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9" r:id="rId2"/>
    <p:sldMasterId id="2147483694" r:id="rId3"/>
    <p:sldMasterId id="2147483705" r:id="rId4"/>
  </p:sldMasterIdLst>
  <p:notesMasterIdLst>
    <p:notesMasterId r:id="rId128"/>
  </p:notesMasterIdLst>
  <p:handoutMasterIdLst>
    <p:handoutMasterId r:id="rId129"/>
  </p:handoutMasterIdLst>
  <p:sldIdLst>
    <p:sldId id="297" r:id="rId5"/>
    <p:sldId id="265" r:id="rId6"/>
    <p:sldId id="1797" r:id="rId7"/>
    <p:sldId id="412" r:id="rId8"/>
    <p:sldId id="413" r:id="rId9"/>
    <p:sldId id="1731" r:id="rId10"/>
    <p:sldId id="1732" r:id="rId11"/>
    <p:sldId id="598" r:id="rId12"/>
    <p:sldId id="310" r:id="rId13"/>
    <p:sldId id="612" r:id="rId14"/>
    <p:sldId id="280" r:id="rId15"/>
    <p:sldId id="309" r:id="rId16"/>
    <p:sldId id="610" r:id="rId17"/>
    <p:sldId id="259" r:id="rId18"/>
    <p:sldId id="723" r:id="rId19"/>
    <p:sldId id="720" r:id="rId20"/>
    <p:sldId id="721" r:id="rId21"/>
    <p:sldId id="267" r:id="rId22"/>
    <p:sldId id="1792" r:id="rId23"/>
    <p:sldId id="284" r:id="rId24"/>
    <p:sldId id="414" r:id="rId25"/>
    <p:sldId id="416" r:id="rId26"/>
    <p:sldId id="615" r:id="rId27"/>
    <p:sldId id="617" r:id="rId28"/>
    <p:sldId id="618" r:id="rId29"/>
    <p:sldId id="757" r:id="rId30"/>
    <p:sldId id="758" r:id="rId31"/>
    <p:sldId id="759" r:id="rId32"/>
    <p:sldId id="760" r:id="rId33"/>
    <p:sldId id="761" r:id="rId34"/>
    <p:sldId id="619" r:id="rId35"/>
    <p:sldId id="415" r:id="rId36"/>
    <p:sldId id="1800" r:id="rId37"/>
    <p:sldId id="691" r:id="rId38"/>
    <p:sldId id="431" r:id="rId39"/>
    <p:sldId id="620" r:id="rId40"/>
    <p:sldId id="621" r:id="rId41"/>
    <p:sldId id="622" r:id="rId42"/>
    <p:sldId id="623" r:id="rId43"/>
    <p:sldId id="624" r:id="rId44"/>
    <p:sldId id="626" r:id="rId45"/>
    <p:sldId id="627" r:id="rId46"/>
    <p:sldId id="762" r:id="rId47"/>
    <p:sldId id="785" r:id="rId48"/>
    <p:sldId id="786" r:id="rId49"/>
    <p:sldId id="787" r:id="rId50"/>
    <p:sldId id="1734" r:id="rId51"/>
    <p:sldId id="1735" r:id="rId52"/>
    <p:sldId id="1736" r:id="rId53"/>
    <p:sldId id="1737" r:id="rId54"/>
    <p:sldId id="798" r:id="rId55"/>
    <p:sldId id="799" r:id="rId56"/>
    <p:sldId id="1739" r:id="rId57"/>
    <p:sldId id="1738" r:id="rId58"/>
    <p:sldId id="1802" r:id="rId59"/>
    <p:sldId id="784" r:id="rId60"/>
    <p:sldId id="764" r:id="rId61"/>
    <p:sldId id="763" r:id="rId62"/>
    <p:sldId id="765" r:id="rId63"/>
    <p:sldId id="766" r:id="rId64"/>
    <p:sldId id="767" r:id="rId65"/>
    <p:sldId id="768" r:id="rId66"/>
    <p:sldId id="769" r:id="rId67"/>
    <p:sldId id="770" r:id="rId68"/>
    <p:sldId id="794" r:id="rId69"/>
    <p:sldId id="796" r:id="rId70"/>
    <p:sldId id="795" r:id="rId71"/>
    <p:sldId id="797" r:id="rId72"/>
    <p:sldId id="1798" r:id="rId73"/>
    <p:sldId id="1799" r:id="rId74"/>
    <p:sldId id="1793" r:id="rId75"/>
    <p:sldId id="283" r:id="rId76"/>
    <p:sldId id="287" r:id="rId77"/>
    <p:sldId id="277" r:id="rId78"/>
    <p:sldId id="886" r:id="rId79"/>
    <p:sldId id="887" r:id="rId80"/>
    <p:sldId id="888" r:id="rId81"/>
    <p:sldId id="889" r:id="rId82"/>
    <p:sldId id="890" r:id="rId83"/>
    <p:sldId id="891" r:id="rId84"/>
    <p:sldId id="1794" r:id="rId85"/>
    <p:sldId id="1795" r:id="rId86"/>
    <p:sldId id="704" r:id="rId87"/>
    <p:sldId id="313" r:id="rId88"/>
    <p:sldId id="632" r:id="rId89"/>
    <p:sldId id="642" r:id="rId90"/>
    <p:sldId id="639" r:id="rId91"/>
    <p:sldId id="643" r:id="rId92"/>
    <p:sldId id="644" r:id="rId93"/>
    <p:sldId id="645" r:id="rId94"/>
    <p:sldId id="646" r:id="rId95"/>
    <p:sldId id="647" r:id="rId96"/>
    <p:sldId id="648" r:id="rId97"/>
    <p:sldId id="777" r:id="rId98"/>
    <p:sldId id="778" r:id="rId99"/>
    <p:sldId id="779" r:id="rId100"/>
    <p:sldId id="776" r:id="rId101"/>
    <p:sldId id="780" r:id="rId102"/>
    <p:sldId id="781" r:id="rId103"/>
    <p:sldId id="1733" r:id="rId104"/>
    <p:sldId id="1803" r:id="rId105"/>
    <p:sldId id="324" r:id="rId106"/>
    <p:sldId id="1796" r:id="rId107"/>
    <p:sldId id="753" r:id="rId108"/>
    <p:sldId id="634" r:id="rId109"/>
    <p:sldId id="752" r:id="rId110"/>
    <p:sldId id="881" r:id="rId111"/>
    <p:sldId id="1730" r:id="rId112"/>
    <p:sldId id="440" r:id="rId113"/>
    <p:sldId id="441" r:id="rId114"/>
    <p:sldId id="442" r:id="rId115"/>
    <p:sldId id="443" r:id="rId116"/>
    <p:sldId id="444" r:id="rId117"/>
    <p:sldId id="445" r:id="rId118"/>
    <p:sldId id="446" r:id="rId119"/>
    <p:sldId id="447" r:id="rId120"/>
    <p:sldId id="448" r:id="rId121"/>
    <p:sldId id="449" r:id="rId122"/>
    <p:sldId id="450" r:id="rId123"/>
    <p:sldId id="451" r:id="rId124"/>
    <p:sldId id="452" r:id="rId125"/>
    <p:sldId id="453" r:id="rId126"/>
    <p:sldId id="454" r:id="rId1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ry He" initials="JH" lastIdx="1" clrIdx="0">
    <p:extLst>
      <p:ext uri="{19B8F6BF-5375-455C-9EA6-DF929625EA0E}">
        <p15:presenceInfo xmlns:p15="http://schemas.microsoft.com/office/powerpoint/2012/main" userId="09cb52798bdc646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49" autoAdjust="0"/>
    <p:restoredTop sz="91156" autoAdjust="0"/>
  </p:normalViewPr>
  <p:slideViewPr>
    <p:cSldViewPr snapToGrid="0" snapToObjects="1">
      <p:cViewPr varScale="1">
        <p:scale>
          <a:sx n="116" d="100"/>
          <a:sy n="116" d="100"/>
        </p:scale>
        <p:origin x="9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tableStyles" Target="tableStyle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handoutMaster" Target="handoutMasters/handoutMaster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commentAuthors" Target="commentAuthor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viewProps" Target="view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425C8D-C5AF-9F4F-9E24-5C2DC72753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1E46C-AA4E-214A-A45C-A09C6AE0B0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442EA-0DF9-924B-8435-17D563E57ACA}" type="datetimeFigureOut">
              <a:rPr lang="en-US" smtClean="0"/>
              <a:t>6/21/22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AFBB1-2BB3-DA46-A158-0722D5A310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D7EA5-B09A-264C-ABF4-E27232AD2E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321C2-EC5F-E04A-AFC0-A1F418A55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81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955B6-3D2D-2944-B7F4-FE074C92CB41}" type="datetimeFigureOut">
              <a:rPr lang="en-US" smtClean="0"/>
              <a:t>6/21/22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6ACD0-BE8A-3D4B-8E89-B0E6ACFF5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7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70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effectLst/>
                <a:latin typeface="Arial" panose="020B0604020202020204" pitchFamily="34" charset="0"/>
              </a:rPr>
              <a:t>ne typical application is anomaly detection in many scenarios including finance, insurance, and online shopping networks. For instance, on e-commerce platforms like eBay, Alibaba, and Amazon, user-product bipartite networks are prevalent [34], where each edge represents an interaction between a user and a product. In these platforms, the popularity of a product is heavily influenced by its ratings, reviews, and the numbers of sold items [33]. This phenomenon motivates many store-owners to mis-lead their users by providing fake ratings, reviews, or transactions .As studied in the literature, these malicious users and the products they promote often form a closely-connected group, which is very likely to be a maximum biclique [21]. In addition, many nowadays fraud detection techniques require a query seed (i.e., a confirmed risky account) as the input [4,22,26], where the seeds can be obtained by user reporting or other security mechanisms(e.g., monitoring accounts that make a large number of fake trans-actions within a short time period). When a seed is detected for any reason, other users in the personalized maximum biclique of this seed become highly suspicious and worth further human expert investigation. 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80311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???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31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0" i="0" u="none" strike="noStrike" baseline="0" dirty="0">
                <a:latin typeface="LinLibertineI"/>
              </a:rPr>
              <a:t>Online </a:t>
            </a:r>
            <a:r>
              <a:rPr lang="en-US" altLang="zh-CN" dirty="0"/>
              <a:t>Group recommendation aims at recommending products to a group of users who may or may not share similar tastes.</a:t>
            </a:r>
          </a:p>
          <a:p>
            <a:pPr algn="l"/>
            <a:r>
              <a:rPr lang="en-US" altLang="zh-CN" sz="1200" b="0" i="0" u="none" strike="noStrike" baseline="0" dirty="0">
                <a:latin typeface="LinLibertineT"/>
              </a:rPr>
              <a:t>computing (</a:t>
            </a:r>
            <a:r>
              <a:rPr lang="el-GR" altLang="zh-CN" sz="1200" b="0" i="0" u="none" strike="noStrike" baseline="0" dirty="0">
                <a:latin typeface="LinLibertineI"/>
              </a:rPr>
              <a:t>α</a:t>
            </a:r>
            <a:r>
              <a:rPr lang="el-GR" altLang="zh-CN" sz="1200" b="0" i="0" u="none" strike="noStrike" baseline="0" dirty="0">
                <a:latin typeface="rtxmi"/>
              </a:rPr>
              <a:t>, </a:t>
            </a:r>
            <a:r>
              <a:rPr lang="el-GR" altLang="zh-CN" sz="1200" b="0" i="0" u="none" strike="noStrike" baseline="0" dirty="0">
                <a:latin typeface="LinLibertineI"/>
              </a:rPr>
              <a:t>β</a:t>
            </a:r>
            <a:r>
              <a:rPr lang="el-GR" altLang="zh-CN" sz="1200" b="0" i="0" u="none" strike="noStrike" baseline="0" dirty="0">
                <a:latin typeface="LinLibertineT"/>
              </a:rPr>
              <a:t>)-</a:t>
            </a:r>
            <a:r>
              <a:rPr lang="en-US" altLang="zh-CN" sz="1200" b="0" i="0" u="none" strike="noStrike" baseline="0" dirty="0">
                <a:latin typeface="LinLibertineT"/>
              </a:rPr>
              <a:t>core in a </a:t>
            </a:r>
            <a:r>
              <a:rPr lang="en-US" altLang="zh-CN" sz="2400" dirty="0"/>
              <a:t>Customer</a:t>
            </a:r>
            <a:r>
              <a:rPr lang="en-US" altLang="zh-CN" sz="1200" dirty="0"/>
              <a:t>-movie network </a:t>
            </a:r>
            <a:r>
              <a:rPr lang="en-US" altLang="zh-CN" sz="1200" b="0" i="0" u="none" strike="noStrike" baseline="0" dirty="0">
                <a:latin typeface="LinLibertineT"/>
              </a:rPr>
              <a:t>for given </a:t>
            </a:r>
            <a:r>
              <a:rPr lang="el-GR" altLang="zh-CN" sz="1200" b="0" i="0" u="none" strike="noStrike" baseline="0" dirty="0">
                <a:latin typeface="LinLibertineI"/>
              </a:rPr>
              <a:t>α </a:t>
            </a:r>
            <a:r>
              <a:rPr lang="en-US" altLang="zh-CN" sz="1200" b="0" i="0" u="none" strike="noStrike" baseline="0" dirty="0">
                <a:latin typeface="LinLibertineT"/>
              </a:rPr>
              <a:t>and </a:t>
            </a:r>
            <a:r>
              <a:rPr lang="el-GR" altLang="zh-CN" sz="1200" b="0" i="0" u="none" strike="noStrike" baseline="0" dirty="0">
                <a:latin typeface="LinLibertineI"/>
              </a:rPr>
              <a:t>β</a:t>
            </a:r>
            <a:r>
              <a:rPr lang="en-US" altLang="zh-CN" sz="1200" b="0" i="0" u="none" strike="noStrike" baseline="0" dirty="0">
                <a:latin typeface="LinLibertineI"/>
              </a:rPr>
              <a:t> can be used as </a:t>
            </a:r>
            <a:r>
              <a:rPr lang="en-US" altLang="zh-CN" sz="1800" b="0" i="0" u="none" strike="noStrike" baseline="0" dirty="0">
                <a:latin typeface="LinLibertineT"/>
              </a:rPr>
              <a:t>recommending movies for friends to watch together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459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0" i="0" u="none" strike="noStrike" baseline="0" dirty="0">
                <a:latin typeface="LinLibertineT"/>
              </a:rPr>
              <a:t>author-paper network of the top database conferences. authors and papers can be the primary and secondary vertex sets,</a:t>
            </a:r>
          </a:p>
          <a:p>
            <a:pPr algn="l"/>
            <a:r>
              <a:rPr lang="en-US" altLang="zh-CN" sz="1800" b="0" i="0" u="none" strike="noStrike" baseline="0" dirty="0">
                <a:latin typeface="LinLibertineT"/>
              </a:rPr>
              <a:t>with an edge representing authorship</a:t>
            </a:r>
            <a:endParaRPr lang="zh-CN" altLang="en-US" sz="1800" dirty="0"/>
          </a:p>
          <a:p>
            <a:pPr algn="l"/>
            <a:endParaRPr lang="en-US" altLang="zh-CN" sz="1800" b="0" i="0" u="none" strike="noStrike" baseline="0" dirty="0">
              <a:latin typeface="LinLibertineT"/>
            </a:endParaRPr>
          </a:p>
          <a:p>
            <a:pPr algn="l"/>
            <a:r>
              <a:rPr lang="en-US" altLang="zh-CN" sz="1800" b="0" i="0" u="none" strike="noStrike" baseline="0" dirty="0">
                <a:latin typeface="LinLibertineTB"/>
              </a:rPr>
              <a:t>The subgraphs reported by Wing in the </a:t>
            </a:r>
            <a:r>
              <a:rPr lang="en-US" altLang="zh-CN" sz="1800" b="0" i="0" u="none" strike="noStrike" baseline="0" dirty="0" err="1">
                <a:latin typeface="Inconsolatazi4-Regular"/>
              </a:rPr>
              <a:t>dbconf</a:t>
            </a:r>
            <a:r>
              <a:rPr lang="en-US" altLang="zh-CN" sz="1800" b="0" i="0" u="none" strike="noStrike" baseline="0" dirty="0">
                <a:latin typeface="Inconsolatazi4-Regular"/>
              </a:rPr>
              <a:t> </a:t>
            </a:r>
            <a:r>
              <a:rPr lang="en-US" altLang="zh-CN" sz="1800" b="0" i="0" u="none" strike="noStrike" baseline="0" dirty="0">
                <a:latin typeface="LinLibertineTB"/>
              </a:rPr>
              <a:t>network that contains</a:t>
            </a:r>
          </a:p>
          <a:p>
            <a:pPr algn="l"/>
            <a:r>
              <a:rPr lang="en-US" altLang="zh-CN" sz="1800" b="0" i="0" u="none" strike="noStrike" baseline="0" dirty="0">
                <a:latin typeface="LinLibertineTB"/>
              </a:rPr>
              <a:t>Philip Yu. Densities are color coded. Two chains show the collaborations</a:t>
            </a:r>
          </a:p>
          <a:p>
            <a:pPr algn="l"/>
            <a:r>
              <a:rPr lang="en-US" altLang="zh-CN" sz="1800" b="0" i="0" u="none" strike="noStrike" baseline="0" dirty="0">
                <a:latin typeface="LinLibertineTB"/>
              </a:rPr>
              <a:t>in the IBM Research’s Streams group, where the parent subgraph (left-most)</a:t>
            </a:r>
          </a:p>
          <a:p>
            <a:pPr algn="l"/>
            <a:r>
              <a:rPr lang="en-US" altLang="zh-CN" sz="1800" b="0" i="0" u="none" strike="noStrike" baseline="0" dirty="0">
                <a:latin typeface="LinLibertineTB"/>
              </a:rPr>
              <a:t>contains </a:t>
            </a:r>
            <a:r>
              <a:rPr lang="en-US" altLang="zh-CN" sz="1800" b="0" i="0" u="none" strike="noStrike" baseline="0" dirty="0">
                <a:latin typeface="LinLibertineTZ"/>
              </a:rPr>
              <a:t>76 </a:t>
            </a:r>
            <a:r>
              <a:rPr lang="en-US" altLang="zh-CN" sz="1800" b="0" i="0" u="none" strike="noStrike" baseline="0" dirty="0">
                <a:latin typeface="LinLibertineTB"/>
              </a:rPr>
              <a:t>researchers that contains staff members and intern students.</a:t>
            </a:r>
          </a:p>
          <a:p>
            <a:pPr algn="l"/>
            <a:endParaRPr lang="en-US" altLang="zh-CN" sz="1800" b="0" i="0" u="none" strike="noStrike" baseline="0" dirty="0">
              <a:latin typeface="LinLibertineTB"/>
            </a:endParaRPr>
          </a:p>
          <a:p>
            <a:pPr algn="l"/>
            <a:r>
              <a:rPr lang="en-US" altLang="zh-CN" sz="1800" b="0" i="0" u="none" strike="noStrike" baseline="0" dirty="0">
                <a:latin typeface="LinLibertineT"/>
              </a:rPr>
              <a:t>Tracing the hierarchical relations from Philip Yu’s subgraph(s)</a:t>
            </a:r>
          </a:p>
          <a:p>
            <a:pPr algn="l"/>
            <a:endParaRPr lang="en-US" altLang="zh-CN" sz="1800" b="0" i="0" u="none" strike="noStrike" baseline="0" dirty="0">
              <a:latin typeface="LinLibertineT"/>
            </a:endParaRPr>
          </a:p>
          <a:p>
            <a:pPr algn="l"/>
            <a:r>
              <a:rPr lang="en-US" altLang="zh-CN" sz="2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Sariyuce</a:t>
            </a:r>
            <a:r>
              <a:rPr lang="en-US" altLang="zh-CN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 E, Pinar A. Butterfly Effect: Peeling Bipartite Networks[R]. Sandia National Lab.(SNL-CA), Livermore, CA (United States), 2016.</a:t>
            </a:r>
            <a:endParaRPr lang="en-US" altLang="zh-CN" sz="1800" b="0" i="0" u="none" strike="noStrike" baseline="0" dirty="0">
              <a:latin typeface="LinLibertineT"/>
            </a:endParaRPr>
          </a:p>
          <a:p>
            <a:pPr algn="l"/>
            <a:endParaRPr lang="en-US" altLang="zh-CN" sz="1800" b="0" i="0" u="none" strike="noStrike" baseline="0" dirty="0">
              <a:latin typeface="LinLibertine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527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970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47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861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650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211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184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346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426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577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421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5810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3544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529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8350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8531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9272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884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7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7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995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181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8849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891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4568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0154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8477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0249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4179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774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50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8381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151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5579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4371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7365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2480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041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6671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5162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913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3052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6976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867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5036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8532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653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8911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9473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2954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2483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066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00176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1971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0560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4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8098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8097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794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39622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Two kinds of </a:t>
                </a:r>
                <a:r>
                  <a:rPr lang="en-US" altLang="zh-CN" dirty="0" err="1"/>
                  <a:t>defnitions</a:t>
                </a:r>
                <a:r>
                  <a:rPr lang="en-US" altLang="zh-CN" dirty="0"/>
                  <a:t>.</a:t>
                </a:r>
                <a:r>
                  <a:rPr lang="en-US" altLang="zh-CN" baseline="0" dirty="0"/>
                  <a:t> </a:t>
                </a:r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denote the neighbor number of vertex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dirty="0"/>
                  <a:t> denote the weight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N(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) is the neighbor set of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Let 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𝑑(𝑖)</a:t>
                </a:r>
                <a:r>
                  <a:rPr lang="en-US" altLang="zh-CN" dirty="0"/>
                  <a:t> denote the neighbor number of vertex 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𝑖</a:t>
                </a:r>
                <a:r>
                  <a:rPr lang="en-US" altLang="zh-CN" dirty="0"/>
                  <a:t>, and 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𝑤_𝑖𝑗</a:t>
                </a:r>
                <a:r>
                  <a:rPr lang="en-US" altLang="zh-CN" dirty="0"/>
                  <a:t> denote the weight of </a:t>
                </a:r>
                <a:r>
                  <a:rPr lang="en-US" altLang="zh-CN" i="0">
                    <a:latin typeface="Cambria Math" panose="02040503050406030204" pitchFamily="18" charset="0"/>
                  </a:rPr>
                  <a:t>(𝑖,𝑗).</a:t>
                </a:r>
                <a:endParaRPr lang="en-US" altLang="zh-CN" dirty="0"/>
              </a:p>
              <a:p>
                <a:r>
                  <a:rPr lang="en-US" altLang="zh-CN" dirty="0"/>
                  <a:t>N(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) is the neighbor set of </a:t>
                </a:r>
                <a:r>
                  <a:rPr lang="en-US" altLang="zh-CN" dirty="0" err="1"/>
                  <a:t>i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63767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9023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Lines 1,2: </a:t>
            </a:r>
          </a:p>
          <a:p>
            <a:r>
              <a:rPr lang="en-US" dirty="0"/>
              <a:t>The algorithm filters out the vertices whose degrees are less than the minimum of alpha or beta.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840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94474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Lines 5-15: iteratively remove vertices without enough degrees. </a:t>
            </a:r>
          </a:p>
          <a:p>
            <a:r>
              <a:rPr lang="en-US" altLang="zh-CN" dirty="0"/>
              <a:t>Iteration 1: remove u3 and its incident edges,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colored</a:t>
            </a:r>
            <a:r>
              <a:rPr lang="zh-CN" altLang="en-US" dirty="0"/>
              <a:t> </a:t>
            </a:r>
            <a:r>
              <a:rPr lang="en-US" altLang="zh-CN" dirty="0"/>
              <a:t>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04504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Lines 5-15: iteratively remove vertices without enough degrees. </a:t>
            </a:r>
          </a:p>
          <a:p>
            <a:r>
              <a:rPr lang="en-US" altLang="zh-CN" dirty="0"/>
              <a:t>Iteration 2: remove v1, v2, v6, v7 and their incident edges, which are colored 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6665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Lines 5-15: iteratively remove vertices without enough degrees. </a:t>
            </a:r>
          </a:p>
          <a:p>
            <a:r>
              <a:rPr lang="en-US" altLang="zh-CN" dirty="0"/>
              <a:t>Iteration 3: remove u5, u6 and their incident edges, which are colored 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5260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Lines 5-15: iteratively remove vertices without enough degrees. </a:t>
            </a:r>
          </a:p>
          <a:p>
            <a:r>
              <a:rPr lang="en-US" altLang="zh-CN" dirty="0"/>
              <a:t>Iteration 3: remove v5 and their incident edges, which are colored 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01547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Return the subgraph when all vertices satisfy the degree constraints.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1148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1649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/>
                <a:r>
                  <a:rPr lang="en-US" altLang="en-US" sz="1200" dirty="0" smtClean="0"/>
                  <a:t>When </a:t>
                </a:r>
                <a:r>
                  <a:rPr lang="en-US" altLang="en-US" sz="1200" i="1" dirty="0"/>
                  <a:t>k</a:t>
                </a:r>
                <a:r>
                  <a:rPr lang="en-US" altLang="en-US" sz="1200" dirty="0"/>
                  <a:t> = </a:t>
                </a:r>
                <a:r>
                  <a:rPr lang="en-US" altLang="en-US" sz="1200" dirty="0" smtClean="0"/>
                  <a:t>3, students </a:t>
                </a:r>
                <a:r>
                  <a:rPr lang="en-US" altLang="en-US" sz="1200" i="0">
                    <a:latin typeface="Cambria Math"/>
                  </a:rPr>
                  <a:t>𝑢_</a:t>
                </a:r>
                <a:r>
                  <a:rPr lang="en-US" altLang="en-US" sz="1200" b="0" i="0" smtClean="0">
                    <a:latin typeface="Cambria Math"/>
                  </a:rPr>
                  <a:t>1,</a:t>
                </a:r>
                <a:r>
                  <a:rPr lang="en-US" altLang="en-US" sz="1200" i="0">
                    <a:latin typeface="Cambria Math"/>
                  </a:rPr>
                  <a:t>𝑢_</a:t>
                </a:r>
                <a:r>
                  <a:rPr lang="en-US" altLang="en-US" sz="1200" b="0" i="0" smtClean="0">
                    <a:latin typeface="Cambria Math"/>
                  </a:rPr>
                  <a:t>10</a:t>
                </a:r>
                <a:r>
                  <a:rPr lang="en-US" altLang="en-US" sz="1200" dirty="0" smtClean="0">
                    <a:latin typeface="Cambria Math"/>
                  </a:rPr>
                  <a:t> and </a:t>
                </a:r>
                <a:r>
                  <a:rPr lang="en-US" altLang="en-US" sz="1200" i="0">
                    <a:latin typeface="Cambria Math"/>
                  </a:rPr>
                  <a:t>𝑢_1</a:t>
                </a:r>
                <a:r>
                  <a:rPr lang="en-US" altLang="en-US" sz="1200" b="0" i="0" smtClean="0">
                    <a:latin typeface="Cambria Math"/>
                  </a:rPr>
                  <a:t>2</a:t>
                </a:r>
                <a:r>
                  <a:rPr lang="en-US" altLang="en-US" sz="1200" dirty="0" smtClean="0"/>
                  <a:t> will start to leave for less than 3 friends existing, which lead to the collapse of the whole network.</a:t>
                </a:r>
              </a:p>
              <a:p>
                <a:pPr marL="0" indent="0"/>
                <a:endParaRPr lang="en-US" altLang="en-US" sz="1200" dirty="0" smtClean="0"/>
              </a:p>
              <a:p>
                <a:pPr marL="0" indent="0"/>
                <a:r>
                  <a:rPr lang="en-US" altLang="en-US" sz="1200" dirty="0"/>
                  <a:t>T</a:t>
                </a:r>
                <a:r>
                  <a:rPr lang="en-US" altLang="en-US" sz="1200" dirty="0" smtClean="0"/>
                  <a:t>he </a:t>
                </a:r>
                <a:r>
                  <a:rPr lang="en-US" altLang="en-US" sz="1200" dirty="0"/>
                  <a:t>final study </a:t>
                </a:r>
                <a:r>
                  <a:rPr lang="en-US" altLang="en-US" sz="1200" dirty="0" smtClean="0"/>
                  <a:t>group only </a:t>
                </a:r>
                <a:r>
                  <a:rPr lang="en-US" altLang="en-US" sz="1200" dirty="0"/>
                  <a:t>has 4 students (</a:t>
                </a:r>
                <a:r>
                  <a:rPr lang="en-US" altLang="en-US" sz="1200" i="0">
                    <a:latin typeface="Cambria Math"/>
                  </a:rPr>
                  <a:t>𝑢_4,𝑢_5,𝑢_8, 𝑢_9</a:t>
                </a:r>
                <a:r>
                  <a:rPr lang="en-US" altLang="en-US" sz="1200" dirty="0"/>
                  <a:t>)</a:t>
                </a:r>
                <a:r>
                  <a:rPr lang="en-US" altLang="en-US" sz="1200" dirty="0" smtClean="0"/>
                  <a:t> </a:t>
                </a:r>
                <a:r>
                  <a:rPr lang="en-US" altLang="zh-CN" sz="1200" dirty="0" smtClean="0"/>
                  <a:t>a</a:t>
                </a:r>
                <a:r>
                  <a:rPr lang="en-US" altLang="en-US" sz="1200" dirty="0" smtClean="0"/>
                  <a:t>ccording </a:t>
                </a:r>
                <a:r>
                  <a:rPr lang="en-US" altLang="en-US" sz="1200" dirty="0"/>
                  <a:t>to the model of </a:t>
                </a:r>
                <a:r>
                  <a:rPr lang="en-US" altLang="en-US" sz="1200" dirty="0" smtClean="0"/>
                  <a:t>k-core</a:t>
                </a:r>
                <a:r>
                  <a:rPr lang="en-US" altLang="en-US" sz="1200" dirty="0"/>
                  <a:t>. </a:t>
                </a:r>
                <a:endParaRPr lang="en-US" altLang="en-US" sz="1200" dirty="0" smtClean="0"/>
              </a:p>
              <a:p>
                <a:pPr marL="0" indent="0"/>
                <a:endParaRPr lang="en-US" altLang="en-US" sz="1200" dirty="0" smtClean="0"/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>
                    <a:solidFill>
                      <a:srgbClr val="0070C0"/>
                    </a:solidFill>
                  </a:rPr>
                  <a:t> Use the game-theory to show the network unraveling process stops when the remaining engaged individuals correspond to the k-core of the network.</a:t>
                </a:r>
                <a:endParaRPr lang="zh-CN" altLang="en-US" smtClean="0">
                  <a:solidFill>
                    <a:srgbClr val="0070C0"/>
                  </a:solidFill>
                </a:endParaRPr>
              </a:p>
              <a:p>
                <a:pPr marL="0" indent="0"/>
                <a:endParaRPr lang="en-US" altLang="en-US" sz="1200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233987-0B2C-4326-939F-C61AF89149BD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893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3081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/>
                <a:r>
                  <a:rPr lang="en-US" altLang="en-US" sz="1200" dirty="0" smtClean="0"/>
                  <a:t>When </a:t>
                </a:r>
                <a:r>
                  <a:rPr lang="en-US" altLang="en-US" sz="1200" i="1" dirty="0"/>
                  <a:t>k</a:t>
                </a:r>
                <a:r>
                  <a:rPr lang="en-US" altLang="en-US" sz="1200" dirty="0"/>
                  <a:t> = </a:t>
                </a:r>
                <a:r>
                  <a:rPr lang="en-US" altLang="en-US" sz="1200" dirty="0" smtClean="0"/>
                  <a:t>3, students </a:t>
                </a:r>
                <a:r>
                  <a:rPr lang="en-US" altLang="en-US" sz="1200" i="0">
                    <a:latin typeface="Cambria Math"/>
                  </a:rPr>
                  <a:t>𝑢_</a:t>
                </a:r>
                <a:r>
                  <a:rPr lang="en-US" altLang="en-US" sz="1200" b="0" i="0" smtClean="0">
                    <a:latin typeface="Cambria Math"/>
                  </a:rPr>
                  <a:t>1,</a:t>
                </a:r>
                <a:r>
                  <a:rPr lang="en-US" altLang="en-US" sz="1200" i="0">
                    <a:latin typeface="Cambria Math"/>
                  </a:rPr>
                  <a:t>𝑢_</a:t>
                </a:r>
                <a:r>
                  <a:rPr lang="en-US" altLang="en-US" sz="1200" b="0" i="0" smtClean="0">
                    <a:latin typeface="Cambria Math"/>
                  </a:rPr>
                  <a:t>10</a:t>
                </a:r>
                <a:r>
                  <a:rPr lang="en-US" altLang="en-US" sz="1200" dirty="0" smtClean="0">
                    <a:latin typeface="Cambria Math"/>
                  </a:rPr>
                  <a:t> and </a:t>
                </a:r>
                <a:r>
                  <a:rPr lang="en-US" altLang="en-US" sz="1200" i="0">
                    <a:latin typeface="Cambria Math"/>
                  </a:rPr>
                  <a:t>𝑢_1</a:t>
                </a:r>
                <a:r>
                  <a:rPr lang="en-US" altLang="en-US" sz="1200" b="0" i="0" smtClean="0">
                    <a:latin typeface="Cambria Math"/>
                  </a:rPr>
                  <a:t>2</a:t>
                </a:r>
                <a:r>
                  <a:rPr lang="en-US" altLang="en-US" sz="1200" dirty="0" smtClean="0"/>
                  <a:t> will start to leave for less than 3 friends existing, which lead to the collapse of the whole network.</a:t>
                </a:r>
              </a:p>
              <a:p>
                <a:pPr marL="0" indent="0"/>
                <a:endParaRPr lang="en-US" altLang="en-US" sz="1200" dirty="0" smtClean="0"/>
              </a:p>
              <a:p>
                <a:pPr marL="0" indent="0"/>
                <a:r>
                  <a:rPr lang="en-US" altLang="en-US" sz="1200" dirty="0"/>
                  <a:t>T</a:t>
                </a:r>
                <a:r>
                  <a:rPr lang="en-US" altLang="en-US" sz="1200" dirty="0" smtClean="0"/>
                  <a:t>he </a:t>
                </a:r>
                <a:r>
                  <a:rPr lang="en-US" altLang="en-US" sz="1200" dirty="0"/>
                  <a:t>final study </a:t>
                </a:r>
                <a:r>
                  <a:rPr lang="en-US" altLang="en-US" sz="1200" dirty="0" smtClean="0"/>
                  <a:t>group only </a:t>
                </a:r>
                <a:r>
                  <a:rPr lang="en-US" altLang="en-US" sz="1200" dirty="0"/>
                  <a:t>has 4 students (</a:t>
                </a:r>
                <a:r>
                  <a:rPr lang="en-US" altLang="en-US" sz="1200" i="0">
                    <a:latin typeface="Cambria Math"/>
                  </a:rPr>
                  <a:t>𝑢_4,𝑢_5,𝑢_8, 𝑢_9</a:t>
                </a:r>
                <a:r>
                  <a:rPr lang="en-US" altLang="en-US" sz="1200" dirty="0"/>
                  <a:t>)</a:t>
                </a:r>
                <a:r>
                  <a:rPr lang="en-US" altLang="en-US" sz="1200" dirty="0" smtClean="0"/>
                  <a:t> </a:t>
                </a:r>
                <a:r>
                  <a:rPr lang="en-US" altLang="zh-CN" sz="1200" dirty="0" smtClean="0"/>
                  <a:t>a</a:t>
                </a:r>
                <a:r>
                  <a:rPr lang="en-US" altLang="en-US" sz="1200" dirty="0" smtClean="0"/>
                  <a:t>ccording </a:t>
                </a:r>
                <a:r>
                  <a:rPr lang="en-US" altLang="en-US" sz="1200" dirty="0"/>
                  <a:t>to the model of </a:t>
                </a:r>
                <a:r>
                  <a:rPr lang="en-US" altLang="en-US" sz="1200" dirty="0" smtClean="0"/>
                  <a:t>k-core</a:t>
                </a:r>
                <a:r>
                  <a:rPr lang="en-US" altLang="en-US" sz="1200" dirty="0"/>
                  <a:t>. </a:t>
                </a:r>
                <a:endParaRPr lang="en-US" altLang="en-US" sz="1200" dirty="0" smtClean="0"/>
              </a:p>
              <a:p>
                <a:pPr marL="0" indent="0"/>
                <a:endParaRPr lang="en-US" altLang="en-US" sz="1200" dirty="0" smtClean="0"/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>
                    <a:solidFill>
                      <a:srgbClr val="0070C0"/>
                    </a:solidFill>
                  </a:rPr>
                  <a:t> Use the game-theory to show the network unraveling process stops when the remaining engaged individuals correspond to the k-core of the network.</a:t>
                </a:r>
                <a:endParaRPr lang="zh-CN" altLang="en-US" smtClean="0">
                  <a:solidFill>
                    <a:srgbClr val="0070C0"/>
                  </a:solidFill>
                </a:endParaRPr>
              </a:p>
              <a:p>
                <a:pPr marL="0" indent="0"/>
                <a:endParaRPr lang="en-US" altLang="en-US" sz="1200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233987-0B2C-4326-939F-C61AF89149BD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05823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/>
                <a:r>
                  <a:rPr lang="en-US" altLang="en-US" sz="1200" dirty="0" smtClean="0"/>
                  <a:t>When </a:t>
                </a:r>
                <a:r>
                  <a:rPr lang="en-US" altLang="en-US" sz="1200" i="1" dirty="0"/>
                  <a:t>k</a:t>
                </a:r>
                <a:r>
                  <a:rPr lang="en-US" altLang="en-US" sz="1200" dirty="0"/>
                  <a:t> = </a:t>
                </a:r>
                <a:r>
                  <a:rPr lang="en-US" altLang="en-US" sz="1200" dirty="0" smtClean="0"/>
                  <a:t>3, students </a:t>
                </a:r>
                <a:r>
                  <a:rPr lang="en-US" altLang="en-US" sz="1200" i="0">
                    <a:latin typeface="Cambria Math"/>
                  </a:rPr>
                  <a:t>𝑢_</a:t>
                </a:r>
                <a:r>
                  <a:rPr lang="en-US" altLang="en-US" sz="1200" b="0" i="0" smtClean="0">
                    <a:latin typeface="Cambria Math"/>
                  </a:rPr>
                  <a:t>1,</a:t>
                </a:r>
                <a:r>
                  <a:rPr lang="en-US" altLang="en-US" sz="1200" i="0">
                    <a:latin typeface="Cambria Math"/>
                  </a:rPr>
                  <a:t>𝑢_</a:t>
                </a:r>
                <a:r>
                  <a:rPr lang="en-US" altLang="en-US" sz="1200" b="0" i="0" smtClean="0">
                    <a:latin typeface="Cambria Math"/>
                  </a:rPr>
                  <a:t>10</a:t>
                </a:r>
                <a:r>
                  <a:rPr lang="en-US" altLang="en-US" sz="1200" dirty="0" smtClean="0">
                    <a:latin typeface="Cambria Math"/>
                  </a:rPr>
                  <a:t> and </a:t>
                </a:r>
                <a:r>
                  <a:rPr lang="en-US" altLang="en-US" sz="1200" i="0">
                    <a:latin typeface="Cambria Math"/>
                  </a:rPr>
                  <a:t>𝑢_1</a:t>
                </a:r>
                <a:r>
                  <a:rPr lang="en-US" altLang="en-US" sz="1200" b="0" i="0" smtClean="0">
                    <a:latin typeface="Cambria Math"/>
                  </a:rPr>
                  <a:t>2</a:t>
                </a:r>
                <a:r>
                  <a:rPr lang="en-US" altLang="en-US" sz="1200" dirty="0" smtClean="0"/>
                  <a:t> will start to leave for less than 3 friends existing, which lead to the collapse of the whole network.</a:t>
                </a:r>
              </a:p>
              <a:p>
                <a:pPr marL="0" indent="0"/>
                <a:endParaRPr lang="en-US" altLang="en-US" sz="1200" dirty="0" smtClean="0"/>
              </a:p>
              <a:p>
                <a:pPr marL="0" indent="0"/>
                <a:r>
                  <a:rPr lang="en-US" altLang="en-US" sz="1200" dirty="0"/>
                  <a:t>T</a:t>
                </a:r>
                <a:r>
                  <a:rPr lang="en-US" altLang="en-US" sz="1200" dirty="0" smtClean="0"/>
                  <a:t>he </a:t>
                </a:r>
                <a:r>
                  <a:rPr lang="en-US" altLang="en-US" sz="1200" dirty="0"/>
                  <a:t>final study </a:t>
                </a:r>
                <a:r>
                  <a:rPr lang="en-US" altLang="en-US" sz="1200" dirty="0" smtClean="0"/>
                  <a:t>group only </a:t>
                </a:r>
                <a:r>
                  <a:rPr lang="en-US" altLang="en-US" sz="1200" dirty="0"/>
                  <a:t>has 4 students (</a:t>
                </a:r>
                <a:r>
                  <a:rPr lang="en-US" altLang="en-US" sz="1200" i="0">
                    <a:latin typeface="Cambria Math"/>
                  </a:rPr>
                  <a:t>𝑢_4,𝑢_5,𝑢_8, 𝑢_9</a:t>
                </a:r>
                <a:r>
                  <a:rPr lang="en-US" altLang="en-US" sz="1200" dirty="0"/>
                  <a:t>)</a:t>
                </a:r>
                <a:r>
                  <a:rPr lang="en-US" altLang="en-US" sz="1200" dirty="0" smtClean="0"/>
                  <a:t> </a:t>
                </a:r>
                <a:r>
                  <a:rPr lang="en-US" altLang="zh-CN" sz="1200" dirty="0" smtClean="0"/>
                  <a:t>a</a:t>
                </a:r>
                <a:r>
                  <a:rPr lang="en-US" altLang="en-US" sz="1200" dirty="0" smtClean="0"/>
                  <a:t>ccording </a:t>
                </a:r>
                <a:r>
                  <a:rPr lang="en-US" altLang="en-US" sz="1200" dirty="0"/>
                  <a:t>to the model of </a:t>
                </a:r>
                <a:r>
                  <a:rPr lang="en-US" altLang="en-US" sz="1200" dirty="0" smtClean="0"/>
                  <a:t>k-core</a:t>
                </a:r>
                <a:r>
                  <a:rPr lang="en-US" altLang="en-US" sz="1200" dirty="0"/>
                  <a:t>. </a:t>
                </a:r>
                <a:endParaRPr lang="en-US" altLang="en-US" sz="1200" dirty="0" smtClean="0"/>
              </a:p>
              <a:p>
                <a:pPr marL="0" indent="0"/>
                <a:endParaRPr lang="en-US" altLang="en-US" sz="1200" dirty="0" smtClean="0"/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>
                    <a:solidFill>
                      <a:srgbClr val="0070C0"/>
                    </a:solidFill>
                  </a:rPr>
                  <a:t> Use the game-theory to show the network unraveling process stops when the remaining engaged individuals correspond to the k-core of the network.</a:t>
                </a:r>
                <a:endParaRPr lang="zh-CN" altLang="en-US" smtClean="0">
                  <a:solidFill>
                    <a:srgbClr val="0070C0"/>
                  </a:solidFill>
                </a:endParaRPr>
              </a:p>
              <a:p>
                <a:pPr marL="0" indent="0"/>
                <a:endParaRPr lang="en-US" altLang="en-US" sz="1200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233987-0B2C-4326-939F-C61AF89149BD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157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Influence of the infection probability \beta on the spreading efficiency M of nodes, grouped according to their </a:t>
            </a:r>
            <a:r>
              <a:rPr lang="en-US" altLang="zh-CN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-shell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values, for SIR spreading. The solid black line refers to the average infected percentage over all network nodes. Nodes in higher-</a:t>
            </a:r>
            <a:r>
              <a:rPr lang="en-US" altLang="zh-CN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shells are consistently the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most efficient, independently of the value.</a:t>
            </a:r>
            <a:endParaRPr lang="en-US" altLang="zh-CN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best spreaders do not correspond to the most highly connected or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most central people. Instead, we find that the most efficient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spreaders are those located within the core of the network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identified by the </a:t>
            </a:r>
            <a:r>
              <a:rPr lang="en-US" altLang="zh-CN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-shell decomposition analysis, and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when multiple spreaders are considered simultaneously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distance between them becomes the crucial parameter that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determines the extent of the spreading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85970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/>
                <a:r>
                  <a:rPr lang="en-US" altLang="en-US" sz="1200" dirty="0" smtClean="0"/>
                  <a:t>When </a:t>
                </a:r>
                <a:r>
                  <a:rPr lang="en-US" altLang="en-US" sz="1200" i="1" dirty="0"/>
                  <a:t>k</a:t>
                </a:r>
                <a:r>
                  <a:rPr lang="en-US" altLang="en-US" sz="1200" dirty="0"/>
                  <a:t> = </a:t>
                </a:r>
                <a:r>
                  <a:rPr lang="en-US" altLang="en-US" sz="1200" dirty="0" smtClean="0"/>
                  <a:t>3, students </a:t>
                </a:r>
                <a:r>
                  <a:rPr lang="en-US" altLang="en-US" sz="1200" i="0">
                    <a:latin typeface="Cambria Math"/>
                  </a:rPr>
                  <a:t>𝑢_</a:t>
                </a:r>
                <a:r>
                  <a:rPr lang="en-US" altLang="en-US" sz="1200" b="0" i="0" smtClean="0">
                    <a:latin typeface="Cambria Math"/>
                  </a:rPr>
                  <a:t>1,</a:t>
                </a:r>
                <a:r>
                  <a:rPr lang="en-US" altLang="en-US" sz="1200" i="0">
                    <a:latin typeface="Cambria Math"/>
                  </a:rPr>
                  <a:t>𝑢_</a:t>
                </a:r>
                <a:r>
                  <a:rPr lang="en-US" altLang="en-US" sz="1200" b="0" i="0" smtClean="0">
                    <a:latin typeface="Cambria Math"/>
                  </a:rPr>
                  <a:t>10</a:t>
                </a:r>
                <a:r>
                  <a:rPr lang="en-US" altLang="en-US" sz="1200" dirty="0" smtClean="0">
                    <a:latin typeface="Cambria Math"/>
                  </a:rPr>
                  <a:t> and </a:t>
                </a:r>
                <a:r>
                  <a:rPr lang="en-US" altLang="en-US" sz="1200" i="0">
                    <a:latin typeface="Cambria Math"/>
                  </a:rPr>
                  <a:t>𝑢_1</a:t>
                </a:r>
                <a:r>
                  <a:rPr lang="en-US" altLang="en-US" sz="1200" b="0" i="0" smtClean="0">
                    <a:latin typeface="Cambria Math"/>
                  </a:rPr>
                  <a:t>2</a:t>
                </a:r>
                <a:r>
                  <a:rPr lang="en-US" altLang="en-US" sz="1200" dirty="0" smtClean="0"/>
                  <a:t> will start to leave for less than 3 friends existing, which lead to the collapse of the whole network.</a:t>
                </a:r>
              </a:p>
              <a:p>
                <a:pPr marL="0" indent="0"/>
                <a:endParaRPr lang="en-US" altLang="en-US" sz="1200" dirty="0" smtClean="0"/>
              </a:p>
              <a:p>
                <a:pPr marL="0" indent="0"/>
                <a:r>
                  <a:rPr lang="en-US" altLang="en-US" sz="1200" dirty="0"/>
                  <a:t>T</a:t>
                </a:r>
                <a:r>
                  <a:rPr lang="en-US" altLang="en-US" sz="1200" dirty="0" smtClean="0"/>
                  <a:t>he </a:t>
                </a:r>
                <a:r>
                  <a:rPr lang="en-US" altLang="en-US" sz="1200" dirty="0"/>
                  <a:t>final study </a:t>
                </a:r>
                <a:r>
                  <a:rPr lang="en-US" altLang="en-US" sz="1200" dirty="0" smtClean="0"/>
                  <a:t>group only </a:t>
                </a:r>
                <a:r>
                  <a:rPr lang="en-US" altLang="en-US" sz="1200" dirty="0"/>
                  <a:t>has 4 students (</a:t>
                </a:r>
                <a:r>
                  <a:rPr lang="en-US" altLang="en-US" sz="1200" i="0">
                    <a:latin typeface="Cambria Math"/>
                  </a:rPr>
                  <a:t>𝑢_4,𝑢_5,𝑢_8, 𝑢_9</a:t>
                </a:r>
                <a:r>
                  <a:rPr lang="en-US" altLang="en-US" sz="1200" dirty="0"/>
                  <a:t>)</a:t>
                </a:r>
                <a:r>
                  <a:rPr lang="en-US" altLang="en-US" sz="1200" dirty="0" smtClean="0"/>
                  <a:t> </a:t>
                </a:r>
                <a:r>
                  <a:rPr lang="en-US" altLang="zh-CN" sz="1200" dirty="0" smtClean="0"/>
                  <a:t>a</a:t>
                </a:r>
                <a:r>
                  <a:rPr lang="en-US" altLang="en-US" sz="1200" dirty="0" smtClean="0"/>
                  <a:t>ccording </a:t>
                </a:r>
                <a:r>
                  <a:rPr lang="en-US" altLang="en-US" sz="1200" dirty="0"/>
                  <a:t>to the model of </a:t>
                </a:r>
                <a:r>
                  <a:rPr lang="en-US" altLang="en-US" sz="1200" dirty="0" smtClean="0"/>
                  <a:t>k-core</a:t>
                </a:r>
                <a:r>
                  <a:rPr lang="en-US" altLang="en-US" sz="1200" dirty="0"/>
                  <a:t>. </a:t>
                </a:r>
                <a:endParaRPr lang="en-US" altLang="en-US" sz="1200" dirty="0" smtClean="0"/>
              </a:p>
              <a:p>
                <a:pPr marL="0" indent="0"/>
                <a:endParaRPr lang="en-US" altLang="en-US" sz="1200" dirty="0" smtClean="0"/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>
                    <a:solidFill>
                      <a:srgbClr val="0070C0"/>
                    </a:solidFill>
                  </a:rPr>
                  <a:t> Use the game-theory to show the network unraveling process stops when the remaining engaged individuals correspond to the k-core of the network.</a:t>
                </a:r>
                <a:endParaRPr lang="zh-CN" altLang="en-US" smtClean="0">
                  <a:solidFill>
                    <a:srgbClr val="0070C0"/>
                  </a:solidFill>
                </a:endParaRPr>
              </a:p>
              <a:p>
                <a:pPr marL="0" indent="0"/>
                <a:endParaRPr lang="en-US" altLang="en-US" sz="1200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233987-0B2C-4326-939F-C61AF89149BD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21059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/>
                <a:r>
                  <a:rPr lang="en-US" altLang="en-US" sz="1200" dirty="0" smtClean="0"/>
                  <a:t>When </a:t>
                </a:r>
                <a:r>
                  <a:rPr lang="en-US" altLang="en-US" sz="1200" i="1" dirty="0"/>
                  <a:t>k</a:t>
                </a:r>
                <a:r>
                  <a:rPr lang="en-US" altLang="en-US" sz="1200" dirty="0"/>
                  <a:t> = </a:t>
                </a:r>
                <a:r>
                  <a:rPr lang="en-US" altLang="en-US" sz="1200" dirty="0" smtClean="0"/>
                  <a:t>3, students </a:t>
                </a:r>
                <a:r>
                  <a:rPr lang="en-US" altLang="en-US" sz="1200" i="0">
                    <a:latin typeface="Cambria Math"/>
                  </a:rPr>
                  <a:t>𝑢_</a:t>
                </a:r>
                <a:r>
                  <a:rPr lang="en-US" altLang="en-US" sz="1200" b="0" i="0" smtClean="0">
                    <a:latin typeface="Cambria Math"/>
                  </a:rPr>
                  <a:t>1,</a:t>
                </a:r>
                <a:r>
                  <a:rPr lang="en-US" altLang="en-US" sz="1200" i="0">
                    <a:latin typeface="Cambria Math"/>
                  </a:rPr>
                  <a:t>𝑢_</a:t>
                </a:r>
                <a:r>
                  <a:rPr lang="en-US" altLang="en-US" sz="1200" b="0" i="0" smtClean="0">
                    <a:latin typeface="Cambria Math"/>
                  </a:rPr>
                  <a:t>10</a:t>
                </a:r>
                <a:r>
                  <a:rPr lang="en-US" altLang="en-US" sz="1200" dirty="0" smtClean="0">
                    <a:latin typeface="Cambria Math"/>
                  </a:rPr>
                  <a:t> and </a:t>
                </a:r>
                <a:r>
                  <a:rPr lang="en-US" altLang="en-US" sz="1200" i="0">
                    <a:latin typeface="Cambria Math"/>
                  </a:rPr>
                  <a:t>𝑢_1</a:t>
                </a:r>
                <a:r>
                  <a:rPr lang="en-US" altLang="en-US" sz="1200" b="0" i="0" smtClean="0">
                    <a:latin typeface="Cambria Math"/>
                  </a:rPr>
                  <a:t>2</a:t>
                </a:r>
                <a:r>
                  <a:rPr lang="en-US" altLang="en-US" sz="1200" dirty="0" smtClean="0"/>
                  <a:t> will start to leave for less than 3 friends existing, which lead to the collapse of the whole network.</a:t>
                </a:r>
              </a:p>
              <a:p>
                <a:pPr marL="0" indent="0"/>
                <a:endParaRPr lang="en-US" altLang="en-US" sz="1200" dirty="0" smtClean="0"/>
              </a:p>
              <a:p>
                <a:pPr marL="0" indent="0"/>
                <a:r>
                  <a:rPr lang="en-US" altLang="en-US" sz="1200" dirty="0"/>
                  <a:t>T</a:t>
                </a:r>
                <a:r>
                  <a:rPr lang="en-US" altLang="en-US" sz="1200" dirty="0" smtClean="0"/>
                  <a:t>he </a:t>
                </a:r>
                <a:r>
                  <a:rPr lang="en-US" altLang="en-US" sz="1200" dirty="0"/>
                  <a:t>final study </a:t>
                </a:r>
                <a:r>
                  <a:rPr lang="en-US" altLang="en-US" sz="1200" dirty="0" smtClean="0"/>
                  <a:t>group only </a:t>
                </a:r>
                <a:r>
                  <a:rPr lang="en-US" altLang="en-US" sz="1200" dirty="0"/>
                  <a:t>has 4 students (</a:t>
                </a:r>
                <a:r>
                  <a:rPr lang="en-US" altLang="en-US" sz="1200" i="0">
                    <a:latin typeface="Cambria Math"/>
                  </a:rPr>
                  <a:t>𝑢_4,𝑢_5,𝑢_8, 𝑢_9</a:t>
                </a:r>
                <a:r>
                  <a:rPr lang="en-US" altLang="en-US" sz="1200" dirty="0"/>
                  <a:t>)</a:t>
                </a:r>
                <a:r>
                  <a:rPr lang="en-US" altLang="en-US" sz="1200" dirty="0" smtClean="0"/>
                  <a:t> </a:t>
                </a:r>
                <a:r>
                  <a:rPr lang="en-US" altLang="zh-CN" sz="1200" dirty="0" smtClean="0"/>
                  <a:t>a</a:t>
                </a:r>
                <a:r>
                  <a:rPr lang="en-US" altLang="en-US" sz="1200" dirty="0" smtClean="0"/>
                  <a:t>ccording </a:t>
                </a:r>
                <a:r>
                  <a:rPr lang="en-US" altLang="en-US" sz="1200" dirty="0"/>
                  <a:t>to the model of </a:t>
                </a:r>
                <a:r>
                  <a:rPr lang="en-US" altLang="en-US" sz="1200" dirty="0" smtClean="0"/>
                  <a:t>k-core</a:t>
                </a:r>
                <a:r>
                  <a:rPr lang="en-US" altLang="en-US" sz="1200" dirty="0"/>
                  <a:t>. </a:t>
                </a:r>
                <a:endParaRPr lang="en-US" altLang="en-US" sz="1200" dirty="0" smtClean="0"/>
              </a:p>
              <a:p>
                <a:pPr marL="0" indent="0"/>
                <a:endParaRPr lang="en-US" altLang="en-US" sz="1200" dirty="0" smtClean="0"/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>
                    <a:solidFill>
                      <a:srgbClr val="0070C0"/>
                    </a:solidFill>
                  </a:rPr>
                  <a:t> Use the game-theory to show the network unraveling process stops when the remaining engaged individuals correspond to the k-core of the network.</a:t>
                </a:r>
                <a:endParaRPr lang="zh-CN" altLang="en-US" smtClean="0">
                  <a:solidFill>
                    <a:srgbClr val="0070C0"/>
                  </a:solidFill>
                </a:endParaRPr>
              </a:p>
              <a:p>
                <a:pPr marL="0" indent="0"/>
                <a:endParaRPr lang="en-US" altLang="en-US" sz="1200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233987-0B2C-4326-939F-C61AF89149BD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21656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/>
                <a:r>
                  <a:rPr lang="en-US" altLang="en-US" sz="1200" dirty="0" smtClean="0"/>
                  <a:t>When </a:t>
                </a:r>
                <a:r>
                  <a:rPr lang="en-US" altLang="en-US" sz="1200" i="1" dirty="0"/>
                  <a:t>k</a:t>
                </a:r>
                <a:r>
                  <a:rPr lang="en-US" altLang="en-US" sz="1200" dirty="0"/>
                  <a:t> = </a:t>
                </a:r>
                <a:r>
                  <a:rPr lang="en-US" altLang="en-US" sz="1200" dirty="0" smtClean="0"/>
                  <a:t>3, students </a:t>
                </a:r>
                <a:r>
                  <a:rPr lang="en-US" altLang="en-US" sz="1200" i="0">
                    <a:latin typeface="Cambria Math"/>
                  </a:rPr>
                  <a:t>𝑢_</a:t>
                </a:r>
                <a:r>
                  <a:rPr lang="en-US" altLang="en-US" sz="1200" b="0" i="0" smtClean="0">
                    <a:latin typeface="Cambria Math"/>
                  </a:rPr>
                  <a:t>1,</a:t>
                </a:r>
                <a:r>
                  <a:rPr lang="en-US" altLang="en-US" sz="1200" i="0">
                    <a:latin typeface="Cambria Math"/>
                  </a:rPr>
                  <a:t>𝑢_</a:t>
                </a:r>
                <a:r>
                  <a:rPr lang="en-US" altLang="en-US" sz="1200" b="0" i="0" smtClean="0">
                    <a:latin typeface="Cambria Math"/>
                  </a:rPr>
                  <a:t>10</a:t>
                </a:r>
                <a:r>
                  <a:rPr lang="en-US" altLang="en-US" sz="1200" dirty="0" smtClean="0">
                    <a:latin typeface="Cambria Math"/>
                  </a:rPr>
                  <a:t> and </a:t>
                </a:r>
                <a:r>
                  <a:rPr lang="en-US" altLang="en-US" sz="1200" i="0">
                    <a:latin typeface="Cambria Math"/>
                  </a:rPr>
                  <a:t>𝑢_1</a:t>
                </a:r>
                <a:r>
                  <a:rPr lang="en-US" altLang="en-US" sz="1200" b="0" i="0" smtClean="0">
                    <a:latin typeface="Cambria Math"/>
                  </a:rPr>
                  <a:t>2</a:t>
                </a:r>
                <a:r>
                  <a:rPr lang="en-US" altLang="en-US" sz="1200" dirty="0" smtClean="0"/>
                  <a:t> will start to leave for less than 3 friends existing, which lead to the collapse of the whole network.</a:t>
                </a:r>
              </a:p>
              <a:p>
                <a:pPr marL="0" indent="0"/>
                <a:endParaRPr lang="en-US" altLang="en-US" sz="1200" dirty="0" smtClean="0"/>
              </a:p>
              <a:p>
                <a:pPr marL="0" indent="0"/>
                <a:r>
                  <a:rPr lang="en-US" altLang="en-US" sz="1200" dirty="0"/>
                  <a:t>T</a:t>
                </a:r>
                <a:r>
                  <a:rPr lang="en-US" altLang="en-US" sz="1200" dirty="0" smtClean="0"/>
                  <a:t>he </a:t>
                </a:r>
                <a:r>
                  <a:rPr lang="en-US" altLang="en-US" sz="1200" dirty="0"/>
                  <a:t>final study </a:t>
                </a:r>
                <a:r>
                  <a:rPr lang="en-US" altLang="en-US" sz="1200" dirty="0" smtClean="0"/>
                  <a:t>group only </a:t>
                </a:r>
                <a:r>
                  <a:rPr lang="en-US" altLang="en-US" sz="1200" dirty="0"/>
                  <a:t>has 4 students (</a:t>
                </a:r>
                <a:r>
                  <a:rPr lang="en-US" altLang="en-US" sz="1200" i="0">
                    <a:latin typeface="Cambria Math"/>
                  </a:rPr>
                  <a:t>𝑢_4,𝑢_5,𝑢_8, 𝑢_9</a:t>
                </a:r>
                <a:r>
                  <a:rPr lang="en-US" altLang="en-US" sz="1200" dirty="0"/>
                  <a:t>)</a:t>
                </a:r>
                <a:r>
                  <a:rPr lang="en-US" altLang="en-US" sz="1200" dirty="0" smtClean="0"/>
                  <a:t> </a:t>
                </a:r>
                <a:r>
                  <a:rPr lang="en-US" altLang="zh-CN" sz="1200" dirty="0" smtClean="0"/>
                  <a:t>a</a:t>
                </a:r>
                <a:r>
                  <a:rPr lang="en-US" altLang="en-US" sz="1200" dirty="0" smtClean="0"/>
                  <a:t>ccording </a:t>
                </a:r>
                <a:r>
                  <a:rPr lang="en-US" altLang="en-US" sz="1200" dirty="0"/>
                  <a:t>to the model of </a:t>
                </a:r>
                <a:r>
                  <a:rPr lang="en-US" altLang="en-US" sz="1200" dirty="0" smtClean="0"/>
                  <a:t>k-core</a:t>
                </a:r>
                <a:r>
                  <a:rPr lang="en-US" altLang="en-US" sz="1200" dirty="0"/>
                  <a:t>. </a:t>
                </a:r>
                <a:endParaRPr lang="en-US" altLang="en-US" sz="1200" dirty="0" smtClean="0"/>
              </a:p>
              <a:p>
                <a:pPr marL="0" indent="0"/>
                <a:endParaRPr lang="en-US" altLang="en-US" sz="1200" dirty="0" smtClean="0"/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>
                    <a:solidFill>
                      <a:srgbClr val="0070C0"/>
                    </a:solidFill>
                  </a:rPr>
                  <a:t> Use the game-theory to show the network unraveling process stops when the remaining engaged individuals correspond to the k-core of the network.</a:t>
                </a:r>
                <a:endParaRPr lang="zh-CN" altLang="en-US" smtClean="0">
                  <a:solidFill>
                    <a:srgbClr val="0070C0"/>
                  </a:solidFill>
                </a:endParaRPr>
              </a:p>
              <a:p>
                <a:pPr marL="0" indent="0"/>
                <a:endParaRPr lang="en-US" altLang="en-US" sz="1200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233987-0B2C-4326-939F-C61AF89149BD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87615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/>
                <a:r>
                  <a:rPr lang="en-US" altLang="en-US" sz="1200" dirty="0" smtClean="0"/>
                  <a:t>When </a:t>
                </a:r>
                <a:r>
                  <a:rPr lang="en-US" altLang="en-US" sz="1200" i="1" dirty="0"/>
                  <a:t>k</a:t>
                </a:r>
                <a:r>
                  <a:rPr lang="en-US" altLang="en-US" sz="1200" dirty="0"/>
                  <a:t> = </a:t>
                </a:r>
                <a:r>
                  <a:rPr lang="en-US" altLang="en-US" sz="1200" dirty="0" smtClean="0"/>
                  <a:t>3, students </a:t>
                </a:r>
                <a:r>
                  <a:rPr lang="en-US" altLang="en-US" sz="1200" i="0">
                    <a:latin typeface="Cambria Math"/>
                  </a:rPr>
                  <a:t>𝑢_</a:t>
                </a:r>
                <a:r>
                  <a:rPr lang="en-US" altLang="en-US" sz="1200" b="0" i="0" smtClean="0">
                    <a:latin typeface="Cambria Math"/>
                  </a:rPr>
                  <a:t>1,</a:t>
                </a:r>
                <a:r>
                  <a:rPr lang="en-US" altLang="en-US" sz="1200" i="0">
                    <a:latin typeface="Cambria Math"/>
                  </a:rPr>
                  <a:t>𝑢_</a:t>
                </a:r>
                <a:r>
                  <a:rPr lang="en-US" altLang="en-US" sz="1200" b="0" i="0" smtClean="0">
                    <a:latin typeface="Cambria Math"/>
                  </a:rPr>
                  <a:t>10</a:t>
                </a:r>
                <a:r>
                  <a:rPr lang="en-US" altLang="en-US" sz="1200" dirty="0" smtClean="0">
                    <a:latin typeface="Cambria Math"/>
                  </a:rPr>
                  <a:t> and </a:t>
                </a:r>
                <a:r>
                  <a:rPr lang="en-US" altLang="en-US" sz="1200" i="0">
                    <a:latin typeface="Cambria Math"/>
                  </a:rPr>
                  <a:t>𝑢_1</a:t>
                </a:r>
                <a:r>
                  <a:rPr lang="en-US" altLang="en-US" sz="1200" b="0" i="0" smtClean="0">
                    <a:latin typeface="Cambria Math"/>
                  </a:rPr>
                  <a:t>2</a:t>
                </a:r>
                <a:r>
                  <a:rPr lang="en-US" altLang="en-US" sz="1200" dirty="0" smtClean="0"/>
                  <a:t> will start to leave for less than 3 friends existing, which lead to the collapse of the whole network.</a:t>
                </a:r>
              </a:p>
              <a:p>
                <a:pPr marL="0" indent="0"/>
                <a:endParaRPr lang="en-US" altLang="en-US" sz="1200" dirty="0" smtClean="0"/>
              </a:p>
              <a:p>
                <a:pPr marL="0" indent="0"/>
                <a:r>
                  <a:rPr lang="en-US" altLang="en-US" sz="1200" dirty="0"/>
                  <a:t>T</a:t>
                </a:r>
                <a:r>
                  <a:rPr lang="en-US" altLang="en-US" sz="1200" dirty="0" smtClean="0"/>
                  <a:t>he </a:t>
                </a:r>
                <a:r>
                  <a:rPr lang="en-US" altLang="en-US" sz="1200" dirty="0"/>
                  <a:t>final study </a:t>
                </a:r>
                <a:r>
                  <a:rPr lang="en-US" altLang="en-US" sz="1200" dirty="0" smtClean="0"/>
                  <a:t>group only </a:t>
                </a:r>
                <a:r>
                  <a:rPr lang="en-US" altLang="en-US" sz="1200" dirty="0"/>
                  <a:t>has 4 students (</a:t>
                </a:r>
                <a:r>
                  <a:rPr lang="en-US" altLang="en-US" sz="1200" i="0">
                    <a:latin typeface="Cambria Math"/>
                  </a:rPr>
                  <a:t>𝑢_4,𝑢_5,𝑢_8, 𝑢_9</a:t>
                </a:r>
                <a:r>
                  <a:rPr lang="en-US" altLang="en-US" sz="1200" dirty="0"/>
                  <a:t>)</a:t>
                </a:r>
                <a:r>
                  <a:rPr lang="en-US" altLang="en-US" sz="1200" dirty="0" smtClean="0"/>
                  <a:t> </a:t>
                </a:r>
                <a:r>
                  <a:rPr lang="en-US" altLang="zh-CN" sz="1200" dirty="0" smtClean="0"/>
                  <a:t>a</a:t>
                </a:r>
                <a:r>
                  <a:rPr lang="en-US" altLang="en-US" sz="1200" dirty="0" smtClean="0"/>
                  <a:t>ccording </a:t>
                </a:r>
                <a:r>
                  <a:rPr lang="en-US" altLang="en-US" sz="1200" dirty="0"/>
                  <a:t>to the model of </a:t>
                </a:r>
                <a:r>
                  <a:rPr lang="en-US" altLang="en-US" sz="1200" dirty="0" smtClean="0"/>
                  <a:t>k-core</a:t>
                </a:r>
                <a:r>
                  <a:rPr lang="en-US" altLang="en-US" sz="1200" dirty="0"/>
                  <a:t>. </a:t>
                </a:r>
                <a:endParaRPr lang="en-US" altLang="en-US" sz="1200" dirty="0" smtClean="0"/>
              </a:p>
              <a:p>
                <a:pPr marL="0" indent="0"/>
                <a:endParaRPr lang="en-US" altLang="en-US" sz="1200" dirty="0" smtClean="0"/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>
                    <a:solidFill>
                      <a:srgbClr val="0070C0"/>
                    </a:solidFill>
                  </a:rPr>
                  <a:t> Use the game-theory to show the network unraveling process stops when the remaining engaged individuals correspond to the k-core of the network.</a:t>
                </a:r>
                <a:endParaRPr lang="zh-CN" altLang="en-US" smtClean="0">
                  <a:solidFill>
                    <a:srgbClr val="0070C0"/>
                  </a:solidFill>
                </a:endParaRPr>
              </a:p>
              <a:p>
                <a:pPr marL="0" indent="0"/>
                <a:endParaRPr lang="en-US" altLang="en-US" sz="1200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233987-0B2C-4326-939F-C61AF89149BD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82782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/>
                <a:r>
                  <a:rPr lang="en-US" altLang="en-US" sz="1200" dirty="0" smtClean="0"/>
                  <a:t>When </a:t>
                </a:r>
                <a:r>
                  <a:rPr lang="en-US" altLang="en-US" sz="1200" i="1" dirty="0"/>
                  <a:t>k</a:t>
                </a:r>
                <a:r>
                  <a:rPr lang="en-US" altLang="en-US" sz="1200" dirty="0"/>
                  <a:t> = </a:t>
                </a:r>
                <a:r>
                  <a:rPr lang="en-US" altLang="en-US" sz="1200" dirty="0" smtClean="0"/>
                  <a:t>3, students </a:t>
                </a:r>
                <a:r>
                  <a:rPr lang="en-US" altLang="en-US" sz="1200" i="0">
                    <a:latin typeface="Cambria Math"/>
                  </a:rPr>
                  <a:t>𝑢_</a:t>
                </a:r>
                <a:r>
                  <a:rPr lang="en-US" altLang="en-US" sz="1200" b="0" i="0" smtClean="0">
                    <a:latin typeface="Cambria Math"/>
                  </a:rPr>
                  <a:t>1,</a:t>
                </a:r>
                <a:r>
                  <a:rPr lang="en-US" altLang="en-US" sz="1200" i="0">
                    <a:latin typeface="Cambria Math"/>
                  </a:rPr>
                  <a:t>𝑢_</a:t>
                </a:r>
                <a:r>
                  <a:rPr lang="en-US" altLang="en-US" sz="1200" b="0" i="0" smtClean="0">
                    <a:latin typeface="Cambria Math"/>
                  </a:rPr>
                  <a:t>10</a:t>
                </a:r>
                <a:r>
                  <a:rPr lang="en-US" altLang="en-US" sz="1200" dirty="0" smtClean="0">
                    <a:latin typeface="Cambria Math"/>
                  </a:rPr>
                  <a:t> and </a:t>
                </a:r>
                <a:r>
                  <a:rPr lang="en-US" altLang="en-US" sz="1200" i="0">
                    <a:latin typeface="Cambria Math"/>
                  </a:rPr>
                  <a:t>𝑢_1</a:t>
                </a:r>
                <a:r>
                  <a:rPr lang="en-US" altLang="en-US" sz="1200" b="0" i="0" smtClean="0">
                    <a:latin typeface="Cambria Math"/>
                  </a:rPr>
                  <a:t>2</a:t>
                </a:r>
                <a:r>
                  <a:rPr lang="en-US" altLang="en-US" sz="1200" dirty="0" smtClean="0"/>
                  <a:t> will start to leave for less than 3 friends existing, which lead to the collapse of the whole network.</a:t>
                </a:r>
              </a:p>
              <a:p>
                <a:pPr marL="0" indent="0"/>
                <a:endParaRPr lang="en-US" altLang="en-US" sz="1200" dirty="0" smtClean="0"/>
              </a:p>
              <a:p>
                <a:pPr marL="0" indent="0"/>
                <a:r>
                  <a:rPr lang="en-US" altLang="en-US" sz="1200" dirty="0"/>
                  <a:t>T</a:t>
                </a:r>
                <a:r>
                  <a:rPr lang="en-US" altLang="en-US" sz="1200" dirty="0" smtClean="0"/>
                  <a:t>he </a:t>
                </a:r>
                <a:r>
                  <a:rPr lang="en-US" altLang="en-US" sz="1200" dirty="0"/>
                  <a:t>final study </a:t>
                </a:r>
                <a:r>
                  <a:rPr lang="en-US" altLang="en-US" sz="1200" dirty="0" smtClean="0"/>
                  <a:t>group only </a:t>
                </a:r>
                <a:r>
                  <a:rPr lang="en-US" altLang="en-US" sz="1200" dirty="0"/>
                  <a:t>has 4 students (</a:t>
                </a:r>
                <a:r>
                  <a:rPr lang="en-US" altLang="en-US" sz="1200" i="0">
                    <a:latin typeface="Cambria Math"/>
                  </a:rPr>
                  <a:t>𝑢_4,𝑢_5,𝑢_8, 𝑢_9</a:t>
                </a:r>
                <a:r>
                  <a:rPr lang="en-US" altLang="en-US" sz="1200" dirty="0"/>
                  <a:t>)</a:t>
                </a:r>
                <a:r>
                  <a:rPr lang="en-US" altLang="en-US" sz="1200" dirty="0" smtClean="0"/>
                  <a:t> </a:t>
                </a:r>
                <a:r>
                  <a:rPr lang="en-US" altLang="zh-CN" sz="1200" dirty="0" smtClean="0"/>
                  <a:t>a</a:t>
                </a:r>
                <a:r>
                  <a:rPr lang="en-US" altLang="en-US" sz="1200" dirty="0" smtClean="0"/>
                  <a:t>ccording </a:t>
                </a:r>
                <a:r>
                  <a:rPr lang="en-US" altLang="en-US" sz="1200" dirty="0"/>
                  <a:t>to the model of </a:t>
                </a:r>
                <a:r>
                  <a:rPr lang="en-US" altLang="en-US" sz="1200" dirty="0" smtClean="0"/>
                  <a:t>k-core</a:t>
                </a:r>
                <a:r>
                  <a:rPr lang="en-US" altLang="en-US" sz="1200" dirty="0"/>
                  <a:t>. </a:t>
                </a:r>
                <a:endParaRPr lang="en-US" altLang="en-US" sz="1200" dirty="0" smtClean="0"/>
              </a:p>
              <a:p>
                <a:pPr marL="0" indent="0"/>
                <a:endParaRPr lang="en-US" altLang="en-US" sz="1200" dirty="0" smtClean="0"/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>
                    <a:solidFill>
                      <a:srgbClr val="0070C0"/>
                    </a:solidFill>
                  </a:rPr>
                  <a:t> Use the game-theory to show the network unraveling process stops when the remaining engaged individuals correspond to the k-core of the network.</a:t>
                </a:r>
                <a:endParaRPr lang="zh-CN" altLang="en-US" smtClean="0">
                  <a:solidFill>
                    <a:srgbClr val="0070C0"/>
                  </a:solidFill>
                </a:endParaRPr>
              </a:p>
              <a:p>
                <a:pPr marL="0" indent="0"/>
                <a:endParaRPr lang="en-US" altLang="en-US" sz="1200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233987-0B2C-4326-939F-C61AF89149BD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128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/>
                <a:r>
                  <a:rPr lang="en-US" altLang="en-US" sz="1200" dirty="0" smtClean="0"/>
                  <a:t>When </a:t>
                </a:r>
                <a:r>
                  <a:rPr lang="en-US" altLang="en-US" sz="1200" i="1" dirty="0"/>
                  <a:t>k</a:t>
                </a:r>
                <a:r>
                  <a:rPr lang="en-US" altLang="en-US" sz="1200" dirty="0"/>
                  <a:t> = </a:t>
                </a:r>
                <a:r>
                  <a:rPr lang="en-US" altLang="en-US" sz="1200" dirty="0" smtClean="0"/>
                  <a:t>3, students </a:t>
                </a:r>
                <a:r>
                  <a:rPr lang="en-US" altLang="en-US" sz="1200" i="0">
                    <a:latin typeface="Cambria Math"/>
                  </a:rPr>
                  <a:t>𝑢_</a:t>
                </a:r>
                <a:r>
                  <a:rPr lang="en-US" altLang="en-US" sz="1200" b="0" i="0" smtClean="0">
                    <a:latin typeface="Cambria Math"/>
                  </a:rPr>
                  <a:t>1,</a:t>
                </a:r>
                <a:r>
                  <a:rPr lang="en-US" altLang="en-US" sz="1200" i="0">
                    <a:latin typeface="Cambria Math"/>
                  </a:rPr>
                  <a:t>𝑢_</a:t>
                </a:r>
                <a:r>
                  <a:rPr lang="en-US" altLang="en-US" sz="1200" b="0" i="0" smtClean="0">
                    <a:latin typeface="Cambria Math"/>
                  </a:rPr>
                  <a:t>10</a:t>
                </a:r>
                <a:r>
                  <a:rPr lang="en-US" altLang="en-US" sz="1200" dirty="0" smtClean="0">
                    <a:latin typeface="Cambria Math"/>
                  </a:rPr>
                  <a:t> and </a:t>
                </a:r>
                <a:r>
                  <a:rPr lang="en-US" altLang="en-US" sz="1200" i="0">
                    <a:latin typeface="Cambria Math"/>
                  </a:rPr>
                  <a:t>𝑢_1</a:t>
                </a:r>
                <a:r>
                  <a:rPr lang="en-US" altLang="en-US" sz="1200" b="0" i="0" smtClean="0">
                    <a:latin typeface="Cambria Math"/>
                  </a:rPr>
                  <a:t>2</a:t>
                </a:r>
                <a:r>
                  <a:rPr lang="en-US" altLang="en-US" sz="1200" dirty="0" smtClean="0"/>
                  <a:t> will start to leave for less than 3 friends existing, which lead to the collapse of the whole network.</a:t>
                </a:r>
              </a:p>
              <a:p>
                <a:pPr marL="0" indent="0"/>
                <a:endParaRPr lang="en-US" altLang="en-US" sz="1200" dirty="0" smtClean="0"/>
              </a:p>
              <a:p>
                <a:pPr marL="0" indent="0"/>
                <a:r>
                  <a:rPr lang="en-US" altLang="en-US" sz="1200" dirty="0"/>
                  <a:t>T</a:t>
                </a:r>
                <a:r>
                  <a:rPr lang="en-US" altLang="en-US" sz="1200" dirty="0" smtClean="0"/>
                  <a:t>he </a:t>
                </a:r>
                <a:r>
                  <a:rPr lang="en-US" altLang="en-US" sz="1200" dirty="0"/>
                  <a:t>final study </a:t>
                </a:r>
                <a:r>
                  <a:rPr lang="en-US" altLang="en-US" sz="1200" dirty="0" smtClean="0"/>
                  <a:t>group only </a:t>
                </a:r>
                <a:r>
                  <a:rPr lang="en-US" altLang="en-US" sz="1200" dirty="0"/>
                  <a:t>has 4 students (</a:t>
                </a:r>
                <a:r>
                  <a:rPr lang="en-US" altLang="en-US" sz="1200" i="0">
                    <a:latin typeface="Cambria Math"/>
                  </a:rPr>
                  <a:t>𝑢_4,𝑢_5,𝑢_8, 𝑢_9</a:t>
                </a:r>
                <a:r>
                  <a:rPr lang="en-US" altLang="en-US" sz="1200" dirty="0"/>
                  <a:t>)</a:t>
                </a:r>
                <a:r>
                  <a:rPr lang="en-US" altLang="en-US" sz="1200" dirty="0" smtClean="0"/>
                  <a:t> </a:t>
                </a:r>
                <a:r>
                  <a:rPr lang="en-US" altLang="zh-CN" sz="1200" dirty="0" smtClean="0"/>
                  <a:t>a</a:t>
                </a:r>
                <a:r>
                  <a:rPr lang="en-US" altLang="en-US" sz="1200" dirty="0" smtClean="0"/>
                  <a:t>ccording </a:t>
                </a:r>
                <a:r>
                  <a:rPr lang="en-US" altLang="en-US" sz="1200" dirty="0"/>
                  <a:t>to the model of </a:t>
                </a:r>
                <a:r>
                  <a:rPr lang="en-US" altLang="en-US" sz="1200" dirty="0" smtClean="0"/>
                  <a:t>k-core</a:t>
                </a:r>
                <a:r>
                  <a:rPr lang="en-US" altLang="en-US" sz="1200" dirty="0"/>
                  <a:t>. </a:t>
                </a:r>
                <a:endParaRPr lang="en-US" altLang="en-US" sz="1200" dirty="0" smtClean="0"/>
              </a:p>
              <a:p>
                <a:pPr marL="0" indent="0"/>
                <a:endParaRPr lang="en-US" altLang="en-US" sz="1200" dirty="0" smtClean="0"/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>
                    <a:solidFill>
                      <a:srgbClr val="0070C0"/>
                    </a:solidFill>
                  </a:rPr>
                  <a:t> Use the game-theory to show the network unraveling process stops when the remaining engaged individuals correspond to the k-core of the network.</a:t>
                </a:r>
                <a:endParaRPr lang="zh-CN" altLang="en-US" smtClean="0">
                  <a:solidFill>
                    <a:srgbClr val="0070C0"/>
                  </a:solidFill>
                </a:endParaRPr>
              </a:p>
              <a:p>
                <a:pPr marL="0" indent="0"/>
                <a:endParaRPr lang="en-US" altLang="en-US" sz="1200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233987-0B2C-4326-939F-C61AF89149BD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0968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/>
                <a:r>
                  <a:rPr lang="en-US" altLang="en-US" sz="1200" dirty="0" smtClean="0"/>
                  <a:t>When </a:t>
                </a:r>
                <a:r>
                  <a:rPr lang="en-US" altLang="en-US" sz="1200" i="1" dirty="0"/>
                  <a:t>k</a:t>
                </a:r>
                <a:r>
                  <a:rPr lang="en-US" altLang="en-US" sz="1200" dirty="0"/>
                  <a:t> = </a:t>
                </a:r>
                <a:r>
                  <a:rPr lang="en-US" altLang="en-US" sz="1200" dirty="0" smtClean="0"/>
                  <a:t>3, students </a:t>
                </a:r>
                <a:r>
                  <a:rPr lang="en-US" altLang="en-US" sz="1200" i="0">
                    <a:latin typeface="Cambria Math"/>
                  </a:rPr>
                  <a:t>𝑢_</a:t>
                </a:r>
                <a:r>
                  <a:rPr lang="en-US" altLang="en-US" sz="1200" b="0" i="0" smtClean="0">
                    <a:latin typeface="Cambria Math"/>
                  </a:rPr>
                  <a:t>1,</a:t>
                </a:r>
                <a:r>
                  <a:rPr lang="en-US" altLang="en-US" sz="1200" i="0">
                    <a:latin typeface="Cambria Math"/>
                  </a:rPr>
                  <a:t>𝑢_</a:t>
                </a:r>
                <a:r>
                  <a:rPr lang="en-US" altLang="en-US" sz="1200" b="0" i="0" smtClean="0">
                    <a:latin typeface="Cambria Math"/>
                  </a:rPr>
                  <a:t>10</a:t>
                </a:r>
                <a:r>
                  <a:rPr lang="en-US" altLang="en-US" sz="1200" dirty="0" smtClean="0">
                    <a:latin typeface="Cambria Math"/>
                  </a:rPr>
                  <a:t> and </a:t>
                </a:r>
                <a:r>
                  <a:rPr lang="en-US" altLang="en-US" sz="1200" i="0">
                    <a:latin typeface="Cambria Math"/>
                  </a:rPr>
                  <a:t>𝑢_1</a:t>
                </a:r>
                <a:r>
                  <a:rPr lang="en-US" altLang="en-US" sz="1200" b="0" i="0" smtClean="0">
                    <a:latin typeface="Cambria Math"/>
                  </a:rPr>
                  <a:t>2</a:t>
                </a:r>
                <a:r>
                  <a:rPr lang="en-US" altLang="en-US" sz="1200" dirty="0" smtClean="0"/>
                  <a:t> will start to leave for less than 3 friends existing, which lead to the collapse of the whole network.</a:t>
                </a:r>
              </a:p>
              <a:p>
                <a:pPr marL="0" indent="0"/>
                <a:endParaRPr lang="en-US" altLang="en-US" sz="1200" dirty="0" smtClean="0"/>
              </a:p>
              <a:p>
                <a:pPr marL="0" indent="0"/>
                <a:r>
                  <a:rPr lang="en-US" altLang="en-US" sz="1200" dirty="0"/>
                  <a:t>T</a:t>
                </a:r>
                <a:r>
                  <a:rPr lang="en-US" altLang="en-US" sz="1200" dirty="0" smtClean="0"/>
                  <a:t>he </a:t>
                </a:r>
                <a:r>
                  <a:rPr lang="en-US" altLang="en-US" sz="1200" dirty="0"/>
                  <a:t>final study </a:t>
                </a:r>
                <a:r>
                  <a:rPr lang="en-US" altLang="en-US" sz="1200" dirty="0" smtClean="0"/>
                  <a:t>group only </a:t>
                </a:r>
                <a:r>
                  <a:rPr lang="en-US" altLang="en-US" sz="1200" dirty="0"/>
                  <a:t>has 4 students (</a:t>
                </a:r>
                <a:r>
                  <a:rPr lang="en-US" altLang="en-US" sz="1200" i="0">
                    <a:latin typeface="Cambria Math"/>
                  </a:rPr>
                  <a:t>𝑢_4,𝑢_5,𝑢_8, 𝑢_9</a:t>
                </a:r>
                <a:r>
                  <a:rPr lang="en-US" altLang="en-US" sz="1200" dirty="0"/>
                  <a:t>)</a:t>
                </a:r>
                <a:r>
                  <a:rPr lang="en-US" altLang="en-US" sz="1200" dirty="0" smtClean="0"/>
                  <a:t> </a:t>
                </a:r>
                <a:r>
                  <a:rPr lang="en-US" altLang="zh-CN" sz="1200" dirty="0" smtClean="0"/>
                  <a:t>a</a:t>
                </a:r>
                <a:r>
                  <a:rPr lang="en-US" altLang="en-US" sz="1200" dirty="0" smtClean="0"/>
                  <a:t>ccording </a:t>
                </a:r>
                <a:r>
                  <a:rPr lang="en-US" altLang="en-US" sz="1200" dirty="0"/>
                  <a:t>to the model of </a:t>
                </a:r>
                <a:r>
                  <a:rPr lang="en-US" altLang="en-US" sz="1200" dirty="0" smtClean="0"/>
                  <a:t>k-core</a:t>
                </a:r>
                <a:r>
                  <a:rPr lang="en-US" altLang="en-US" sz="1200" dirty="0"/>
                  <a:t>. </a:t>
                </a:r>
                <a:endParaRPr lang="en-US" altLang="en-US" sz="1200" dirty="0" smtClean="0"/>
              </a:p>
              <a:p>
                <a:pPr marL="0" indent="0"/>
                <a:endParaRPr lang="en-US" altLang="en-US" sz="1200" dirty="0" smtClean="0"/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>
                    <a:solidFill>
                      <a:srgbClr val="0070C0"/>
                    </a:solidFill>
                  </a:rPr>
                  <a:t> Use the game-theory to show the network unraveling process stops when the remaining engaged individuals correspond to the k-core of the network.</a:t>
                </a:r>
                <a:endParaRPr lang="zh-CN" altLang="en-US" smtClean="0">
                  <a:solidFill>
                    <a:srgbClr val="0070C0"/>
                  </a:solidFill>
                </a:endParaRPr>
              </a:p>
              <a:p>
                <a:pPr marL="0" indent="0"/>
                <a:endParaRPr lang="en-US" altLang="en-US" sz="1200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233987-0B2C-4326-939F-C61AF89149BD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8520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89801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17867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501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shown that the collapse of the Friendster network started from the ‘‘center’’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core structure.  Following this result, we attempt to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explain its mechanism by a propagation model. We conclude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the time evolution of core structure can be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explained by the two rules: (a) non-users who have many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friends on Friendster are likely to register for Friendster,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(b) users who have many friends that have already left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Friendster are also likely to leave. The users who have few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friends on Friendster tend to leave soon and that may have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played a key role in the time evolution of the core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structure. Moreover, under the assumption that our model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valid, we discuss what to do to prevent the decline of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online communities. First, it is not effective to promote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registration in maintaining the number of active users.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Second, it is effective to promote non-active users to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become active again. Third, it is effective to persuade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influential users preferentially when we assume that the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chain reaction of coming back may occur.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36027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9290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0030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4442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27182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17491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Familiarity, reachability, robustness</a:t>
            </a:r>
            <a:r>
              <a:rPr lang="en-US" altLang="zh-CN" baseline="0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552223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Quasi</a:t>
            </a:r>
            <a:r>
              <a:rPr lang="en-US" altLang="zh-CN" baseline="0" dirty="0"/>
              <a:t> 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628093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869666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66816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D0FE3-373A-40B2-9602-9A5BFAE1B9B4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011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52D8F1-025F-1B45-BD8A-D1664CE56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73346" y="-446589"/>
            <a:ext cx="7124888" cy="76747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976E31-1EA1-274A-A1AD-5915E61D3EEC}"/>
              </a:ext>
            </a:extLst>
          </p:cNvPr>
          <p:cNvSpPr/>
          <p:nvPr userDrawn="1"/>
        </p:nvSpPr>
        <p:spPr>
          <a:xfrm>
            <a:off x="10010233" y="0"/>
            <a:ext cx="2183586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SW Sydney Logo">
            <a:extLst>
              <a:ext uri="{FF2B5EF4-FFF2-40B4-BE49-F238E27FC236}">
                <a16:creationId xmlns:a16="http://schemas.microsoft.com/office/drawing/2014/main" id="{F0BF8575-4955-BC4A-80DE-4BF637C59C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593240" y="522000"/>
            <a:ext cx="1188000" cy="1240241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6AF8517-E0F0-4998-8AA8-25A0DD8EF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7858800" cy="347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34C583A-86D7-4AD9-912C-AA86DC3545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</p:spTree>
    <p:extLst>
      <p:ext uri="{BB962C8B-B14F-4D97-AF65-F5344CB8AC3E}">
        <p14:creationId xmlns:p14="http://schemas.microsoft.com/office/powerpoint/2010/main" val="331960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421E-C230-4985-A55F-249E471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1106-1747-47C6-AD4D-1ED87203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1724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7F1C5-E024-4AB0-B408-32F5C1A1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</p:spPr>
        <p:txBody>
          <a:bodyPr/>
          <a:lstStyle>
            <a:lvl1pPr algn="r">
              <a:defRPr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9FD8-71FE-4137-8FE6-DC2A193C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+mj-lt"/>
              </a:defRPr>
            </a:lvl1pPr>
          </a:lstStyle>
          <a:p>
            <a:fld id="{009375D7-070A-4959-9224-FB5E66F2B1B3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8171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 with re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08060" y="427081"/>
            <a:ext cx="7588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AF7D4CD-A712-E246-8520-7DB1D7C5AF13}" type="slidenum">
              <a:rPr lang="zh-CN" altLang="en-US" sz="2200" b="0" i="0" kern="100" smtClean="0">
                <a:solidFill>
                  <a:schemeClr val="accent6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2200" b="0" i="0" kern="100" dirty="0">
              <a:solidFill>
                <a:schemeClr val="accent6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11063" y="175990"/>
            <a:ext cx="944625" cy="927986"/>
            <a:chOff x="3627746" y="1200316"/>
            <a:chExt cx="944625" cy="927986"/>
          </a:xfrm>
        </p:grpSpPr>
        <p:grpSp>
          <p:nvGrpSpPr>
            <p:cNvPr id="8" name="组合 7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12" name="直接连接符 11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10" name="直接连接符 9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" name="直接连接符 14"/>
          <p:cNvCxnSpPr>
            <a:cxnSpLocks/>
          </p:cNvCxnSpPr>
          <p:nvPr userDrawn="1"/>
        </p:nvCxnSpPr>
        <p:spPr>
          <a:xfrm>
            <a:off x="882824" y="924065"/>
            <a:ext cx="10434464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514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>
          <p15:clr>
            <a:srgbClr val="FBAE40"/>
          </p15:clr>
        </p15:guide>
        <p15:guide id="2" pos="7129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558CEE-1ED1-964F-9B8D-652B718B58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462306">
            <a:off x="290281" y="727049"/>
            <a:ext cx="6021559" cy="814966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EC0BA0E-E5B8-41F6-813F-C9A458BE6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624400"/>
            <a:ext cx="6244621" cy="2556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2413593-DCD0-42A0-AE48-665AD86AE6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D37E0CB-DF2A-4FFC-85FC-AD9C7ED63B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84800" y="-2"/>
            <a:ext cx="5407200" cy="685800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77E20C77-3D0A-4A35-878B-F3D37CBE05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04630" y="526455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92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AD0DEA1-02FA-ABCC-94D4-AA53DDDC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E244B0-0465-F7F9-5A27-FBECA8E7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172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EA407A-2279-CB60-98EF-1AD86EC35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8998FE-BFC0-F176-CE8F-EE14C96E83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88871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DB06D38D-E92A-6E42-B20B-3B0D4277A539}"/>
              </a:ext>
            </a:extLst>
          </p:cNvPr>
          <p:cNvSpPr txBox="1"/>
          <p:nvPr userDrawn="1"/>
        </p:nvSpPr>
        <p:spPr>
          <a:xfrm>
            <a:off x="5362466" y="223901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////////////////////</a:t>
            </a:r>
            <a:endParaRPr lang="en-US" b="1" i="1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itle 4">
            <a:extLst>
              <a:ext uri="{FF2B5EF4-FFF2-40B4-BE49-F238E27FC236}">
                <a16:creationId xmlns:a16="http://schemas.microsoft.com/office/drawing/2014/main" id="{6F2DC139-468D-644D-8DFE-C182C6131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1851" y="3032506"/>
            <a:ext cx="8986058" cy="1325563"/>
          </a:xfrm>
        </p:spPr>
        <p:txBody>
          <a:bodyPr>
            <a:normAutofit/>
          </a:bodyPr>
          <a:lstStyle>
            <a:lvl1pPr algn="ctr">
              <a:defRPr sz="3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66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5">
            <a:extLst>
              <a:ext uri="{FF2B5EF4-FFF2-40B4-BE49-F238E27FC236}">
                <a16:creationId xmlns:a16="http://schemas.microsoft.com/office/drawing/2014/main" id="{9967279D-587E-D545-94DE-D46C5A540E73}"/>
              </a:ext>
            </a:extLst>
          </p:cNvPr>
          <p:cNvSpPr txBox="1"/>
          <p:nvPr userDrawn="1"/>
        </p:nvSpPr>
        <p:spPr>
          <a:xfrm>
            <a:off x="208060" y="427081"/>
            <a:ext cx="8066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AF7D4CD-A712-E246-8520-7DB1D7C5AF13}" type="slidenum">
              <a:rPr lang="zh-CN" altLang="en-US" sz="2200" b="0" i="0" kern="1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2200" b="0" i="0" kern="1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2" name="组合 6">
            <a:extLst>
              <a:ext uri="{FF2B5EF4-FFF2-40B4-BE49-F238E27FC236}">
                <a16:creationId xmlns:a16="http://schemas.microsoft.com/office/drawing/2014/main" id="{D8B7C05D-15B4-FB4B-95C7-C38B5CDF7C1C}"/>
              </a:ext>
            </a:extLst>
          </p:cNvPr>
          <p:cNvGrpSpPr/>
          <p:nvPr userDrawn="1"/>
        </p:nvGrpSpPr>
        <p:grpSpPr>
          <a:xfrm>
            <a:off x="111063" y="175990"/>
            <a:ext cx="1004102" cy="927986"/>
            <a:chOff x="3627746" y="1200316"/>
            <a:chExt cx="944625" cy="927986"/>
          </a:xfrm>
        </p:grpSpPr>
        <p:grpSp>
          <p:nvGrpSpPr>
            <p:cNvPr id="33" name="组合 7">
              <a:extLst>
                <a:ext uri="{FF2B5EF4-FFF2-40B4-BE49-F238E27FC236}">
                  <a16:creationId xmlns:a16="http://schemas.microsoft.com/office/drawing/2014/main" id="{BB3A2B2C-BA9D-4149-A9AB-0F5DD2171C38}"/>
                </a:ext>
              </a:extLst>
            </p:cNvPr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37" name="直接连接符 11">
                <a:extLst>
                  <a:ext uri="{FF2B5EF4-FFF2-40B4-BE49-F238E27FC236}">
                    <a16:creationId xmlns:a16="http://schemas.microsoft.com/office/drawing/2014/main" id="{668FE07B-8646-204F-85F5-331A37D762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12">
                <a:extLst>
                  <a:ext uri="{FF2B5EF4-FFF2-40B4-BE49-F238E27FC236}">
                    <a16:creationId xmlns:a16="http://schemas.microsoft.com/office/drawing/2014/main" id="{61ABB720-C1A3-CA4B-B260-5534B32442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8">
              <a:extLst>
                <a:ext uri="{FF2B5EF4-FFF2-40B4-BE49-F238E27FC236}">
                  <a16:creationId xmlns:a16="http://schemas.microsoft.com/office/drawing/2014/main" id="{A1B2D424-5C00-6D45-979D-4E63EE2A1183}"/>
                </a:ext>
              </a:extLst>
            </p:cNvPr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35" name="直接连接符 9">
                <a:extLst>
                  <a:ext uri="{FF2B5EF4-FFF2-40B4-BE49-F238E27FC236}">
                    <a16:creationId xmlns:a16="http://schemas.microsoft.com/office/drawing/2014/main" id="{E8BD54E3-E72B-8B48-8589-CCFE18E8B0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10">
                <a:extLst>
                  <a:ext uri="{FF2B5EF4-FFF2-40B4-BE49-F238E27FC236}">
                    <a16:creationId xmlns:a16="http://schemas.microsoft.com/office/drawing/2014/main" id="{1A1D1A6B-834C-9F4D-9420-F1BF3E1C95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9" name="直接连接符 14">
            <a:extLst>
              <a:ext uri="{FF2B5EF4-FFF2-40B4-BE49-F238E27FC236}">
                <a16:creationId xmlns:a16="http://schemas.microsoft.com/office/drawing/2014/main" id="{DE3B50EB-B861-D944-9F43-2E8B2B348AF8}"/>
              </a:ext>
            </a:extLst>
          </p:cNvPr>
          <p:cNvCxnSpPr>
            <a:cxnSpLocks/>
          </p:cNvCxnSpPr>
          <p:nvPr userDrawn="1"/>
        </p:nvCxnSpPr>
        <p:spPr>
          <a:xfrm>
            <a:off x="882824" y="924065"/>
            <a:ext cx="11091460" cy="0"/>
          </a:xfrm>
          <a:prstGeom prst="line">
            <a:avLst/>
          </a:prstGeom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09B7D29C-4C0B-8647-B53F-51DC059D5A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55688" y="432514"/>
            <a:ext cx="10907712" cy="481387"/>
          </a:xfrm>
        </p:spPr>
        <p:txBody>
          <a:bodyPr lIns="0" anchor="ctr" anchorCtr="0">
            <a:noAutofit/>
          </a:bodyPr>
          <a:lstStyle>
            <a:lvl1pPr marL="0" indent="0">
              <a:buNone/>
              <a:defRPr sz="3200" b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of this slide</a:t>
            </a:r>
            <a:endParaRPr lang="en-US" dirty="0"/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656FF8D-761C-3840-AB33-743A863B68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4474" y="5872975"/>
            <a:ext cx="9718731" cy="338554"/>
          </a:xfrm>
        </p:spPr>
        <p:txBody>
          <a:bodyPr wrap="square">
            <a:spAutoFit/>
          </a:bodyPr>
          <a:lstStyle>
            <a:lvl1pPr marL="0" indent="0" algn="ctr">
              <a:spcBef>
                <a:spcPts val="400"/>
              </a:spcBef>
              <a:buNone/>
              <a:defRPr sz="1600" i="1"/>
            </a:lvl1pPr>
          </a:lstStyle>
          <a:p>
            <a:pPr lvl="0"/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62303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841" y="53752"/>
            <a:ext cx="10698559" cy="1143000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6837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DB6AB72-1362-4158-B579-EADB03DE9755}"/>
              </a:ext>
            </a:extLst>
          </p:cNvPr>
          <p:cNvSpPr/>
          <p:nvPr userDrawn="1"/>
        </p:nvSpPr>
        <p:spPr>
          <a:xfrm>
            <a:off x="0" y="1"/>
            <a:ext cx="12192000" cy="136524"/>
          </a:xfrm>
          <a:prstGeom prst="rect">
            <a:avLst/>
          </a:prstGeom>
          <a:solidFill>
            <a:srgbClr val="343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4A8BD6D-3A42-4642-BECD-39000DE8E6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39829" y="543013"/>
            <a:ext cx="9512342" cy="588419"/>
          </a:xfrm>
        </p:spPr>
        <p:txBody>
          <a:bodyPr anchor="b"/>
          <a:lstStyle>
            <a:lvl1pPr marL="0" indent="0">
              <a:buNone/>
              <a:defRPr b="1">
                <a:solidFill>
                  <a:schemeClr val="tx1"/>
                </a:solidFill>
                <a:latin typeface="Rubik" pitchFamily="2" charset="-79"/>
                <a:ea typeface="Tahoma" panose="020B0604030504040204" pitchFamily="34" charset="0"/>
                <a:cs typeface="Rubik" pitchFamily="2" charset="-79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A82708A-4E84-41F3-BD1C-0662C05F9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1"/>
            <a:ext cx="2743200" cy="365125"/>
          </a:xfrm>
        </p:spPr>
        <p:txBody>
          <a:bodyPr/>
          <a:lstStyle>
            <a:lvl1pPr algn="ctr">
              <a:defRPr sz="1400" b="1">
                <a:solidFill>
                  <a:schemeClr val="accent2"/>
                </a:solidFill>
                <a:latin typeface="Rubik" pitchFamily="2" charset="-79"/>
                <a:ea typeface="Tahoma" panose="020B0604030504040204" pitchFamily="34" charset="0"/>
                <a:cs typeface="Rubik" pitchFamily="2" charset="-79"/>
              </a:defRPr>
            </a:lvl1pPr>
          </a:lstStyle>
          <a:p>
            <a:fld id="{F91FD717-4B6E-4EA7-A96E-C6EDC62007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939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 with r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08060" y="427081"/>
            <a:ext cx="7588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AF7D4CD-A712-E246-8520-7DB1D7C5AF13}" type="slidenum">
              <a:rPr lang="zh-CN" altLang="en-US" sz="2200" b="0" i="0" kern="100" smtClean="0">
                <a:solidFill>
                  <a:schemeClr val="accent6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2200" b="0" i="0" kern="100" dirty="0">
              <a:solidFill>
                <a:schemeClr val="accent6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11063" y="175990"/>
            <a:ext cx="944625" cy="927986"/>
            <a:chOff x="3627746" y="1200316"/>
            <a:chExt cx="944625" cy="927986"/>
          </a:xfrm>
        </p:grpSpPr>
        <p:grpSp>
          <p:nvGrpSpPr>
            <p:cNvPr id="8" name="组合 7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12" name="直接连接符 11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10" name="直接连接符 9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" name="直接连接符 14"/>
          <p:cNvCxnSpPr>
            <a:cxnSpLocks/>
          </p:cNvCxnSpPr>
          <p:nvPr userDrawn="1"/>
        </p:nvCxnSpPr>
        <p:spPr>
          <a:xfrm>
            <a:off x="882824" y="924065"/>
            <a:ext cx="10434464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F17A2A2-CC37-0547-9B70-267781E950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55688" y="432514"/>
            <a:ext cx="10261600" cy="481387"/>
          </a:xfrm>
          <a:prstGeom prst="rect">
            <a:avLst/>
          </a:prstGeom>
        </p:spPr>
        <p:txBody>
          <a:bodyPr lIns="0" anchor="ctr" anchorCtr="0"/>
          <a:lstStyle>
            <a:lvl1pPr marL="0" indent="0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of this slide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81C9A-B4A1-154B-A119-C737FAD3AB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4475" y="5872975"/>
            <a:ext cx="9143048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spcBef>
                <a:spcPts val="400"/>
              </a:spcBef>
              <a:buNone/>
              <a:defRPr sz="1600" i="1"/>
            </a:lvl1pPr>
          </a:lstStyle>
          <a:p>
            <a:pPr lvl="0"/>
            <a:r>
              <a:rPr lang="en-US" dirty="0"/>
              <a:t>Reference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C2B91-4884-4228-B838-4E00A092E1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688" y="1256046"/>
            <a:ext cx="10261600" cy="3970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US" dirty="0"/>
              <a:t>Subtitle here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32443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>
          <p15:clr>
            <a:srgbClr val="FBAE40"/>
          </p15:clr>
        </p15:guide>
        <p15:guide id="2" pos="7129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8078-FAF9-0F46-BF75-910E24DC1355}"/>
              </a:ext>
            </a:extLst>
          </p:cNvPr>
          <p:cNvSpPr txBox="1"/>
          <p:nvPr userDrawn="1"/>
        </p:nvSpPr>
        <p:spPr>
          <a:xfrm>
            <a:off x="5362466" y="223901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////////////////////</a:t>
            </a:r>
            <a:endParaRPr lang="en-US" b="1" i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21E48-1F5C-9B44-8E34-77AA58222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971" y="2321306"/>
            <a:ext cx="8986058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76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8177DF-154E-A742-8FEF-9A9493EAB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635519">
            <a:off x="434031" y="-748389"/>
            <a:ext cx="7756149" cy="83547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BC9DD3-2081-9D4A-BCDD-FD7DDC635932}"/>
              </a:ext>
            </a:extLst>
          </p:cNvPr>
          <p:cNvSpPr/>
          <p:nvPr userDrawn="1"/>
        </p:nvSpPr>
        <p:spPr>
          <a:xfrm>
            <a:off x="10010233" y="0"/>
            <a:ext cx="2183586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5886A02-1DE7-4D1F-812D-8E48DA31D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7858800" cy="347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BBAF8E8-6BD7-44A0-90FF-4167695E26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16367954-2926-486A-95D7-D57A05D0A1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667151" y="5261593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8078-FAF9-0F46-BF75-910E24DC1355}"/>
              </a:ext>
            </a:extLst>
          </p:cNvPr>
          <p:cNvSpPr txBox="1"/>
          <p:nvPr userDrawn="1"/>
        </p:nvSpPr>
        <p:spPr>
          <a:xfrm>
            <a:off x="5362466" y="223901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////////////////////</a:t>
            </a:r>
            <a:endParaRPr lang="en-US" b="1" i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21E48-1F5C-9B44-8E34-77AA58222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971" y="2321306"/>
            <a:ext cx="8986058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6170A-47EA-4B5D-B466-9280672CD4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8450" y="3646869"/>
            <a:ext cx="3975100" cy="7445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Subsection title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5153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558CEE-1ED1-964F-9B8D-652B718B58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462306">
            <a:off x="290281" y="727049"/>
            <a:ext cx="6021559" cy="814966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EC0BA0E-E5B8-41F6-813F-C9A458BE6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624400"/>
            <a:ext cx="6244621" cy="2556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2413593-DCD0-42A0-AE48-665AD86AE6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D37E0CB-DF2A-4FFC-85FC-AD9C7ED63B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84800" y="-2"/>
            <a:ext cx="5407200" cy="685800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77E20C77-3D0A-4A35-878B-F3D37CBE05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04630" y="526455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938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AD0DEA1-02FA-ABCC-94D4-AA53DDDC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E244B0-0465-F7F9-5A27-FBECA8E7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172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EA407A-2279-CB60-98EF-1AD86EC35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8998FE-BFC0-F176-CE8F-EE14C96E83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144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9CB962-B705-314A-93E0-7EFEF584C6D7}"/>
              </a:ext>
            </a:extLst>
          </p:cNvPr>
          <p:cNvSpPr/>
          <p:nvPr userDrawn="1"/>
        </p:nvSpPr>
        <p:spPr>
          <a:xfrm>
            <a:off x="1" y="1"/>
            <a:ext cx="5543550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8A4A11-68D0-0342-99AF-D474A68AB2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999759">
            <a:off x="1292068" y="-612610"/>
            <a:ext cx="5135041" cy="7002330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31F86E2-22A6-454C-8159-2DC19FE6F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4812231" cy="49561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638188-B406-48E0-8C3F-15ACD21F3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98000" y="5011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0D705-58F1-4621-96D0-F0B9638924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3550" y="-1"/>
            <a:ext cx="6663600" cy="5011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87B7DB84-DBF6-43D5-A225-64A86E32A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12071" y="5320585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62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D9F833-BA4F-E348-9506-0D3D621C75CA}"/>
              </a:ext>
            </a:extLst>
          </p:cNvPr>
          <p:cNvSpPr/>
          <p:nvPr userDrawn="1"/>
        </p:nvSpPr>
        <p:spPr>
          <a:xfrm>
            <a:off x="6740525" y="1"/>
            <a:ext cx="5453294" cy="501575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531F2A4-2E25-476F-BA2C-2F1534A5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0" y="0"/>
            <a:ext cx="5353819" cy="50157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01CB2D6-9770-4776-A129-B761AA34E3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5200" y="51696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161D9F-A3DE-495E-AC64-CC914469DD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4551"/>
            <a:ext cx="6740525" cy="5011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FF675AE0-8F62-485C-BF3D-6598839BAD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35975" y="5300921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29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E16058-FC97-C34C-A94D-1AEBA1319CEF}"/>
              </a:ext>
            </a:extLst>
          </p:cNvPr>
          <p:cNvSpPr/>
          <p:nvPr userDrawn="1"/>
        </p:nvSpPr>
        <p:spPr>
          <a:xfrm>
            <a:off x="0" y="1"/>
            <a:ext cx="12191999" cy="5000624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731078-F8F9-874A-9D19-CFDFD455C9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597677">
            <a:off x="2348756" y="-999555"/>
            <a:ext cx="7882815" cy="9308122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2D2519EB-A5E4-4600-B620-DAE568D0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211200"/>
            <a:ext cx="11268000" cy="1785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58515C2-9BB5-4C9A-BBC5-7F4A491DD6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21B83991-6CB1-46A6-A70E-59562F1A45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735975" y="5300921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58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558CEE-1ED1-964F-9B8D-652B718B58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462306">
            <a:off x="290281" y="727049"/>
            <a:ext cx="6021559" cy="814966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EC0BA0E-E5B8-41F6-813F-C9A458BE6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624400"/>
            <a:ext cx="6244621" cy="2556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2413593-DCD0-42A0-AE48-665AD86AE6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D37E0CB-DF2A-4FFC-85FC-AD9C7ED63B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84800" y="-2"/>
            <a:ext cx="5407200" cy="685800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77E20C77-3D0A-4A35-878B-F3D37CBE05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04630" y="526455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3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E976E31-1EA1-274A-A1AD-5915E61D3EEC}"/>
              </a:ext>
            </a:extLst>
          </p:cNvPr>
          <p:cNvSpPr/>
          <p:nvPr userDrawn="1"/>
        </p:nvSpPr>
        <p:spPr>
          <a:xfrm>
            <a:off x="0" y="0"/>
            <a:ext cx="12193819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665A119-7841-440B-9632-B345D52427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7587" y="-436789"/>
            <a:ext cx="6560127" cy="7731578"/>
          </a:xfrm>
          <a:prstGeom prst="rect">
            <a:avLst/>
          </a:prstGeom>
        </p:spPr>
      </p:pic>
      <p:pic>
        <p:nvPicPr>
          <p:cNvPr id="5" name="Picture 4" descr="UNSW Sydney Logo">
            <a:extLst>
              <a:ext uri="{FF2B5EF4-FFF2-40B4-BE49-F238E27FC236}">
                <a16:creationId xmlns:a16="http://schemas.microsoft.com/office/drawing/2014/main" id="{846E7131-CAF1-BC4F-A807-B1CBBFB4E87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43895" y="5356158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40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8078-FAF9-0F46-BF75-910E24DC1355}"/>
              </a:ext>
            </a:extLst>
          </p:cNvPr>
          <p:cNvSpPr txBox="1"/>
          <p:nvPr userDrawn="1"/>
        </p:nvSpPr>
        <p:spPr>
          <a:xfrm>
            <a:off x="5586887" y="134254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</a:t>
            </a:r>
            <a:endParaRPr lang="en-US" sz="1800" b="1" i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21E48-1F5C-9B44-8E34-77AA58222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969" y="1607340"/>
            <a:ext cx="8986059" cy="1821660"/>
          </a:xfrm>
        </p:spPr>
        <p:txBody>
          <a:bodyPr>
            <a:normAutofit/>
          </a:bodyPr>
          <a:lstStyle>
            <a:lvl1pPr algn="ctr">
              <a:defRPr sz="40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4D233-FB7B-4112-98CD-A2F86A895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3585" y="3429000"/>
            <a:ext cx="5584827" cy="914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Subtitle here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88818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841" y="53752"/>
            <a:ext cx="10698559" cy="1143000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10D19B45-DCAB-4E10-ADBA-3D1A523A2AF8}"/>
              </a:ext>
            </a:extLst>
          </p:cNvPr>
          <p:cNvSpPr txBox="1"/>
          <p:nvPr userDrawn="1"/>
        </p:nvSpPr>
        <p:spPr>
          <a:xfrm>
            <a:off x="208061" y="427083"/>
            <a:ext cx="75882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AF7D4CD-A712-E246-8520-7DB1D7C5AF13}" type="slidenum">
              <a:rPr lang="zh-CN" altLang="en-US" sz="1650" b="0" i="0" kern="100" smtClean="0">
                <a:solidFill>
                  <a:srgbClr val="002B91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1650" b="0" i="0" kern="100" dirty="0">
              <a:solidFill>
                <a:srgbClr val="002B91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" name="组合 6">
            <a:extLst>
              <a:ext uri="{FF2B5EF4-FFF2-40B4-BE49-F238E27FC236}">
                <a16:creationId xmlns:a16="http://schemas.microsoft.com/office/drawing/2014/main" id="{EFBD9811-FF8A-45F9-BF5F-5314BFD7B24D}"/>
              </a:ext>
            </a:extLst>
          </p:cNvPr>
          <p:cNvGrpSpPr/>
          <p:nvPr userDrawn="1"/>
        </p:nvGrpSpPr>
        <p:grpSpPr>
          <a:xfrm>
            <a:off x="111065" y="175990"/>
            <a:ext cx="944625" cy="927986"/>
            <a:chOff x="3627746" y="1200316"/>
            <a:chExt cx="944625" cy="927986"/>
          </a:xfrm>
        </p:grpSpPr>
        <p:grpSp>
          <p:nvGrpSpPr>
            <p:cNvPr id="11" name="组合 7">
              <a:extLst>
                <a:ext uri="{FF2B5EF4-FFF2-40B4-BE49-F238E27FC236}">
                  <a16:creationId xmlns:a16="http://schemas.microsoft.com/office/drawing/2014/main" id="{4313D3C5-0A0B-4524-BA54-868537483AD9}"/>
                </a:ext>
              </a:extLst>
            </p:cNvPr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15" name="直接连接符 11">
                <a:extLst>
                  <a:ext uri="{FF2B5EF4-FFF2-40B4-BE49-F238E27FC236}">
                    <a16:creationId xmlns:a16="http://schemas.microsoft.com/office/drawing/2014/main" id="{96D7DB2F-11AD-4559-AA7F-CFBE646B3D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2">
                <a:extLst>
                  <a:ext uri="{FF2B5EF4-FFF2-40B4-BE49-F238E27FC236}">
                    <a16:creationId xmlns:a16="http://schemas.microsoft.com/office/drawing/2014/main" id="{57638E39-DA00-426A-A96D-2C22673F98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8">
              <a:extLst>
                <a:ext uri="{FF2B5EF4-FFF2-40B4-BE49-F238E27FC236}">
                  <a16:creationId xmlns:a16="http://schemas.microsoft.com/office/drawing/2014/main" id="{6B6A0A0B-5D03-4550-BBF0-D0BB2EA21C4E}"/>
                </a:ext>
              </a:extLst>
            </p:cNvPr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13" name="直接连接符 9">
                <a:extLst>
                  <a:ext uri="{FF2B5EF4-FFF2-40B4-BE49-F238E27FC236}">
                    <a16:creationId xmlns:a16="http://schemas.microsoft.com/office/drawing/2014/main" id="{C04EF238-17BC-4D08-A496-38BF3A9909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0">
                <a:extLst>
                  <a:ext uri="{FF2B5EF4-FFF2-40B4-BE49-F238E27FC236}">
                    <a16:creationId xmlns:a16="http://schemas.microsoft.com/office/drawing/2014/main" id="{534B1F2E-30CD-4858-A8CD-9B40B0A73B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7" name="直接连接符 14">
            <a:extLst>
              <a:ext uri="{FF2B5EF4-FFF2-40B4-BE49-F238E27FC236}">
                <a16:creationId xmlns:a16="http://schemas.microsoft.com/office/drawing/2014/main" id="{C21516C7-8B33-4E05-8564-7E77902D6F1C}"/>
              </a:ext>
            </a:extLst>
          </p:cNvPr>
          <p:cNvCxnSpPr>
            <a:cxnSpLocks/>
          </p:cNvCxnSpPr>
          <p:nvPr userDrawn="1"/>
        </p:nvCxnSpPr>
        <p:spPr>
          <a:xfrm>
            <a:off x="882824" y="924065"/>
            <a:ext cx="10434464" cy="0"/>
          </a:xfrm>
          <a:prstGeom prst="line">
            <a:avLst/>
          </a:prstGeom>
          <a:ln w="31750">
            <a:solidFill>
              <a:srgbClr val="002B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475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41D79-9C5E-1449-B506-564E0213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7858800" cy="347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0093E-B476-CE4A-816B-226988C60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392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2" r:id="rId3"/>
    <p:sldLayoutId id="2147483651" r:id="rId4"/>
    <p:sldLayoutId id="2147483653" r:id="rId5"/>
    <p:sldLayoutId id="2147483650" r:id="rId6"/>
    <p:sldLayoutId id="2147483688" r:id="rId7"/>
    <p:sldLayoutId id="2147483692" r:id="rId8"/>
    <p:sldLayoutId id="2147483693" r:id="rId9"/>
  </p:sldLayoutIdLst>
  <p:hf hdr="0" dt="0"/>
  <p:txStyles>
    <p:titleStyle>
      <a:lvl1pPr marL="0" indent="0" algn="l" defTabSz="914400" rtl="0" eaLnBrk="1" latinLnBrk="0" hangingPunct="1">
        <a:lnSpc>
          <a:spcPct val="100000"/>
        </a:lnSpc>
        <a:spcBef>
          <a:spcPct val="0"/>
        </a:spcBef>
        <a:buNone/>
        <a:defRPr sz="11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﻿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E664CD-741D-4C8B-81A1-8F813AD1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9109C-5296-411A-BFAE-02503EAE8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DF911-AF5C-4E26-A571-BA8DB3C79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D8E53-B55F-4650-ADAB-27193A719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22T2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CEA8-03AE-46AA-AD1B-6B051BA05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7CA2B4-C8AB-4F09-B260-BA7609DF079D}"/>
              </a:ext>
            </a:extLst>
          </p:cNvPr>
          <p:cNvSpPr/>
          <p:nvPr userDrawn="1"/>
        </p:nvSpPr>
        <p:spPr>
          <a:xfrm rot="5400000">
            <a:off x="5706290" y="372291"/>
            <a:ext cx="779419" cy="12192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NSW Sydney Logo">
            <a:extLst>
              <a:ext uri="{FF2B5EF4-FFF2-40B4-BE49-F238E27FC236}">
                <a16:creationId xmlns:a16="http://schemas.microsoft.com/office/drawing/2014/main" id="{84EF7EA2-D124-438C-BF7A-68B3D6878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1526898" y="6196827"/>
            <a:ext cx="540000" cy="56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85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91" r:id="rId2"/>
    <p:sldLayoutId id="2147483707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Calibri" panose="020F0502020204030204" pitchFamily="34" charset="0"/>
        <a:buChar char="﻿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FD9B66-E5D8-458F-B15F-FCAE5CAD781F}"/>
              </a:ext>
            </a:extLst>
          </p:cNvPr>
          <p:cNvSpPr/>
          <p:nvPr userDrawn="1"/>
        </p:nvSpPr>
        <p:spPr>
          <a:xfrm rot="5400000">
            <a:off x="8353696" y="3019698"/>
            <a:ext cx="6858002" cy="818606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NSW Sydney Logo">
            <a:extLst>
              <a:ext uri="{FF2B5EF4-FFF2-40B4-BE49-F238E27FC236}">
                <a16:creationId xmlns:a16="http://schemas.microsoft.com/office/drawing/2014/main" id="{725B2B7F-7BA2-426B-BEF7-9C26ECD9179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11526898" y="6196827"/>
            <a:ext cx="540000" cy="563746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26A50593-43F0-96AF-FD9D-380B27A7A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AU" dirty="0"/>
              <a:t>22T2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C0AF1D01-58C9-2952-D90B-46497F885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fld id="{009375D7-070A-4959-9224-FB5E66F2B1B3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51936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Calibri" panose="020F0502020204030204" pitchFamily="34" charset="0"/>
        <a:buChar char="﻿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SW Sydney Logo">
            <a:extLst>
              <a:ext uri="{FF2B5EF4-FFF2-40B4-BE49-F238E27FC236}">
                <a16:creationId xmlns:a16="http://schemas.microsoft.com/office/drawing/2014/main" id="{725B2B7F-7BA2-426B-BEF7-9C26ECD917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526898" y="6196827"/>
            <a:ext cx="540000" cy="563746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26A50593-43F0-96AF-FD9D-380B27A7A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AU" dirty="0"/>
              <a:t>22T2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C0AF1D01-58C9-2952-D90B-46497F885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fld id="{009375D7-070A-4959-9224-FB5E66F2B1B3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959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Calibri" panose="020F0502020204030204" pitchFamily="34" charset="0"/>
        <a:buChar char="﻿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147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13" Type="http://schemas.openxmlformats.org/officeDocument/2006/relationships/image" Target="../media/image119.png"/><Relationship Id="rId3" Type="http://schemas.openxmlformats.org/officeDocument/2006/relationships/image" Target="../media/image1090.png"/><Relationship Id="rId7" Type="http://schemas.openxmlformats.org/officeDocument/2006/relationships/image" Target="../media/image1130.pn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20.png"/><Relationship Id="rId11" Type="http://schemas.openxmlformats.org/officeDocument/2006/relationships/image" Target="../media/image1170.png"/><Relationship Id="rId5" Type="http://schemas.openxmlformats.org/officeDocument/2006/relationships/image" Target="../media/image1110.png"/><Relationship Id="rId15" Type="http://schemas.openxmlformats.org/officeDocument/2006/relationships/image" Target="../media/image750.png"/><Relationship Id="rId10" Type="http://schemas.openxmlformats.org/officeDocument/2006/relationships/image" Target="../media/image116.png"/><Relationship Id="rId4" Type="http://schemas.openxmlformats.org/officeDocument/2006/relationships/image" Target="../media/image1100.png"/><Relationship Id="rId9" Type="http://schemas.openxmlformats.org/officeDocument/2006/relationships/image" Target="../media/image1150.png"/><Relationship Id="rId14" Type="http://schemas.openxmlformats.org/officeDocument/2006/relationships/image" Target="../media/image12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13" Type="http://schemas.openxmlformats.org/officeDocument/2006/relationships/image" Target="../media/image119.png"/><Relationship Id="rId3" Type="http://schemas.openxmlformats.org/officeDocument/2006/relationships/image" Target="../media/image1090.png"/><Relationship Id="rId7" Type="http://schemas.openxmlformats.org/officeDocument/2006/relationships/image" Target="../media/image1130.pn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20.png"/><Relationship Id="rId11" Type="http://schemas.openxmlformats.org/officeDocument/2006/relationships/image" Target="../media/image1170.png"/><Relationship Id="rId5" Type="http://schemas.openxmlformats.org/officeDocument/2006/relationships/image" Target="../media/image1110.png"/><Relationship Id="rId15" Type="http://schemas.openxmlformats.org/officeDocument/2006/relationships/image" Target="../media/image750.png"/><Relationship Id="rId10" Type="http://schemas.openxmlformats.org/officeDocument/2006/relationships/image" Target="../media/image116.png"/><Relationship Id="rId4" Type="http://schemas.openxmlformats.org/officeDocument/2006/relationships/image" Target="../media/image1100.png"/><Relationship Id="rId9" Type="http://schemas.openxmlformats.org/officeDocument/2006/relationships/image" Target="../media/image1150.png"/><Relationship Id="rId14" Type="http://schemas.openxmlformats.org/officeDocument/2006/relationships/image" Target="../media/image120.png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2.png"/><Relationship Id="rId18" Type="http://schemas.openxmlformats.org/officeDocument/2006/relationships/image" Target="../media/image1120.png"/><Relationship Id="rId26" Type="http://schemas.openxmlformats.org/officeDocument/2006/relationships/image" Target="../media/image120.png"/><Relationship Id="rId3" Type="http://schemas.openxmlformats.org/officeDocument/2006/relationships/image" Target="../media/image1090.png"/><Relationship Id="rId21" Type="http://schemas.openxmlformats.org/officeDocument/2006/relationships/image" Target="../media/image1150.png"/><Relationship Id="rId34" Type="http://schemas.openxmlformats.org/officeDocument/2006/relationships/image" Target="../media/image160.png"/><Relationship Id="rId7" Type="http://schemas.openxmlformats.org/officeDocument/2006/relationships/image" Target="../media/image125.png"/><Relationship Id="rId12" Type="http://schemas.openxmlformats.org/officeDocument/2006/relationships/image" Target="../media/image131.png"/><Relationship Id="rId17" Type="http://schemas.openxmlformats.org/officeDocument/2006/relationships/image" Target="../media/image1110.png"/><Relationship Id="rId25" Type="http://schemas.openxmlformats.org/officeDocument/2006/relationships/image" Target="../media/image119.png"/><Relationship Id="rId33" Type="http://schemas.openxmlformats.org/officeDocument/2006/relationships/image" Target="../media/image159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1100.png"/><Relationship Id="rId20" Type="http://schemas.openxmlformats.org/officeDocument/2006/relationships/image" Target="../media/image1140.png"/><Relationship Id="rId29" Type="http://schemas.openxmlformats.org/officeDocument/2006/relationships/image" Target="../media/image1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4.png"/><Relationship Id="rId11" Type="http://schemas.openxmlformats.org/officeDocument/2006/relationships/image" Target="../media/image130.png"/><Relationship Id="rId24" Type="http://schemas.openxmlformats.org/officeDocument/2006/relationships/image" Target="../media/image118.png"/><Relationship Id="rId32" Type="http://schemas.openxmlformats.org/officeDocument/2006/relationships/image" Target="../media/image141.png"/><Relationship Id="rId5" Type="http://schemas.openxmlformats.org/officeDocument/2006/relationships/image" Target="../media/image123.png"/><Relationship Id="rId15" Type="http://schemas.openxmlformats.org/officeDocument/2006/relationships/image" Target="../media/image134.png"/><Relationship Id="rId23" Type="http://schemas.openxmlformats.org/officeDocument/2006/relationships/image" Target="../media/image1170.png"/><Relationship Id="rId28" Type="http://schemas.openxmlformats.org/officeDocument/2006/relationships/image" Target="../media/image137.png"/><Relationship Id="rId36" Type="http://schemas.openxmlformats.org/officeDocument/2006/relationships/image" Target="../media/image162.png"/><Relationship Id="rId10" Type="http://schemas.openxmlformats.org/officeDocument/2006/relationships/image" Target="../media/image129.png"/><Relationship Id="rId19" Type="http://schemas.openxmlformats.org/officeDocument/2006/relationships/image" Target="../media/image1130.png"/><Relationship Id="rId31" Type="http://schemas.openxmlformats.org/officeDocument/2006/relationships/image" Target="../media/image140.png"/><Relationship Id="rId4" Type="http://schemas.openxmlformats.org/officeDocument/2006/relationships/image" Target="../media/image122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Relationship Id="rId22" Type="http://schemas.openxmlformats.org/officeDocument/2006/relationships/image" Target="../media/image116.png"/><Relationship Id="rId27" Type="http://schemas.openxmlformats.org/officeDocument/2006/relationships/image" Target="../media/image750.png"/><Relationship Id="rId30" Type="http://schemas.openxmlformats.org/officeDocument/2006/relationships/image" Target="../media/image139.png"/><Relationship Id="rId35" Type="http://schemas.openxmlformats.org/officeDocument/2006/relationships/image" Target="../media/image161.png"/><Relationship Id="rId8" Type="http://schemas.openxmlformats.org/officeDocument/2006/relationships/image" Target="../media/image127.png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2.png"/><Relationship Id="rId18" Type="http://schemas.openxmlformats.org/officeDocument/2006/relationships/image" Target="../media/image1120.png"/><Relationship Id="rId26" Type="http://schemas.openxmlformats.org/officeDocument/2006/relationships/image" Target="../media/image120.png"/><Relationship Id="rId3" Type="http://schemas.openxmlformats.org/officeDocument/2006/relationships/image" Target="../media/image1090.png"/><Relationship Id="rId21" Type="http://schemas.openxmlformats.org/officeDocument/2006/relationships/image" Target="../media/image1150.png"/><Relationship Id="rId34" Type="http://schemas.openxmlformats.org/officeDocument/2006/relationships/image" Target="../media/image160.png"/><Relationship Id="rId7" Type="http://schemas.openxmlformats.org/officeDocument/2006/relationships/image" Target="../media/image125.png"/><Relationship Id="rId12" Type="http://schemas.openxmlformats.org/officeDocument/2006/relationships/image" Target="../media/image131.png"/><Relationship Id="rId17" Type="http://schemas.openxmlformats.org/officeDocument/2006/relationships/image" Target="../media/image1110.png"/><Relationship Id="rId25" Type="http://schemas.openxmlformats.org/officeDocument/2006/relationships/image" Target="../media/image119.png"/><Relationship Id="rId33" Type="http://schemas.openxmlformats.org/officeDocument/2006/relationships/image" Target="../media/image159.png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1100.png"/><Relationship Id="rId20" Type="http://schemas.openxmlformats.org/officeDocument/2006/relationships/image" Target="../media/image1140.png"/><Relationship Id="rId29" Type="http://schemas.openxmlformats.org/officeDocument/2006/relationships/image" Target="../media/image1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4.png"/><Relationship Id="rId11" Type="http://schemas.openxmlformats.org/officeDocument/2006/relationships/image" Target="../media/image130.png"/><Relationship Id="rId24" Type="http://schemas.openxmlformats.org/officeDocument/2006/relationships/image" Target="../media/image118.png"/><Relationship Id="rId32" Type="http://schemas.openxmlformats.org/officeDocument/2006/relationships/image" Target="../media/image141.png"/><Relationship Id="rId5" Type="http://schemas.openxmlformats.org/officeDocument/2006/relationships/image" Target="../media/image123.png"/><Relationship Id="rId15" Type="http://schemas.openxmlformats.org/officeDocument/2006/relationships/image" Target="../media/image134.png"/><Relationship Id="rId23" Type="http://schemas.openxmlformats.org/officeDocument/2006/relationships/image" Target="../media/image1170.png"/><Relationship Id="rId28" Type="http://schemas.openxmlformats.org/officeDocument/2006/relationships/image" Target="../media/image137.png"/><Relationship Id="rId36" Type="http://schemas.openxmlformats.org/officeDocument/2006/relationships/image" Target="../media/image162.png"/><Relationship Id="rId10" Type="http://schemas.openxmlformats.org/officeDocument/2006/relationships/image" Target="../media/image129.png"/><Relationship Id="rId19" Type="http://schemas.openxmlformats.org/officeDocument/2006/relationships/image" Target="../media/image1130.png"/><Relationship Id="rId31" Type="http://schemas.openxmlformats.org/officeDocument/2006/relationships/image" Target="../media/image140.png"/><Relationship Id="rId4" Type="http://schemas.openxmlformats.org/officeDocument/2006/relationships/image" Target="../media/image122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Relationship Id="rId22" Type="http://schemas.openxmlformats.org/officeDocument/2006/relationships/image" Target="../media/image116.png"/><Relationship Id="rId27" Type="http://schemas.openxmlformats.org/officeDocument/2006/relationships/image" Target="../media/image750.png"/><Relationship Id="rId30" Type="http://schemas.openxmlformats.org/officeDocument/2006/relationships/image" Target="../media/image139.png"/><Relationship Id="rId35" Type="http://schemas.openxmlformats.org/officeDocument/2006/relationships/image" Target="../media/image161.png"/><Relationship Id="rId8" Type="http://schemas.openxmlformats.org/officeDocument/2006/relationships/image" Target="../media/image127.png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6.png"/><Relationship Id="rId18" Type="http://schemas.openxmlformats.org/officeDocument/2006/relationships/image" Target="../media/image1140.png"/><Relationship Id="rId26" Type="http://schemas.openxmlformats.org/officeDocument/2006/relationships/image" Target="../media/image137.png"/><Relationship Id="rId3" Type="http://schemas.openxmlformats.org/officeDocument/2006/relationships/image" Target="../media/image1090.png"/><Relationship Id="rId21" Type="http://schemas.openxmlformats.org/officeDocument/2006/relationships/image" Target="../media/image1170.png"/><Relationship Id="rId34" Type="http://schemas.openxmlformats.org/officeDocument/2006/relationships/image" Target="../media/image162.png"/><Relationship Id="rId7" Type="http://schemas.openxmlformats.org/officeDocument/2006/relationships/image" Target="../media/image164.png"/><Relationship Id="rId12" Type="http://schemas.openxmlformats.org/officeDocument/2006/relationships/image" Target="../media/image165.png"/><Relationship Id="rId17" Type="http://schemas.openxmlformats.org/officeDocument/2006/relationships/image" Target="../media/image1130.png"/><Relationship Id="rId25" Type="http://schemas.openxmlformats.org/officeDocument/2006/relationships/image" Target="../media/image750.png"/><Relationship Id="rId33" Type="http://schemas.openxmlformats.org/officeDocument/2006/relationships/image" Target="../media/image161.png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1120.png"/><Relationship Id="rId20" Type="http://schemas.openxmlformats.org/officeDocument/2006/relationships/image" Target="../media/image116.pn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3.png"/><Relationship Id="rId11" Type="http://schemas.openxmlformats.org/officeDocument/2006/relationships/image" Target="../media/image132.png"/><Relationship Id="rId24" Type="http://schemas.openxmlformats.org/officeDocument/2006/relationships/image" Target="../media/image120.png"/><Relationship Id="rId32" Type="http://schemas.openxmlformats.org/officeDocument/2006/relationships/image" Target="../media/image160.png"/><Relationship Id="rId5" Type="http://schemas.openxmlformats.org/officeDocument/2006/relationships/image" Target="../media/image124.png"/><Relationship Id="rId15" Type="http://schemas.openxmlformats.org/officeDocument/2006/relationships/image" Target="../media/image1110.png"/><Relationship Id="rId23" Type="http://schemas.openxmlformats.org/officeDocument/2006/relationships/image" Target="../media/image119.png"/><Relationship Id="rId28" Type="http://schemas.openxmlformats.org/officeDocument/2006/relationships/image" Target="../media/image139.png"/><Relationship Id="rId10" Type="http://schemas.openxmlformats.org/officeDocument/2006/relationships/image" Target="../media/image131.png"/><Relationship Id="rId19" Type="http://schemas.openxmlformats.org/officeDocument/2006/relationships/image" Target="../media/image1150.png"/><Relationship Id="rId31" Type="http://schemas.openxmlformats.org/officeDocument/2006/relationships/image" Target="../media/image159.png"/><Relationship Id="rId4" Type="http://schemas.openxmlformats.org/officeDocument/2006/relationships/image" Target="../media/image122.png"/><Relationship Id="rId9" Type="http://schemas.openxmlformats.org/officeDocument/2006/relationships/image" Target="../media/image130.png"/><Relationship Id="rId14" Type="http://schemas.openxmlformats.org/officeDocument/2006/relationships/image" Target="../media/image1100.png"/><Relationship Id="rId22" Type="http://schemas.openxmlformats.org/officeDocument/2006/relationships/image" Target="../media/image118.png"/><Relationship Id="rId27" Type="http://schemas.openxmlformats.org/officeDocument/2006/relationships/image" Target="../media/image138.png"/><Relationship Id="rId30" Type="http://schemas.openxmlformats.org/officeDocument/2006/relationships/image" Target="../media/image141.png"/><Relationship Id="rId8" Type="http://schemas.openxmlformats.org/officeDocument/2006/relationships/image" Target="../media/image1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130.png"/><Relationship Id="rId18" Type="http://schemas.openxmlformats.org/officeDocument/2006/relationships/image" Target="../media/image118.png"/><Relationship Id="rId26" Type="http://schemas.openxmlformats.org/officeDocument/2006/relationships/image" Target="../media/image141.png"/><Relationship Id="rId3" Type="http://schemas.openxmlformats.org/officeDocument/2006/relationships/image" Target="../media/image1090.png"/><Relationship Id="rId21" Type="http://schemas.openxmlformats.org/officeDocument/2006/relationships/image" Target="../media/image750.png"/><Relationship Id="rId7" Type="http://schemas.openxmlformats.org/officeDocument/2006/relationships/image" Target="../media/image170.png"/><Relationship Id="rId12" Type="http://schemas.openxmlformats.org/officeDocument/2006/relationships/image" Target="../media/image1120.png"/><Relationship Id="rId17" Type="http://schemas.openxmlformats.org/officeDocument/2006/relationships/image" Target="../media/image1170.png"/><Relationship Id="rId25" Type="http://schemas.openxmlformats.org/officeDocument/2006/relationships/image" Target="../media/image140.png"/><Relationship Id="rId2" Type="http://schemas.openxmlformats.org/officeDocument/2006/relationships/notesSlide" Target="../notesSlides/notesSlide83.xml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29" Type="http://schemas.openxmlformats.org/officeDocument/2006/relationships/image" Target="../media/image1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9.png"/><Relationship Id="rId11" Type="http://schemas.openxmlformats.org/officeDocument/2006/relationships/image" Target="../media/image1110.png"/><Relationship Id="rId24" Type="http://schemas.openxmlformats.org/officeDocument/2006/relationships/image" Target="../media/image139.png"/><Relationship Id="rId5" Type="http://schemas.openxmlformats.org/officeDocument/2006/relationships/image" Target="../media/image168.png"/><Relationship Id="rId15" Type="http://schemas.openxmlformats.org/officeDocument/2006/relationships/image" Target="../media/image1150.png"/><Relationship Id="rId23" Type="http://schemas.openxmlformats.org/officeDocument/2006/relationships/image" Target="../media/image173.png"/><Relationship Id="rId28" Type="http://schemas.openxmlformats.org/officeDocument/2006/relationships/image" Target="../media/image160.png"/><Relationship Id="rId10" Type="http://schemas.openxmlformats.org/officeDocument/2006/relationships/image" Target="../media/image1100.png"/><Relationship Id="rId19" Type="http://schemas.openxmlformats.org/officeDocument/2006/relationships/image" Target="../media/image119.png"/><Relationship Id="rId4" Type="http://schemas.openxmlformats.org/officeDocument/2006/relationships/image" Target="../media/image167.png"/><Relationship Id="rId9" Type="http://schemas.openxmlformats.org/officeDocument/2006/relationships/image" Target="../media/image132.png"/><Relationship Id="rId14" Type="http://schemas.openxmlformats.org/officeDocument/2006/relationships/image" Target="../media/image1140.png"/><Relationship Id="rId22" Type="http://schemas.openxmlformats.org/officeDocument/2006/relationships/image" Target="../media/image172.png"/><Relationship Id="rId27" Type="http://schemas.openxmlformats.org/officeDocument/2006/relationships/image" Target="../media/image159.png"/><Relationship Id="rId30" Type="http://schemas.openxmlformats.org/officeDocument/2006/relationships/image" Target="../media/image162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13" Type="http://schemas.openxmlformats.org/officeDocument/2006/relationships/image" Target="../media/image118.png"/><Relationship Id="rId18" Type="http://schemas.openxmlformats.org/officeDocument/2006/relationships/image" Target="../media/image176.png"/><Relationship Id="rId3" Type="http://schemas.openxmlformats.org/officeDocument/2006/relationships/image" Target="../media/image1090.png"/><Relationship Id="rId21" Type="http://schemas.openxmlformats.org/officeDocument/2006/relationships/image" Target="../media/image141.png"/><Relationship Id="rId7" Type="http://schemas.openxmlformats.org/officeDocument/2006/relationships/image" Target="../media/image1120.png"/><Relationship Id="rId12" Type="http://schemas.openxmlformats.org/officeDocument/2006/relationships/image" Target="../media/image1170.png"/><Relationship Id="rId17" Type="http://schemas.openxmlformats.org/officeDocument/2006/relationships/image" Target="../media/image175.png"/><Relationship Id="rId25" Type="http://schemas.openxmlformats.org/officeDocument/2006/relationships/image" Target="../media/image162.png"/><Relationship Id="rId2" Type="http://schemas.openxmlformats.org/officeDocument/2006/relationships/notesSlide" Target="../notesSlides/notesSlide84.xml"/><Relationship Id="rId16" Type="http://schemas.openxmlformats.org/officeDocument/2006/relationships/image" Target="../media/image760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10.png"/><Relationship Id="rId11" Type="http://schemas.openxmlformats.org/officeDocument/2006/relationships/image" Target="../media/image116.png"/><Relationship Id="rId24" Type="http://schemas.openxmlformats.org/officeDocument/2006/relationships/image" Target="../media/image161.png"/><Relationship Id="rId5" Type="http://schemas.openxmlformats.org/officeDocument/2006/relationships/image" Target="../media/image1100.png"/><Relationship Id="rId15" Type="http://schemas.openxmlformats.org/officeDocument/2006/relationships/image" Target="../media/image120.png"/><Relationship Id="rId23" Type="http://schemas.openxmlformats.org/officeDocument/2006/relationships/image" Target="../media/image160.png"/><Relationship Id="rId10" Type="http://schemas.openxmlformats.org/officeDocument/2006/relationships/image" Target="../media/image1150.png"/><Relationship Id="rId19" Type="http://schemas.openxmlformats.org/officeDocument/2006/relationships/image" Target="../media/image139.png"/><Relationship Id="rId4" Type="http://schemas.openxmlformats.org/officeDocument/2006/relationships/image" Target="../media/image174.png"/><Relationship Id="rId9" Type="http://schemas.openxmlformats.org/officeDocument/2006/relationships/image" Target="../media/image1140.png"/><Relationship Id="rId14" Type="http://schemas.openxmlformats.org/officeDocument/2006/relationships/image" Target="../media/image119.png"/><Relationship Id="rId22" Type="http://schemas.openxmlformats.org/officeDocument/2006/relationships/image" Target="../media/image15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13" Type="http://schemas.openxmlformats.org/officeDocument/2006/relationships/image" Target="../media/image119.png"/><Relationship Id="rId18" Type="http://schemas.openxmlformats.org/officeDocument/2006/relationships/image" Target="../media/image139.png"/><Relationship Id="rId3" Type="http://schemas.openxmlformats.org/officeDocument/2006/relationships/image" Target="../media/image1090.png"/><Relationship Id="rId21" Type="http://schemas.openxmlformats.org/officeDocument/2006/relationships/image" Target="../media/image159.png"/><Relationship Id="rId7" Type="http://schemas.openxmlformats.org/officeDocument/2006/relationships/image" Target="../media/image1130.png"/><Relationship Id="rId12" Type="http://schemas.openxmlformats.org/officeDocument/2006/relationships/image" Target="../media/image118.png"/><Relationship Id="rId17" Type="http://schemas.openxmlformats.org/officeDocument/2006/relationships/image" Target="../media/image176.png"/><Relationship Id="rId2" Type="http://schemas.openxmlformats.org/officeDocument/2006/relationships/notesSlide" Target="../notesSlides/notesSlide85.xml"/><Relationship Id="rId16" Type="http://schemas.openxmlformats.org/officeDocument/2006/relationships/image" Target="../media/image175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20.png"/><Relationship Id="rId11" Type="http://schemas.openxmlformats.org/officeDocument/2006/relationships/image" Target="../media/image1170.png"/><Relationship Id="rId24" Type="http://schemas.openxmlformats.org/officeDocument/2006/relationships/image" Target="../media/image162.png"/><Relationship Id="rId5" Type="http://schemas.openxmlformats.org/officeDocument/2006/relationships/image" Target="../media/image1110.png"/><Relationship Id="rId15" Type="http://schemas.openxmlformats.org/officeDocument/2006/relationships/image" Target="../media/image760.png"/><Relationship Id="rId23" Type="http://schemas.openxmlformats.org/officeDocument/2006/relationships/image" Target="../media/image161.png"/><Relationship Id="rId10" Type="http://schemas.openxmlformats.org/officeDocument/2006/relationships/image" Target="../media/image116.png"/><Relationship Id="rId19" Type="http://schemas.openxmlformats.org/officeDocument/2006/relationships/image" Target="../media/image140.png"/><Relationship Id="rId4" Type="http://schemas.openxmlformats.org/officeDocument/2006/relationships/image" Target="../media/image1100.png"/><Relationship Id="rId9" Type="http://schemas.openxmlformats.org/officeDocument/2006/relationships/image" Target="../media/image1150.png"/><Relationship Id="rId14" Type="http://schemas.openxmlformats.org/officeDocument/2006/relationships/image" Target="../media/image120.png"/><Relationship Id="rId22" Type="http://schemas.openxmlformats.org/officeDocument/2006/relationships/image" Target="../media/image16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13" Type="http://schemas.openxmlformats.org/officeDocument/2006/relationships/image" Target="../media/image119.png"/><Relationship Id="rId18" Type="http://schemas.openxmlformats.org/officeDocument/2006/relationships/image" Target="../media/image139.png"/><Relationship Id="rId3" Type="http://schemas.openxmlformats.org/officeDocument/2006/relationships/image" Target="../media/image1090.png"/><Relationship Id="rId21" Type="http://schemas.openxmlformats.org/officeDocument/2006/relationships/image" Target="../media/image159.png"/><Relationship Id="rId7" Type="http://schemas.openxmlformats.org/officeDocument/2006/relationships/image" Target="../media/image1130.png"/><Relationship Id="rId12" Type="http://schemas.openxmlformats.org/officeDocument/2006/relationships/image" Target="../media/image118.png"/><Relationship Id="rId17" Type="http://schemas.openxmlformats.org/officeDocument/2006/relationships/image" Target="../media/image176.png"/><Relationship Id="rId25" Type="http://schemas.openxmlformats.org/officeDocument/2006/relationships/image" Target="../media/image177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175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20.png"/><Relationship Id="rId11" Type="http://schemas.openxmlformats.org/officeDocument/2006/relationships/image" Target="../media/image1170.png"/><Relationship Id="rId24" Type="http://schemas.openxmlformats.org/officeDocument/2006/relationships/image" Target="../media/image162.png"/><Relationship Id="rId5" Type="http://schemas.openxmlformats.org/officeDocument/2006/relationships/image" Target="../media/image1110.png"/><Relationship Id="rId15" Type="http://schemas.openxmlformats.org/officeDocument/2006/relationships/image" Target="../media/image760.png"/><Relationship Id="rId23" Type="http://schemas.openxmlformats.org/officeDocument/2006/relationships/image" Target="../media/image161.png"/><Relationship Id="rId10" Type="http://schemas.openxmlformats.org/officeDocument/2006/relationships/image" Target="../media/image116.png"/><Relationship Id="rId19" Type="http://schemas.openxmlformats.org/officeDocument/2006/relationships/image" Target="../media/image140.png"/><Relationship Id="rId4" Type="http://schemas.openxmlformats.org/officeDocument/2006/relationships/image" Target="../media/image1100.png"/><Relationship Id="rId9" Type="http://schemas.openxmlformats.org/officeDocument/2006/relationships/image" Target="../media/image1150.png"/><Relationship Id="rId14" Type="http://schemas.openxmlformats.org/officeDocument/2006/relationships/image" Target="../media/image120.png"/><Relationship Id="rId22" Type="http://schemas.openxmlformats.org/officeDocument/2006/relationships/image" Target="../media/image16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5.png"/><Relationship Id="rId4" Type="http://schemas.openxmlformats.org/officeDocument/2006/relationships/image" Target="../media/image12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5.png"/><Relationship Id="rId4" Type="http://schemas.openxmlformats.org/officeDocument/2006/relationships/image" Target="../media/image12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6.png"/><Relationship Id="rId5" Type="http://schemas.openxmlformats.org/officeDocument/2006/relationships/image" Target="../media/image121.png"/><Relationship Id="rId4" Type="http://schemas.openxmlformats.org/officeDocument/2006/relationships/image" Target="../media/image14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62F43-9BC3-88C7-024B-A8308EF7CB36}"/>
              </a:ext>
            </a:extLst>
          </p:cNvPr>
          <p:cNvSpPr txBox="1"/>
          <p:nvPr/>
        </p:nvSpPr>
        <p:spPr>
          <a:xfrm>
            <a:off x="310055" y="2105561"/>
            <a:ext cx="103645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+mj-lt"/>
                <a:cs typeface="Arial" panose="020B0604020202020204" pitchFamily="34" charset="0"/>
              </a:rPr>
              <a:t>Cohesive Subgraphs</a:t>
            </a:r>
          </a:p>
          <a:p>
            <a:r>
              <a:rPr lang="en-US" sz="8000" dirty="0">
                <a:latin typeface="+mj-lt"/>
                <a:cs typeface="Arial" panose="020B0604020202020204" pitchFamily="34" charset="0"/>
              </a:rPr>
              <a:t>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1AC27-9413-0C51-B721-B70699922FA6}"/>
              </a:ext>
            </a:extLst>
          </p:cNvPr>
          <p:cNvSpPr txBox="1"/>
          <p:nvPr/>
        </p:nvSpPr>
        <p:spPr>
          <a:xfrm>
            <a:off x="310055" y="4510276"/>
            <a:ext cx="253065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+mj-lt"/>
                <a:ea typeface="Roboto" panose="02000000000000000000" pitchFamily="2" charset="0"/>
                <a:cs typeface="Arial" panose="020B0604020202020204" pitchFamily="34" charset="0"/>
              </a:rPr>
              <a:t>COMP9312_22T2</a:t>
            </a:r>
          </a:p>
        </p:txBody>
      </p:sp>
    </p:spTree>
    <p:extLst>
      <p:ext uri="{BB962C8B-B14F-4D97-AF65-F5344CB8AC3E}">
        <p14:creationId xmlns:p14="http://schemas.microsoft.com/office/powerpoint/2010/main" val="1061862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6B757-B734-1CF1-D5D2-A0C12DAA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Application – Community Discovery</a:t>
            </a:r>
            <a:endParaRPr lang="en-US" sz="40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E61A4C-E6C2-4EAF-A699-29EACD8508A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8200" y="1631428"/>
            <a:ext cx="10392882" cy="1168400"/>
          </a:xfrm>
          <a:prstGeom prst="rect">
            <a:avLst/>
          </a:prstGeom>
        </p:spPr>
        <p:txBody>
          <a:bodyPr/>
          <a:lstStyle/>
          <a:p>
            <a:r>
              <a:rPr lang="en-US" altLang="zh-CN" sz="2000" u="sng" dirty="0"/>
              <a:t>Social networks</a:t>
            </a:r>
            <a:r>
              <a:rPr lang="en-US" altLang="zh-CN" sz="2000" dirty="0"/>
              <a:t>: persistent community search [ICDE 2018], spatial community search [ICDE 2018], attributed community detection [VLDB 2017] [VLDB 2017] [VLDB 2018] , influential community search [VLDB 2015]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AU" sz="2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510D1C-F6E9-44F1-963B-786C657C366D}"/>
              </a:ext>
            </a:extLst>
          </p:cNvPr>
          <p:cNvSpPr txBox="1">
            <a:spLocks/>
          </p:cNvSpPr>
          <p:nvPr/>
        </p:nvSpPr>
        <p:spPr>
          <a:xfrm>
            <a:off x="6904898" y="5665026"/>
            <a:ext cx="3248692" cy="7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sz="1800" dirty="0"/>
              <a:t>Communities in Gowalla</a:t>
            </a:r>
            <a:endParaRPr lang="zh-CN" altLang="en-US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C2C0F9-FB42-4CC8-A936-98412AF97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85331"/>
            <a:ext cx="4608013" cy="293861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2665386-E1D8-4D1B-A5E2-57687C446C02}"/>
              </a:ext>
            </a:extLst>
          </p:cNvPr>
          <p:cNvSpPr txBox="1"/>
          <p:nvPr/>
        </p:nvSpPr>
        <p:spPr>
          <a:xfrm>
            <a:off x="2128440" y="5670034"/>
            <a:ext cx="2451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 geo-social network</a:t>
            </a:r>
            <a:endParaRPr lang="zh-CN" altLang="en-US" dirty="0"/>
          </a:p>
        </p:txBody>
      </p:sp>
      <p:pic>
        <p:nvPicPr>
          <p:cNvPr id="4" name="Picture 25">
            <a:extLst>
              <a:ext uri="{FF2B5EF4-FFF2-40B4-BE49-F238E27FC236}">
                <a16:creationId xmlns:a16="http://schemas.microsoft.com/office/drawing/2014/main" id="{C5B636A1-DAD3-4DDC-AA14-B143D446B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25" y="2799828"/>
            <a:ext cx="5522129" cy="2709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A6DD3-839C-B6F9-D41A-FDB2579885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D8117-D800-BC60-DC14-47FB370ACE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984256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4086B61C-5612-4DC6-9CE9-3C18C9312DDB}"/>
              </a:ext>
            </a:extLst>
          </p:cNvPr>
          <p:cNvSpPr txBox="1"/>
          <p:nvPr/>
        </p:nvSpPr>
        <p:spPr>
          <a:xfrm>
            <a:off x="844445" y="3167193"/>
            <a:ext cx="11423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Choosing the vertex with larger number of neighbors as the hash table for intersection operation.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B5D89D-0056-4F3C-8B8E-6869A4723A98}"/>
              </a:ext>
            </a:extLst>
          </p:cNvPr>
          <p:cNvSpPr txBox="1"/>
          <p:nvPr/>
        </p:nvSpPr>
        <p:spPr>
          <a:xfrm>
            <a:off x="844445" y="13694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Adjacency list of u:</a:t>
            </a:r>
            <a:endParaRPr lang="en-A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B19157-F7D5-4D9B-962D-5BFDC5DE444F}"/>
              </a:ext>
            </a:extLst>
          </p:cNvPr>
          <p:cNvSpPr txBox="1"/>
          <p:nvPr/>
        </p:nvSpPr>
        <p:spPr>
          <a:xfrm>
            <a:off x="844445" y="22076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Adjacency list of v:</a:t>
            </a:r>
            <a:endParaRPr lang="en-AU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CF7762D-84A9-40B7-9AF5-7F5CA5CFB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266969"/>
              </p:ext>
            </p:extLst>
          </p:nvPr>
        </p:nvGraphicFramePr>
        <p:xfrm>
          <a:off x="1899343" y="1795679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009973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384555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83306487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4090026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6490379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114089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B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449275"/>
                  </a:ext>
                </a:extLst>
              </a:tr>
            </a:tbl>
          </a:graphicData>
        </a:graphic>
      </p:graphicFrame>
      <p:graphicFrame>
        <p:nvGraphicFramePr>
          <p:cNvPr id="45" name="Table 9">
            <a:extLst>
              <a:ext uri="{FF2B5EF4-FFF2-40B4-BE49-F238E27FC236}">
                <a16:creationId xmlns:a16="http://schemas.microsoft.com/office/drawing/2014/main" id="{B92A5054-4A14-450D-B698-A5B33228B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82394"/>
              </p:ext>
            </p:extLst>
          </p:nvPr>
        </p:nvGraphicFramePr>
        <p:xfrm>
          <a:off x="1907659" y="2597183"/>
          <a:ext cx="304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009973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384555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833064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44927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7B9DF4-ECF9-4F17-A030-ABE294A26A7E}"/>
                  </a:ext>
                </a:extLst>
              </p:cNvPr>
              <p:cNvSpPr txBox="1"/>
              <p:nvPr/>
            </p:nvSpPr>
            <p:spPr>
              <a:xfrm>
                <a:off x="4509142" y="3796856"/>
                <a:ext cx="6454779" cy="3693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dirty="0"/>
                  <a:t>Here is an example of u’s hash table. </a:t>
                </a:r>
                <a:r>
                  <a:rPr lang="en-US" dirty="0"/>
                  <a:t>We use division hashing to make this hash table. The value of the </a:t>
                </a:r>
                <a:r>
                  <a:rPr lang="en-US" altLang="zh-CN" dirty="0"/>
                  <a:t>vertex</a:t>
                </a:r>
                <a:r>
                  <a:rPr lang="en-US" dirty="0"/>
                  <a:t> is replaced by the corresponding number (A: 1, B: </a:t>
                </a:r>
                <a:r>
                  <a:rPr lang="en-US" altLang="zh-CN" dirty="0"/>
                  <a:t>2, D: 4, E: 5, F: 6, I: 9)</a:t>
                </a:r>
                <a:r>
                  <a:rPr lang="en-US" dirty="0"/>
                  <a:t> and the hash function used is X % 5.</a:t>
                </a:r>
                <a:endParaRPr lang="en-AU" dirty="0"/>
              </a:p>
              <a:p>
                <a:endParaRPr lang="en-AU" dirty="0"/>
              </a:p>
              <a:p>
                <a:r>
                  <a:rPr lang="en-AU" dirty="0"/>
                  <a:t>Because the query time complexity of hash table is O(1), </a:t>
                </a:r>
                <a:r>
                  <a:rPr lang="en-US" dirty="0"/>
                  <a:t>we only need to query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altLang="zh-CN" i="1">
                            <a:latin typeface="Cambria Math" panose="02040503050406030204" pitchFamily="18" charset="0"/>
                          </a:rPr>
                          <m:t>𝑑𝑒𝑔</m:t>
                        </m:r>
                      </m:e>
                      <m:sup>
                        <m:r>
                          <a:rPr lang="en-AU" altLang="zh-CN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AU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times</a:t>
                </a:r>
                <a:r>
                  <a:rPr lang="en-AU" dirty="0"/>
                  <a:t>.</a:t>
                </a:r>
              </a:p>
              <a:p>
                <a:endParaRPr lang="en-AU" dirty="0"/>
              </a:p>
              <a:p>
                <a:r>
                  <a:rPr lang="en-AU" dirty="0"/>
                  <a:t>Final result: there are two common </a:t>
                </a:r>
                <a:r>
                  <a:rPr lang="en-AU" dirty="0" err="1"/>
                  <a:t>neighbors</a:t>
                </a:r>
                <a:r>
                  <a:rPr lang="en-AU" dirty="0"/>
                  <a:t> B and C.</a:t>
                </a:r>
              </a:p>
              <a:p>
                <a:endParaRPr lang="en-AU" dirty="0"/>
              </a:p>
              <a:p>
                <a:endParaRPr lang="en-AU" dirty="0"/>
              </a:p>
              <a:p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7B9DF4-ECF9-4F17-A030-ABE294A26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142" y="3796856"/>
                <a:ext cx="6454779" cy="3693319"/>
              </a:xfrm>
              <a:prstGeom prst="rect">
                <a:avLst/>
              </a:prstGeom>
              <a:blipFill>
                <a:blip r:embed="rId3"/>
                <a:stretch>
                  <a:fillRect l="-850" t="-990" r="-9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DF92701-B3EF-40A5-BC5D-1459CF8874A0}"/>
              </a:ext>
            </a:extLst>
          </p:cNvPr>
          <p:cNvGraphicFramePr>
            <a:graphicFrameLocks noGrp="1"/>
          </p:cNvGraphicFramePr>
          <p:nvPr/>
        </p:nvGraphicFramePr>
        <p:xfrm>
          <a:off x="1371600" y="3606800"/>
          <a:ext cx="802640" cy="311249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02640">
                  <a:extLst>
                    <a:ext uri="{9D8B030D-6E8A-4147-A177-3AD203B41FA5}">
                      <a16:colId xmlns:a16="http://schemas.microsoft.com/office/drawing/2014/main" val="158160791"/>
                    </a:ext>
                  </a:extLst>
                </a:gridCol>
              </a:tblGrid>
              <a:tr h="306669">
                <a:tc>
                  <a:txBody>
                    <a:bodyPr/>
                    <a:lstStyle/>
                    <a:p>
                      <a:r>
                        <a:rPr lang="en-AU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740085"/>
                  </a:ext>
                </a:extLst>
              </a:tr>
              <a:tr h="39239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115015"/>
                  </a:ext>
                </a:extLst>
              </a:tr>
              <a:tr h="392390"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297951"/>
                  </a:ext>
                </a:extLst>
              </a:tr>
              <a:tr h="392390"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294511"/>
                  </a:ext>
                </a:extLst>
              </a:tr>
              <a:tr h="392390"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968825"/>
                  </a:ext>
                </a:extLst>
              </a:tr>
              <a:tr h="392390">
                <a:tc>
                  <a:txBody>
                    <a:bodyPr/>
                    <a:lstStyle/>
                    <a:p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042899"/>
                  </a:ext>
                </a:extLst>
              </a:tr>
              <a:tr h="392390">
                <a:tc>
                  <a:txBody>
                    <a:bodyPr/>
                    <a:lstStyle/>
                    <a:p>
                      <a:r>
                        <a:rPr lang="en-AU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763848"/>
                  </a:ext>
                </a:extLst>
              </a:tr>
              <a:tr h="392390">
                <a:tc>
                  <a:txBody>
                    <a:bodyPr/>
                    <a:lstStyle/>
                    <a:p>
                      <a:r>
                        <a:rPr lang="en-AU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678504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350026-B1DC-4621-A776-F3C7B1482AB8}"/>
              </a:ext>
            </a:extLst>
          </p:cNvPr>
          <p:cNvCxnSpPr/>
          <p:nvPr/>
        </p:nvCxnSpPr>
        <p:spPr>
          <a:xfrm>
            <a:off x="2192149" y="4187874"/>
            <a:ext cx="467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850A57-55FF-46BC-BC2A-A9DFE8E9AB72}"/>
              </a:ext>
            </a:extLst>
          </p:cNvPr>
          <p:cNvCxnSpPr/>
          <p:nvPr/>
        </p:nvCxnSpPr>
        <p:spPr>
          <a:xfrm>
            <a:off x="2174240" y="4602480"/>
            <a:ext cx="467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08AF89-86ED-4444-A046-DF6B9C4BE16E}"/>
              </a:ext>
            </a:extLst>
          </p:cNvPr>
          <p:cNvCxnSpPr/>
          <p:nvPr/>
        </p:nvCxnSpPr>
        <p:spPr>
          <a:xfrm>
            <a:off x="2153920" y="5394960"/>
            <a:ext cx="467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E3AE9EB-FF35-4F67-BA50-8FF25F6F5136}"/>
              </a:ext>
            </a:extLst>
          </p:cNvPr>
          <p:cNvSpPr txBox="1"/>
          <p:nvPr/>
        </p:nvSpPr>
        <p:spPr>
          <a:xfrm>
            <a:off x="2659509" y="3976831"/>
            <a:ext cx="317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9B8FC3-AC11-4E6E-8402-A52451FDDC31}"/>
              </a:ext>
            </a:extLst>
          </p:cNvPr>
          <p:cNvSpPr txBox="1"/>
          <p:nvPr/>
        </p:nvSpPr>
        <p:spPr>
          <a:xfrm>
            <a:off x="2659509" y="4424948"/>
            <a:ext cx="317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CF5BB2-B699-429A-A595-C2CD3E258901}"/>
              </a:ext>
            </a:extLst>
          </p:cNvPr>
          <p:cNvSpPr txBox="1"/>
          <p:nvPr/>
        </p:nvSpPr>
        <p:spPr>
          <a:xfrm>
            <a:off x="2631440" y="5228017"/>
            <a:ext cx="242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D53B8B-B5BA-4A42-A3B5-4D7D07A9335D}"/>
              </a:ext>
            </a:extLst>
          </p:cNvPr>
          <p:cNvSpPr txBox="1"/>
          <p:nvPr/>
        </p:nvSpPr>
        <p:spPr>
          <a:xfrm>
            <a:off x="3373634" y="3976831"/>
            <a:ext cx="317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3847C9-6AC0-42AB-A5B8-E47902A1D1C0}"/>
              </a:ext>
            </a:extLst>
          </p:cNvPr>
          <p:cNvSpPr txBox="1"/>
          <p:nvPr/>
        </p:nvSpPr>
        <p:spPr>
          <a:xfrm>
            <a:off x="3389130" y="5236157"/>
            <a:ext cx="317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</a:t>
            </a:r>
            <a:endParaRPr lang="en-AU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9C13A1-353C-4615-8B9F-9FAB1F486F1C}"/>
              </a:ext>
            </a:extLst>
          </p:cNvPr>
          <p:cNvCxnSpPr/>
          <p:nvPr/>
        </p:nvCxnSpPr>
        <p:spPr>
          <a:xfrm>
            <a:off x="2955612" y="4187874"/>
            <a:ext cx="467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0FEA2BD-F2FF-4CE9-93B3-FAB45ED57E0B}"/>
              </a:ext>
            </a:extLst>
          </p:cNvPr>
          <p:cNvCxnSpPr/>
          <p:nvPr/>
        </p:nvCxnSpPr>
        <p:spPr>
          <a:xfrm>
            <a:off x="2937862" y="5394960"/>
            <a:ext cx="467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CCB2493-6E70-4A8F-9587-F22E5088B368}"/>
              </a:ext>
            </a:extLst>
          </p:cNvPr>
          <p:cNvSpPr txBox="1"/>
          <p:nvPr/>
        </p:nvSpPr>
        <p:spPr>
          <a:xfrm>
            <a:off x="1055688" y="1754886"/>
            <a:ext cx="76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CN" dirty="0"/>
              <a:t>N</a:t>
            </a:r>
            <a:r>
              <a:rPr lang="en-AU" altLang="zh-CN" baseline="30000" dirty="0"/>
              <a:t>+</a:t>
            </a:r>
            <a:r>
              <a:rPr lang="en-AU" altLang="zh-CN" dirty="0"/>
              <a:t>(u)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8E90579-3931-4360-B2F4-A39567CD4C3A}"/>
              </a:ext>
            </a:extLst>
          </p:cNvPr>
          <p:cNvSpPr txBox="1"/>
          <p:nvPr/>
        </p:nvSpPr>
        <p:spPr>
          <a:xfrm>
            <a:off x="1055688" y="2579311"/>
            <a:ext cx="827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CN" dirty="0"/>
              <a:t>N</a:t>
            </a:r>
            <a:r>
              <a:rPr lang="en-AU" altLang="zh-CN" baseline="30000" dirty="0"/>
              <a:t>+ </a:t>
            </a:r>
            <a:r>
              <a:rPr lang="en-AU" altLang="zh-CN" dirty="0"/>
              <a:t>(v)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986A270-7FE3-4377-8D6B-25C5328042F4}"/>
              </a:ext>
            </a:extLst>
          </p:cNvPr>
          <p:cNvCxnSpPr/>
          <p:nvPr/>
        </p:nvCxnSpPr>
        <p:spPr>
          <a:xfrm>
            <a:off x="2174240" y="3778194"/>
            <a:ext cx="467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14CE70C-0041-4F0D-B30D-54706DC8B737}"/>
              </a:ext>
            </a:extLst>
          </p:cNvPr>
          <p:cNvSpPr txBox="1"/>
          <p:nvPr/>
        </p:nvSpPr>
        <p:spPr>
          <a:xfrm>
            <a:off x="2653223" y="3613703"/>
            <a:ext cx="317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70D6A-0DC2-E4CB-2246-E64109FD40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896A2-AAAB-252C-9412-FA5C942B92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100</a:t>
            </a:fld>
            <a:endParaRPr lang="en-AU" dirty="0"/>
          </a:p>
        </p:txBody>
      </p:sp>
      <p:sp>
        <p:nvSpPr>
          <p:cNvPr id="35" name="Title 2">
            <a:extLst>
              <a:ext uri="{FF2B5EF4-FFF2-40B4-BE49-F238E27FC236}">
                <a16:creationId xmlns:a16="http://schemas.microsoft.com/office/drawing/2014/main" id="{D9CE96AF-15B8-28B2-E7E8-E6E4EE88E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Compute the support of each edge - </a:t>
            </a:r>
            <a:r>
              <a:rPr lang="en-US" sz="2800" dirty="0">
                <a:solidFill>
                  <a:schemeClr val="accent2"/>
                </a:solidFill>
              </a:rPr>
              <a:t>Triangle Counting</a:t>
            </a:r>
          </a:p>
        </p:txBody>
      </p:sp>
    </p:spTree>
    <p:extLst>
      <p:ext uri="{BB962C8B-B14F-4D97-AF65-F5344CB8AC3E}">
        <p14:creationId xmlns:p14="http://schemas.microsoft.com/office/powerpoint/2010/main" val="34115568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E20B2-2003-FD9B-1BCA-CE85CA76BF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571-C481-59E8-AD6D-DE2F9F2D94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101</a:t>
            </a:fld>
            <a:endParaRPr lang="en-AU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2781ED7-C4FA-932C-09C1-5648F39A4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Compute the support of each edge - </a:t>
            </a:r>
            <a:r>
              <a:rPr lang="en-US" sz="2800" dirty="0">
                <a:solidFill>
                  <a:schemeClr val="accent2"/>
                </a:solidFill>
              </a:rPr>
              <a:t>Triangle Counting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C2292F-B37C-FE76-D5CF-E464958BD717}"/>
                  </a:ext>
                </a:extLst>
              </p:cNvPr>
              <p:cNvSpPr txBox="1"/>
              <p:nvPr/>
            </p:nvSpPr>
            <p:spPr>
              <a:xfrm>
                <a:off x="838200" y="2977303"/>
                <a:ext cx="10026227" cy="23694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3"/>
                    </a:solidFill>
                  </a:rPr>
                  <a:t>A hash table is</a:t>
                </a:r>
                <a:r>
                  <a:rPr lang="zh-CN" altLang="en-US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altLang="zh-CN" b="1" dirty="0">
                    <a:solidFill>
                      <a:schemeClr val="accent3"/>
                    </a:solidFill>
                  </a:rPr>
                  <a:t>being built on</a:t>
                </a:r>
                <a:r>
                  <a:rPr lang="zh-CN" altLang="en-US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altLang="zh-CN" b="1" dirty="0">
                    <a:solidFill>
                      <a:schemeClr val="accent3"/>
                    </a:solidFill>
                  </a:rPr>
                  <a:t>the fly: </a:t>
                </a:r>
                <a:r>
                  <a:rPr lang="en-US" altLang="zh-CN" sz="1800" dirty="0"/>
                  <a:t>The time complexity of CF algorithm is: </a:t>
                </a:r>
                <a14:m>
                  <m:oMath xmlns:m="http://schemas.openxmlformats.org/officeDocument/2006/math">
                    <m:r>
                      <a:rPr lang="en-AU" altLang="zh-CN" sz="1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AU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AU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AU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altLang="zh-CN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AU" altLang="zh-CN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AU" altLang="zh-CN" sz="1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AU" altLang="zh-CN" sz="18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AU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sSup>
                              <m:sSupPr>
                                <m:ctrlPr>
                                  <a:rPr lang="en-AU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AU" altLang="zh-CN" i="1">
                                    <a:latin typeface="Cambria Math" panose="02040503050406030204" pitchFamily="18" charset="0"/>
                                  </a:rPr>
                                  <m:t>𝑑𝑒𝑔</m:t>
                                </m:r>
                              </m:e>
                              <m:sup>
                                <m:r>
                                  <a:rPr lang="en-AU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altLang="zh-CN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AU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AU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AU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altLang="zh-C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AU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AU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AU" altLang="zh-CN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AU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𝑑𝑒𝑔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altLang="zh-CN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AU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AU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AU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altLang="zh-C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AU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AU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AU" altLang="zh-CN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</m:t>
                            </m:r>
                            <m:func>
                              <m:func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deg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𝑑𝑒𝑔</m:t>
                            </m:r>
                            <m:r>
                              <a:rPr lang="en-AU" altLang="zh-CN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en-US" altLang="zh-CN" dirty="0">
                  <a:solidFill>
                    <a:schemeClr val="accent2"/>
                  </a:solidFill>
                </a:endParaRPr>
              </a:p>
              <a:p>
                <a:r>
                  <a:rPr lang="en-US" altLang="zh-CN" dirty="0">
                    <a:solidFill>
                      <a:schemeClr val="accent2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AU" altLang="zh-CN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altLang="zh-CN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altLang="zh-CN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⋅</m:t>
                    </m:r>
                    <m:r>
                      <a:rPr lang="en-US" altLang="zh-CN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AU" altLang="zh-CN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accent2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AU" altLang="zh-CN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altLang="zh-CN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en-AU" altLang="zh-CN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b="1" dirty="0">
                    <a:solidFill>
                      <a:schemeClr val="accent3"/>
                    </a:solidFill>
                  </a:rPr>
                  <a:t>Coding</a:t>
                </a:r>
                <a:r>
                  <a:rPr lang="zh-CN" altLang="en-US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altLang="zh-CN" b="1" dirty="0">
                    <a:solidFill>
                      <a:schemeClr val="accent3"/>
                    </a:solidFill>
                  </a:rPr>
                  <a:t>practice~</a:t>
                </a:r>
                <a:endParaRPr lang="en-US" altLang="zh-CN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C2292F-B37C-FE76-D5CF-E464958BD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77303"/>
                <a:ext cx="10026227" cy="2369431"/>
              </a:xfrm>
              <a:prstGeom prst="rect">
                <a:avLst/>
              </a:prstGeom>
              <a:blipFill>
                <a:blip r:embed="rId3"/>
                <a:stretch>
                  <a:fillRect l="-633" t="-5348" b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0CB132F-E042-7A59-474A-29EEDB6DDD05}"/>
              </a:ext>
            </a:extLst>
          </p:cNvPr>
          <p:cNvSpPr txBox="1"/>
          <p:nvPr/>
        </p:nvSpPr>
        <p:spPr>
          <a:xfrm>
            <a:off x="4490720" y="4004575"/>
            <a:ext cx="3738880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3"/>
                </a:solidFill>
              </a:rPr>
              <a:t>E’: the set of all directed edges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F63764-23F2-EF3E-81C2-016E7A439194}"/>
              </a:ext>
            </a:extLst>
          </p:cNvPr>
          <p:cNvCxnSpPr>
            <a:cxnSpLocks/>
          </p:cNvCxnSpPr>
          <p:nvPr/>
        </p:nvCxnSpPr>
        <p:spPr>
          <a:xfrm flipH="1" flipV="1">
            <a:off x="4280747" y="3645418"/>
            <a:ext cx="257386" cy="41317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E4C55B2-45CD-3708-0601-CC44809F55A2}"/>
              </a:ext>
            </a:extLst>
          </p:cNvPr>
          <p:cNvSpPr txBox="1"/>
          <p:nvPr/>
        </p:nvSpPr>
        <p:spPr>
          <a:xfrm>
            <a:off x="838200" y="1826928"/>
            <a:ext cx="905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Building a hash table for neighbors of each vertex takes too much space for big graphs</a:t>
            </a:r>
          </a:p>
        </p:txBody>
      </p:sp>
    </p:spTree>
    <p:extLst>
      <p:ext uri="{BB962C8B-B14F-4D97-AF65-F5344CB8AC3E}">
        <p14:creationId xmlns:p14="http://schemas.microsoft.com/office/powerpoint/2010/main" val="38628401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CD67F4-8F27-A087-08BF-5FA4875AA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K-Edge Connected Component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B1326F-0572-A344-9AEA-2CF438B9DEB1}"/>
                  </a:ext>
                </a:extLst>
              </p:cNvPr>
              <p:cNvSpPr txBox="1"/>
              <p:nvPr/>
            </p:nvSpPr>
            <p:spPr>
              <a:xfrm>
                <a:off x="1621401" y="4498339"/>
                <a:ext cx="7759003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1200"/>
                  </a:spcBef>
                </a:pPr>
                <a:r>
                  <a:rPr lang="en-AU" dirty="0">
                    <a:latin typeface="Arial" panose="020B0604020202020204" pitchFamily="34" charset="0"/>
                    <a:cs typeface="Arial" panose="020B0604020202020204" pitchFamily="34" charset="0"/>
                  </a:rPr>
                  <a:t>A graph is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𝒌</m:t>
                    </m:r>
                  </m:oMath>
                </a14:m>
                <a:r>
                  <a:rPr lang="en-AU" b="1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-edge connected</a:t>
                </a:r>
                <a:r>
                  <a:rPr lang="en-AU" dirty="0">
                    <a:latin typeface="Arial" panose="020B0604020202020204" pitchFamily="34" charset="0"/>
                    <a:cs typeface="Arial" panose="020B0604020202020204" pitchFamily="34" charset="0"/>
                  </a:rPr>
                  <a:t> if it is still connected after removing any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−1</m:t>
                    </m:r>
                  </m:oMath>
                </a14:m>
                <a:r>
                  <a:rPr lang="en-AU" dirty="0">
                    <a:latin typeface="Arial" panose="020B0604020202020204" pitchFamily="34" charset="0"/>
                    <a:cs typeface="Arial" panose="020B0604020202020204" pitchFamily="34" charset="0"/>
                  </a:rPr>
                  <a:t> edges from it.</a:t>
                </a:r>
              </a:p>
              <a:p>
                <a:pPr algn="ctr">
                  <a:spcBef>
                    <a:spcPts val="1200"/>
                  </a:spcBef>
                </a:pPr>
                <a:r>
                  <a:rPr lang="en-AU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𝒌</m:t>
                    </m:r>
                  </m:oMath>
                </a14:m>
                <a:r>
                  <a:rPr lang="en-AU" b="1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-Edge Connected Component</a:t>
                </a:r>
                <a:r>
                  <a:rPr lang="en-AU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E4BEC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𝒌</m:t>
                    </m:r>
                  </m:oMath>
                </a14:m>
                <a:r>
                  <a:rPr lang="en-AU" b="1" dirty="0">
                    <a:solidFill>
                      <a:srgbClr val="0E4BE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E4BEC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𝑬𝑪𝑪</m:t>
                    </m:r>
                  </m:oMath>
                </a14:m>
                <a:r>
                  <a:rPr lang="en-AU" dirty="0">
                    <a:latin typeface="Arial" panose="020B0604020202020204" pitchFamily="34" charset="0"/>
                    <a:cs typeface="Arial" panose="020B0604020202020204" pitchFamily="34" charset="0"/>
                  </a:rPr>
                  <a:t>) is a maximal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AU" dirty="0">
                    <a:latin typeface="Arial" panose="020B0604020202020204" pitchFamily="34" charset="0"/>
                    <a:cs typeface="Arial" panose="020B0604020202020204" pitchFamily="34" charset="0"/>
                  </a:rPr>
                  <a:t>-edge connected subgraph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B1326F-0572-A344-9AEA-2CF438B9D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401" y="4498339"/>
                <a:ext cx="7759003" cy="1354217"/>
              </a:xfrm>
              <a:prstGeom prst="rect">
                <a:avLst/>
              </a:prstGeom>
              <a:blipFill>
                <a:blip r:embed="rId2"/>
                <a:stretch>
                  <a:fillRect t="-2703" r="-707" b="-6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CD3B5D6-857F-46EB-A30A-7C80C80D6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749" y="1400458"/>
            <a:ext cx="4590251" cy="2847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420EF0-1B32-49B7-962D-752F9B6843F7}"/>
                  </a:ext>
                </a:extLst>
              </p:cNvPr>
              <p:cNvSpPr txBox="1"/>
              <p:nvPr/>
            </p:nvSpPr>
            <p:spPr>
              <a:xfrm>
                <a:off x="7635528" y="2457888"/>
                <a:ext cx="935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AU" dirty="0"/>
                  <a:t>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𝐸𝐶𝐶</m:t>
                    </m:r>
                  </m:oMath>
                </a14:m>
                <a:r>
                  <a:rPr lang="en-AU" dirty="0"/>
                  <a:t>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420EF0-1B32-49B7-962D-752F9B684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528" y="2457888"/>
                <a:ext cx="935384" cy="369332"/>
              </a:xfrm>
              <a:prstGeom prst="rect">
                <a:avLst/>
              </a:prstGeom>
              <a:blipFill>
                <a:blip r:embed="rId4"/>
                <a:stretch>
                  <a:fillRect t="-6557" r="-457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51B1B-B327-21BC-9814-86ADCA4CE6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21DA4E-0F18-E3C5-6F6A-3EB2B4366D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102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871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CD67F4-8F27-A087-08BF-5FA4875AA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K-Vertex Connected Component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51B1B-B327-21BC-9814-86ADCA4CE6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21DA4E-0F18-E3C5-6F6A-3EB2B4366D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103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5A15BB-F236-7EAE-3E71-DB907B4FB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913" y="1690688"/>
            <a:ext cx="6059241" cy="2782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8227CC-F575-E5EC-8ACA-80E667085F70}"/>
                  </a:ext>
                </a:extLst>
              </p:cNvPr>
              <p:cNvSpPr txBox="1"/>
              <p:nvPr/>
            </p:nvSpPr>
            <p:spPr>
              <a:xfrm>
                <a:off x="2345436" y="4737695"/>
                <a:ext cx="6099048" cy="1354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1200"/>
                  </a:spcBef>
                </a:pPr>
                <a:r>
                  <a:rPr lang="en-AU" dirty="0">
                    <a:latin typeface="Arial" panose="020B0604020202020204" pitchFamily="34" charset="0"/>
                    <a:cs typeface="Arial" panose="020B0604020202020204" pitchFamily="34" charset="0"/>
                  </a:rPr>
                  <a:t>A graph is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𝒌</m:t>
                    </m:r>
                  </m:oMath>
                </a14:m>
                <a:r>
                  <a:rPr lang="en-AU" b="1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-vertex connected</a:t>
                </a:r>
                <a:r>
                  <a:rPr lang="en-AU" dirty="0">
                    <a:latin typeface="Arial" panose="020B0604020202020204" pitchFamily="34" charset="0"/>
                    <a:cs typeface="Arial" panose="020B0604020202020204" pitchFamily="34" charset="0"/>
                  </a:rPr>
                  <a:t> if it is still connected after removing any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−1</m:t>
                    </m:r>
                  </m:oMath>
                </a14:m>
                <a:r>
                  <a:rPr lang="en-AU" dirty="0">
                    <a:latin typeface="Arial" panose="020B0604020202020204" pitchFamily="34" charset="0"/>
                    <a:cs typeface="Arial" panose="020B0604020202020204" pitchFamily="34" charset="0"/>
                  </a:rPr>
                  <a:t> vertices from it.</a:t>
                </a:r>
              </a:p>
              <a:p>
                <a:pPr algn="ctr">
                  <a:spcBef>
                    <a:spcPts val="1200"/>
                  </a:spcBef>
                </a:pPr>
                <a:r>
                  <a:rPr lang="en-AU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𝒌</m:t>
                    </m:r>
                  </m:oMath>
                </a14:m>
                <a:r>
                  <a:rPr lang="en-AU" b="1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-Vertex Connected Component</a:t>
                </a:r>
                <a:r>
                  <a:rPr lang="en-AU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E4BEC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𝒌</m:t>
                    </m:r>
                  </m:oMath>
                </a14:m>
                <a:r>
                  <a:rPr lang="en-AU" b="1" dirty="0">
                    <a:solidFill>
                      <a:srgbClr val="0E4BE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E4BEC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𝑽𝑪𝑪</m:t>
                    </m:r>
                  </m:oMath>
                </a14:m>
                <a:r>
                  <a:rPr lang="en-AU" dirty="0">
                    <a:latin typeface="Arial" panose="020B0604020202020204" pitchFamily="34" charset="0"/>
                    <a:cs typeface="Arial" panose="020B0604020202020204" pitchFamily="34" charset="0"/>
                  </a:rPr>
                  <a:t>) is a maximal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AU" dirty="0">
                    <a:latin typeface="Arial" panose="020B0604020202020204" pitchFamily="34" charset="0"/>
                    <a:cs typeface="Arial" panose="020B0604020202020204" pitchFamily="34" charset="0"/>
                  </a:rPr>
                  <a:t>-vertex connected subgraph.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8227CC-F575-E5EC-8ACA-80E667085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436" y="4737695"/>
                <a:ext cx="6099048" cy="1354217"/>
              </a:xfrm>
              <a:prstGeom prst="rect">
                <a:avLst/>
              </a:prstGeom>
              <a:blipFill>
                <a:blip r:embed="rId3"/>
                <a:stretch>
                  <a:fillRect l="-624" t="-926" r="-1663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49379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+mn-ea"/>
              </a:rPr>
              <a:t>Cliques</a:t>
            </a:r>
            <a:endParaRPr lang="zh-CN" altLang="en-US" dirty="0">
              <a:ea typeface="+mn-ea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169650">
              <a:buNone/>
              <a:defRPr/>
            </a:pPr>
            <a:r>
              <a:rPr lang="en-AU" sz="2000" dirty="0">
                <a:cs typeface="Times New Roman" panose="02020603050405020304" pitchFamily="18" charset="0"/>
              </a:rPr>
              <a:t>Every pair of vertices pair is connected</a:t>
            </a:r>
          </a:p>
          <a:p>
            <a:pPr marL="169650">
              <a:buNone/>
              <a:defRPr/>
            </a:pPr>
            <a:r>
              <a:rPr lang="en-AU" sz="2000" dirty="0">
                <a:cs typeface="Times New Roman" panose="02020603050405020304" pitchFamily="18" charset="0"/>
              </a:rPr>
              <a:t>A clique is called maximal clique if there exist no other bigger cliques that contain it</a:t>
            </a:r>
          </a:p>
          <a:p>
            <a:pPr marL="169650">
              <a:buNone/>
              <a:defRPr/>
            </a:pPr>
            <a:r>
              <a:rPr lang="en-AU" sz="2000" dirty="0">
                <a:cs typeface="Times New Roman" panose="02020603050405020304" pitchFamily="18" charset="0"/>
              </a:rPr>
              <a:t>Also called complete graph</a:t>
            </a:r>
          </a:p>
          <a:p>
            <a:pPr marL="0" indent="0">
              <a:defRPr/>
            </a:pPr>
            <a:endParaRPr lang="en-AU" sz="2000" dirty="0"/>
          </a:p>
        </p:txBody>
      </p:sp>
      <p:sp>
        <p:nvSpPr>
          <p:cNvPr id="62" name="Rectangle 61"/>
          <p:cNvSpPr/>
          <p:nvPr/>
        </p:nvSpPr>
        <p:spPr>
          <a:xfrm>
            <a:off x="1755138" y="5802352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1"/>
            <a:r>
              <a:rPr lang="en-US" altLang="zh-CN" sz="1400" kern="12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R. D. Luce and A. D. Perry, “A method of matrix analysis of group structure,” </a:t>
            </a:r>
            <a:r>
              <a:rPr lang="en-US" altLang="zh-CN" sz="1400" i="1" kern="1200" dirty="0" err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Psychometrika</a:t>
            </a:r>
            <a:r>
              <a:rPr lang="en-US" altLang="zh-CN" sz="1400" kern="12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, vol. 14, no. 2, pp. 95–116, 1949</a:t>
            </a:r>
            <a:endParaRPr lang="zh-CN" altLang="en-US" sz="1400" kern="12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142" y="3053546"/>
            <a:ext cx="6076950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>
          <a:xfrm>
            <a:off x="2930030" y="3100824"/>
            <a:ext cx="2455473" cy="23762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lang="zh-CN" altLang="en-US" kern="12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19154-5B7B-2342-B39F-D58E0CCCE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933B4-64B4-C71B-2074-E30F9780ED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104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929300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+mn-ea"/>
              </a:rPr>
              <a:t>Variations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>
                <a:ea typeface="+mn-ea"/>
              </a:rPr>
              <a:t>of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>
                <a:ea typeface="+mn-ea"/>
              </a:rPr>
              <a:t>cliques: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>
                <a:ea typeface="+mn-ea"/>
              </a:rPr>
              <a:t>quasi-clique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Quasi-clique: relax on density or degree. </a:t>
            </a:r>
          </a:p>
          <a:p>
            <a:endParaRPr lang="en-US" altLang="zh-CN" dirty="0"/>
          </a:p>
          <a:p>
            <a:r>
              <a:rPr lang="en-US" altLang="zh-CN" dirty="0"/>
              <a:t>                                                               </a:t>
            </a:r>
          </a:p>
          <a:p>
            <a:endParaRPr lang="en-US" altLang="zh-C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454" y="2708920"/>
            <a:ext cx="5200650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3935760" y="3573017"/>
            <a:ext cx="936104" cy="116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lang="zh-CN" altLang="en-US" kern="12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7329358" y="2492896"/>
                <a:ext cx="3159130" cy="23042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rPr>
                  <a:t>total # of edges: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𝑉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|(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𝑉</m:t>
                            </m:r>
                          </m:e>
                        </m:d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−1)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rPr>
                  <a:t> 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rPr>
                  <a:t>to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en-US" altLang="zh-CN" sz="2800" dirty="0">
                  <a:solidFill>
                    <a:prstClr val="black"/>
                  </a:solidFill>
                  <a:latin typeface="Cambria Math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prstClr val="black"/>
                        </a:solidFill>
                        <a:latin typeface="Cambria Math"/>
                      </a:rPr>
                      <m:t>𝛾</m:t>
                    </m:r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𝑉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|(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𝑉</m:t>
                            </m:r>
                          </m:e>
                        </m:d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−1)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zh-CN" altLang="en-US" sz="28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endParaRPr lang="en-US" altLang="zh-CN" sz="280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58" y="2492896"/>
                <a:ext cx="3159130" cy="2304256"/>
              </a:xfrm>
              <a:prstGeom prst="rect">
                <a:avLst/>
              </a:prstGeom>
              <a:blipFill>
                <a:blip r:embed="rId4"/>
                <a:stretch>
                  <a:fillRect l="-3854" t="-264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991544" y="5683314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1"/>
            <a:r>
              <a:rPr lang="en-US" altLang="zh-CN" sz="1400" kern="12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H. Matsuda, T. Ishihara, A. Hashimoto. Classifying molecular sequences using a linkage graph with their pairwise similarities. </a:t>
            </a:r>
            <a:r>
              <a:rPr lang="en-US" altLang="zh-CN" sz="1400" kern="1200" dirty="0" err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Theor</a:t>
            </a:r>
            <a:r>
              <a:rPr lang="en-US" altLang="zh-CN" sz="1400" kern="12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. </a:t>
            </a:r>
            <a:r>
              <a:rPr lang="en-US" altLang="zh-CN" sz="1400" kern="1200" dirty="0" err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Comput</a:t>
            </a:r>
            <a:r>
              <a:rPr lang="en-US" altLang="zh-CN" sz="1400" kern="12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. Sci., 1999</a:t>
            </a:r>
            <a:endParaRPr lang="zh-CN" altLang="en-US" sz="1400" kern="12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628508" y="479715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hangingPunct="1"/>
                <a14:m>
                  <m:oMath xmlns:m="http://schemas.openxmlformats.org/officeDocument/2006/math">
                    <m:r>
                      <a:rPr lang="zh-CN" altLang="en-US" i="1" kern="1200">
                        <a:solidFill>
                          <a:prstClr val="black"/>
                        </a:solidFill>
                        <a:latin typeface="Cambria Math"/>
                      </a:rPr>
                      <m:t>𝛾</m:t>
                    </m:r>
                    <m:r>
                      <a:rPr lang="en-US" altLang="zh-CN" i="1" kern="1200">
                        <a:solidFill>
                          <a:prstClr val="black"/>
                        </a:solidFill>
                        <a:latin typeface="Cambria Math"/>
                      </a:rPr>
                      <m:t>=0.8</m:t>
                    </m:r>
                  </m:oMath>
                </a14:m>
                <a:r>
                  <a:rPr lang="zh-CN" altLang="en-US" kern="1200" dirty="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508" y="4797152"/>
                <a:ext cx="971548" cy="369332"/>
              </a:xfrm>
              <a:prstGeom prst="rect">
                <a:avLst/>
              </a:prstGeom>
              <a:blipFill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F98DD7-BE10-C97C-B056-86B7EC73B7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A8BDDB-5FE3-039F-2270-D4A9D96338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105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467547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altLang="zh-CN" dirty="0">
                <a:ea typeface="+mn-ea"/>
              </a:rPr>
              <a:t>Cohesive Subgraph Models</a:t>
            </a:r>
            <a:endParaRPr lang="zh-CN" altLang="en-US" dirty="0">
              <a:ea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Global cohesiveness: cliques and variants </a:t>
            </a:r>
          </a:p>
          <a:p>
            <a:endParaRPr lang="en-US" altLang="zh-CN" sz="2400" dirty="0"/>
          </a:p>
          <a:p>
            <a:r>
              <a:rPr lang="en-US" altLang="zh-CN" sz="2400" dirty="0"/>
              <a:t>Node and edge constraints: k-core, k-truss</a:t>
            </a:r>
          </a:p>
          <a:p>
            <a:endParaRPr lang="en-US" altLang="zh-CN" sz="2400" dirty="0"/>
          </a:p>
          <a:p>
            <a:r>
              <a:rPr lang="en-US" altLang="zh-CN" sz="2400" dirty="0"/>
              <a:t>Connectivity: k-ECC, k-VCC</a:t>
            </a:r>
            <a:endParaRPr lang="zh-CN" alt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AC13A-D9B7-563A-D986-13B8DA397B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0CF06-D872-0A26-764E-AD30EC2351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106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855373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AC47BF-1D34-4ABE-195D-545C9D21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models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AD0D643-80A2-43E0-A5FF-42C539ABEAAA}"/>
              </a:ext>
            </a:extLst>
          </p:cNvPr>
          <p:cNvSpPr/>
          <p:nvPr/>
        </p:nvSpPr>
        <p:spPr>
          <a:xfrm>
            <a:off x="794442" y="2913838"/>
            <a:ext cx="3070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Core-based-models</a:t>
            </a:r>
          </a:p>
        </p:txBody>
      </p:sp>
      <p:sp>
        <p:nvSpPr>
          <p:cNvPr id="4" name="矩形 2">
            <a:extLst>
              <a:ext uri="{FF2B5EF4-FFF2-40B4-BE49-F238E27FC236}">
                <a16:creationId xmlns:a16="http://schemas.microsoft.com/office/drawing/2014/main" id="{7A506900-95F4-4DBE-B319-F42DF8FFC7EA}"/>
              </a:ext>
            </a:extLst>
          </p:cNvPr>
          <p:cNvSpPr/>
          <p:nvPr/>
        </p:nvSpPr>
        <p:spPr>
          <a:xfrm>
            <a:off x="4473814" y="2913838"/>
            <a:ext cx="3070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Truss-based-models</a:t>
            </a: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2015B8EC-5AB1-4E58-80D6-A37157A62A04}"/>
              </a:ext>
            </a:extLst>
          </p:cNvPr>
          <p:cNvSpPr/>
          <p:nvPr/>
        </p:nvSpPr>
        <p:spPr>
          <a:xfrm>
            <a:off x="8159030" y="2913838"/>
            <a:ext cx="3158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Clique-based-models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466B36B-DC90-4FF1-AF7E-3D675B6F24DB}"/>
              </a:ext>
            </a:extLst>
          </p:cNvPr>
          <p:cNvSpPr/>
          <p:nvPr/>
        </p:nvSpPr>
        <p:spPr>
          <a:xfrm>
            <a:off x="871471" y="2120713"/>
            <a:ext cx="10158299" cy="55872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/>
              </a:gs>
              <a:gs pos="41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矩形 2">
            <a:extLst>
              <a:ext uri="{FF2B5EF4-FFF2-40B4-BE49-F238E27FC236}">
                <a16:creationId xmlns:a16="http://schemas.microsoft.com/office/drawing/2014/main" id="{3320810F-314B-439F-B839-16AB59C9F695}"/>
              </a:ext>
            </a:extLst>
          </p:cNvPr>
          <p:cNvSpPr/>
          <p:nvPr/>
        </p:nvSpPr>
        <p:spPr>
          <a:xfrm>
            <a:off x="4680643" y="1792467"/>
            <a:ext cx="25835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Cohesive level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C9374CC-66D3-4C1E-BA19-CFED9E155E8B}"/>
              </a:ext>
            </a:extLst>
          </p:cNvPr>
          <p:cNvSpPr/>
          <p:nvPr/>
        </p:nvSpPr>
        <p:spPr>
          <a:xfrm rot="10800000">
            <a:off x="871471" y="3566356"/>
            <a:ext cx="10158299" cy="558727"/>
          </a:xfrm>
          <a:prstGeom prst="rightArrow">
            <a:avLst/>
          </a:prstGeom>
          <a:gradFill>
            <a:gsLst>
              <a:gs pos="100000">
                <a:srgbClr val="FC2105"/>
              </a:gs>
              <a:gs pos="0">
                <a:schemeClr val="bg1"/>
              </a:gs>
            </a:gsLst>
            <a:lin ang="0" scaled="1"/>
          </a:gra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矩形 2">
            <a:extLst>
              <a:ext uri="{FF2B5EF4-FFF2-40B4-BE49-F238E27FC236}">
                <a16:creationId xmlns:a16="http://schemas.microsoft.com/office/drawing/2014/main" id="{4812A6EF-11C8-49F1-874D-222586EC2C84}"/>
              </a:ext>
            </a:extLst>
          </p:cNvPr>
          <p:cNvSpPr/>
          <p:nvPr/>
        </p:nvSpPr>
        <p:spPr>
          <a:xfrm>
            <a:off x="4250426" y="4018334"/>
            <a:ext cx="42378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Computation complexity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75D66131-63CA-4C4C-B26A-74575654FE79}"/>
              </a:ext>
            </a:extLst>
          </p:cNvPr>
          <p:cNvSpPr txBox="1">
            <a:spLocks/>
          </p:cNvSpPr>
          <p:nvPr/>
        </p:nvSpPr>
        <p:spPr>
          <a:xfrm>
            <a:off x="496903" y="5064665"/>
            <a:ext cx="10684524" cy="135832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1400" i="0" dirty="0" err="1">
                <a:solidFill>
                  <a:srgbClr val="002060"/>
                </a:solidFill>
              </a:rPr>
              <a:t>Danhao</a:t>
            </a:r>
            <a:r>
              <a:rPr lang="en-AU" sz="1400" i="0" dirty="0">
                <a:solidFill>
                  <a:srgbClr val="002060"/>
                </a:solidFill>
              </a:rPr>
              <a:t> Ding, Hui Li, </a:t>
            </a:r>
            <a:r>
              <a:rPr lang="en-AU" sz="1400" i="0" dirty="0" err="1">
                <a:solidFill>
                  <a:srgbClr val="002060"/>
                </a:solidFill>
              </a:rPr>
              <a:t>Zhipeng</a:t>
            </a:r>
            <a:r>
              <a:rPr lang="en-AU" sz="1400" i="0" dirty="0">
                <a:solidFill>
                  <a:srgbClr val="002060"/>
                </a:solidFill>
              </a:rPr>
              <a:t> Huang, and Nikos Mamoulis.2017. Efficient fault-tolerant group recommendation using alpha-beta-core. In Proceedings of the 2017 ACM on Conference on Information and Knowledge Management.2047–2050.</a:t>
            </a:r>
          </a:p>
          <a:p>
            <a:pPr algn="l"/>
            <a:r>
              <a:rPr lang="en-AU" sz="1400" i="0" dirty="0" err="1">
                <a:solidFill>
                  <a:srgbClr val="002060"/>
                </a:solidFill>
              </a:rPr>
              <a:t>Z.Zou</a:t>
            </a:r>
            <a:r>
              <a:rPr lang="en-AU" sz="1400" i="0" dirty="0">
                <a:solidFill>
                  <a:srgbClr val="002060"/>
                </a:solidFill>
              </a:rPr>
              <a:t>, “</a:t>
            </a:r>
            <a:r>
              <a:rPr lang="en-AU" sz="1400" i="0" dirty="0" err="1">
                <a:solidFill>
                  <a:srgbClr val="002060"/>
                </a:solidFill>
              </a:rPr>
              <a:t>Bitruss</a:t>
            </a:r>
            <a:r>
              <a:rPr lang="en-AU" sz="1400" i="0" dirty="0">
                <a:solidFill>
                  <a:srgbClr val="002060"/>
                </a:solidFill>
              </a:rPr>
              <a:t> decomposition of bipartite graphs,” in DASFAA. Springer, 2016, pp. 218–233.</a:t>
            </a:r>
          </a:p>
          <a:p>
            <a:pPr algn="l"/>
            <a:r>
              <a:rPr lang="en-US" altLang="zh-CN" sz="1400" i="0" dirty="0">
                <a:solidFill>
                  <a:srgbClr val="002060"/>
                </a:solidFill>
              </a:rPr>
              <a:t>Yun Zhang, Charles A Phillips, Gary L Rogers, Erich J Baker, Elissa J </a:t>
            </a:r>
            <a:r>
              <a:rPr lang="en-US" altLang="zh-CN" sz="1400" i="0" dirty="0" err="1">
                <a:solidFill>
                  <a:srgbClr val="002060"/>
                </a:solidFill>
              </a:rPr>
              <a:t>Chesler</a:t>
            </a:r>
            <a:r>
              <a:rPr lang="en-US" altLang="zh-CN" sz="1400" i="0" dirty="0">
                <a:solidFill>
                  <a:srgbClr val="002060"/>
                </a:solidFill>
              </a:rPr>
              <a:t>, and Michael A Langston. 2014. On finding bicliques in bipartite </a:t>
            </a:r>
            <a:r>
              <a:rPr lang="en-US" altLang="zh-CN" sz="1400" i="0" dirty="0" err="1">
                <a:solidFill>
                  <a:srgbClr val="002060"/>
                </a:solidFill>
              </a:rPr>
              <a:t>graphs:a</a:t>
            </a:r>
            <a:r>
              <a:rPr lang="en-US" altLang="zh-CN" sz="1400" i="0" dirty="0">
                <a:solidFill>
                  <a:srgbClr val="002060"/>
                </a:solidFill>
              </a:rPr>
              <a:t> novel algorithm and its application to the integration of diverse biological data types. BMC bioinformatics 15,1(2014),110.</a:t>
            </a:r>
            <a:endParaRPr lang="zh-CN" altLang="en-US" sz="1400" i="0" dirty="0">
              <a:solidFill>
                <a:srgbClr val="002060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F7D5CA5-40EC-9007-639B-576BE02FC8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48A1B-478C-191C-F915-0DB0A57BA9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107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43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54"/>
    </mc:Choice>
    <mc:Fallback xmlns="">
      <p:transition spd="slow" advTm="14354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Outcome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7ADDCC3-D93D-4D41-8D18-E577A73F6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409" y="1830387"/>
            <a:ext cx="936841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- Know the definition of the introduced cohesive subgraph models</a:t>
            </a:r>
          </a:p>
          <a:p>
            <a:pPr>
              <a:buFont typeface="Arial" charset="0"/>
              <a:buNone/>
            </a:pPr>
            <a:endParaRPr lang="en-US" altLang="en-US" sz="2400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- U</a:t>
            </a:r>
            <a:r>
              <a:rPr lang="en-US" altLang="zh-CN" sz="2400" dirty="0">
                <a:latin typeface="Arial" charset="0"/>
                <a:cs typeface="Arial" charset="0"/>
              </a:rPr>
              <a:t>nderstand</a:t>
            </a:r>
            <a:r>
              <a:rPr lang="en-US" altLang="en-US" sz="2400" dirty="0">
                <a:latin typeface="Arial" charset="0"/>
                <a:cs typeface="Arial" charset="0"/>
              </a:rPr>
              <a:t> the algorithms to compute k-core and the process to compute k-truss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BC9FC-3F29-68CF-B448-9C7394DD8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581B8-008E-2C59-CCDB-F3C5119FB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108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958020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D727B579-C61A-C78C-BB05-AD6B773D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Core Decomposition: Local-view (Converging)</a:t>
            </a:r>
            <a:endParaRPr lang="en-US" sz="4000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7ADA771-CBCE-CE1A-9E53-2ED1F7771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940E8B8-22DF-7CD1-F1AA-1A69BE080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109</a:t>
            </a:fld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FDE9167-CDB0-47B8-900C-53225E5103E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08748" y="5415478"/>
            <a:ext cx="9144000" cy="534988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r>
              <a:rPr lang="en-AU" dirty="0"/>
              <a:t>Montresor, Alberto, Francesco De Pellegrini, and Daniele </a:t>
            </a:r>
            <a:r>
              <a:rPr lang="en-AU" dirty="0" err="1"/>
              <a:t>Miorandi</a:t>
            </a:r>
            <a:r>
              <a:rPr lang="en-AU" dirty="0"/>
              <a:t>. </a:t>
            </a:r>
            <a:r>
              <a:rPr lang="en-AU" b="1" dirty="0"/>
              <a:t>"Distributed k-core decomposition."</a:t>
            </a:r>
            <a:r>
              <a:rPr lang="en-AU" dirty="0"/>
              <a:t> IEEE Transactions on parallel and </a:t>
            </a:r>
            <a:r>
              <a:rPr lang="en-AU" dirty="0" err="1"/>
              <a:t>distribuated</a:t>
            </a:r>
            <a:r>
              <a:rPr lang="en-AU" dirty="0"/>
              <a:t> systems 24.2 (2013): 288-300.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67DE515-0B77-4F97-B654-DBB01B86FFB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08748" y="1393892"/>
            <a:ext cx="10261600" cy="3427412"/>
          </a:xfrm>
          <a:prstGeom prst="rect">
            <a:avLst/>
          </a:prstGeom>
        </p:spPr>
        <p:txBody>
          <a:bodyPr/>
          <a:lstStyle/>
          <a:p>
            <a:r>
              <a:rPr lang="en-AU" sz="2000" u="sng" dirty="0"/>
              <a:t>Locality Theorem: </a:t>
            </a:r>
          </a:p>
          <a:p>
            <a:r>
              <a:rPr lang="en-AU" sz="2000" dirty="0"/>
              <a:t>Given a vertex and its core number k:</a:t>
            </a:r>
          </a:p>
          <a:p>
            <a:r>
              <a:rPr lang="en-AU" sz="2000" dirty="0"/>
              <a:t>There exists at least k </a:t>
            </a:r>
            <a:r>
              <a:rPr lang="en-AU" sz="2000" dirty="0" err="1"/>
              <a:t>neighbors</a:t>
            </a:r>
            <a:r>
              <a:rPr lang="en-AU" sz="2000" dirty="0"/>
              <a:t> with core number k;</a:t>
            </a:r>
          </a:p>
          <a:p>
            <a:r>
              <a:rPr lang="en-AU" sz="2000" dirty="0"/>
              <a:t>There does not exist k+1 </a:t>
            </a:r>
            <a:r>
              <a:rPr lang="en-AU" sz="2000" dirty="0" err="1"/>
              <a:t>neighbors</a:t>
            </a:r>
            <a:r>
              <a:rPr lang="en-AU" sz="2000" dirty="0"/>
              <a:t> with core number k+1.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Oval 4"/>
          <p:cNvSpPr/>
          <p:nvPr/>
        </p:nvSpPr>
        <p:spPr>
          <a:xfrm>
            <a:off x="1854532" y="3230574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2413214" y="4889259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2448636" y="3977524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Oval 7"/>
          <p:cNvSpPr/>
          <p:nvPr/>
        </p:nvSpPr>
        <p:spPr>
          <a:xfrm>
            <a:off x="1524475" y="4057121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9" name="Oval 8"/>
          <p:cNvSpPr/>
          <p:nvPr/>
        </p:nvSpPr>
        <p:spPr>
          <a:xfrm>
            <a:off x="3067294" y="3194649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372797" y="3930606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3309246" y="4786583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3" name="Straight Connector 12"/>
          <p:cNvCxnSpPr>
            <a:stCxn id="7" idx="7"/>
            <a:endCxn id="9" idx="3"/>
          </p:cNvCxnSpPr>
          <p:nvPr/>
        </p:nvCxnSpPr>
        <p:spPr>
          <a:xfrm flipV="1">
            <a:off x="2819037" y="3565050"/>
            <a:ext cx="311808" cy="4760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6"/>
            <a:endCxn id="10" idx="2"/>
          </p:cNvCxnSpPr>
          <p:nvPr/>
        </p:nvCxnSpPr>
        <p:spPr>
          <a:xfrm flipV="1">
            <a:off x="2882588" y="4147582"/>
            <a:ext cx="490209" cy="469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" idx="5"/>
            <a:endCxn id="11" idx="1"/>
          </p:cNvCxnSpPr>
          <p:nvPr/>
        </p:nvCxnSpPr>
        <p:spPr>
          <a:xfrm>
            <a:off x="2819037" y="4347925"/>
            <a:ext cx="553760" cy="5022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7" idx="4"/>
            <a:endCxn id="6" idx="0"/>
          </p:cNvCxnSpPr>
          <p:nvPr/>
        </p:nvCxnSpPr>
        <p:spPr>
          <a:xfrm flipH="1">
            <a:off x="2630190" y="4411476"/>
            <a:ext cx="35422" cy="4777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7" idx="2"/>
            <a:endCxn id="8" idx="6"/>
          </p:cNvCxnSpPr>
          <p:nvPr/>
        </p:nvCxnSpPr>
        <p:spPr>
          <a:xfrm flipH="1">
            <a:off x="1958427" y="4194500"/>
            <a:ext cx="490209" cy="7959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1"/>
            <a:endCxn id="5" idx="5"/>
          </p:cNvCxnSpPr>
          <p:nvPr/>
        </p:nvCxnSpPr>
        <p:spPr>
          <a:xfrm flipH="1" flipV="1">
            <a:off x="2224933" y="3600975"/>
            <a:ext cx="287254" cy="4401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4463966" y="3656366"/>
            <a:ext cx="1563234" cy="46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Core(V) = 3</a:t>
            </a:r>
          </a:p>
        </p:txBody>
      </p:sp>
      <p:sp>
        <p:nvSpPr>
          <p:cNvPr id="18" name="Oval 17"/>
          <p:cNvSpPr/>
          <p:nvPr/>
        </p:nvSpPr>
        <p:spPr>
          <a:xfrm>
            <a:off x="1854532" y="3230574"/>
            <a:ext cx="433952" cy="433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9" name="Oval 18"/>
          <p:cNvSpPr/>
          <p:nvPr/>
        </p:nvSpPr>
        <p:spPr>
          <a:xfrm>
            <a:off x="2448636" y="3977524"/>
            <a:ext cx="433952" cy="43395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1" name="Oval 20"/>
          <p:cNvSpPr/>
          <p:nvPr/>
        </p:nvSpPr>
        <p:spPr>
          <a:xfrm>
            <a:off x="1524475" y="4057121"/>
            <a:ext cx="433952" cy="433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2" name="Oval 21"/>
          <p:cNvSpPr/>
          <p:nvPr/>
        </p:nvSpPr>
        <p:spPr>
          <a:xfrm>
            <a:off x="3067294" y="3194649"/>
            <a:ext cx="433952" cy="433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4" name="Oval 23"/>
          <p:cNvSpPr/>
          <p:nvPr/>
        </p:nvSpPr>
        <p:spPr>
          <a:xfrm>
            <a:off x="3372797" y="3930606"/>
            <a:ext cx="433952" cy="433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5" name="Straight Connector 24"/>
          <p:cNvCxnSpPr>
            <a:stCxn id="25" idx="7"/>
            <a:endCxn id="28" idx="3"/>
          </p:cNvCxnSpPr>
          <p:nvPr/>
        </p:nvCxnSpPr>
        <p:spPr>
          <a:xfrm flipV="1">
            <a:off x="2819037" y="3565050"/>
            <a:ext cx="311808" cy="476025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6"/>
          <p:cNvCxnSpPr>
            <a:stCxn id="25" idx="6"/>
            <a:endCxn id="29" idx="2"/>
          </p:cNvCxnSpPr>
          <p:nvPr/>
        </p:nvCxnSpPr>
        <p:spPr>
          <a:xfrm flipV="1">
            <a:off x="2882588" y="4147582"/>
            <a:ext cx="490209" cy="46918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/>
          <p:cNvCxnSpPr>
            <a:stCxn id="25" idx="2"/>
            <a:endCxn id="27" idx="6"/>
          </p:cNvCxnSpPr>
          <p:nvPr/>
        </p:nvCxnSpPr>
        <p:spPr>
          <a:xfrm flipH="1">
            <a:off x="1958427" y="4194500"/>
            <a:ext cx="490209" cy="79597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Connector 28"/>
          <p:cNvCxnSpPr>
            <a:stCxn id="25" idx="1"/>
            <a:endCxn id="22" idx="5"/>
          </p:cNvCxnSpPr>
          <p:nvPr/>
        </p:nvCxnSpPr>
        <p:spPr>
          <a:xfrm flipH="1" flipV="1">
            <a:off x="2224933" y="3600975"/>
            <a:ext cx="287254" cy="440100"/>
          </a:xfrm>
          <a:prstGeom prst="lin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Rounded Rectangle 29"/>
          <p:cNvSpPr/>
          <p:nvPr/>
        </p:nvSpPr>
        <p:spPr>
          <a:xfrm>
            <a:off x="6198470" y="3656366"/>
            <a:ext cx="4292872" cy="469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 neighbors with core number at least 3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463966" y="4303840"/>
            <a:ext cx="1563234" cy="469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Core(V) = 4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198470" y="4303840"/>
            <a:ext cx="4942637" cy="469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2 neighbors with core number at least 4</a:t>
            </a:r>
          </a:p>
        </p:txBody>
      </p:sp>
      <p:sp>
        <p:nvSpPr>
          <p:cNvPr id="33" name="Oval 32"/>
          <p:cNvSpPr/>
          <p:nvPr/>
        </p:nvSpPr>
        <p:spPr>
          <a:xfrm>
            <a:off x="1861408" y="3227615"/>
            <a:ext cx="433952" cy="4339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4" name="Oval 33"/>
          <p:cNvSpPr/>
          <p:nvPr/>
        </p:nvSpPr>
        <p:spPr>
          <a:xfrm>
            <a:off x="2455512" y="3974565"/>
            <a:ext cx="433952" cy="4339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36" name="Oval 35"/>
          <p:cNvSpPr/>
          <p:nvPr/>
        </p:nvSpPr>
        <p:spPr>
          <a:xfrm>
            <a:off x="1531351" y="4054162"/>
            <a:ext cx="433952" cy="4339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1965303" y="4191541"/>
            <a:ext cx="490209" cy="79597"/>
          </a:xfrm>
          <a:prstGeom prst="lin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2231809" y="3598016"/>
            <a:ext cx="287254" cy="440100"/>
          </a:xfrm>
          <a:prstGeom prst="lin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27BCB573-BB9B-4FFD-9838-B510EB038ED0}"/>
              </a:ext>
            </a:extLst>
          </p:cNvPr>
          <p:cNvSpPr txBox="1"/>
          <p:nvPr/>
        </p:nvSpPr>
        <p:spPr>
          <a:xfrm>
            <a:off x="10561890" y="3664578"/>
            <a:ext cx="3706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√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847DA20-DBB5-47E1-AF84-BEA5C7F43EEB}"/>
              </a:ext>
            </a:extLst>
          </p:cNvPr>
          <p:cNvSpPr txBox="1"/>
          <p:nvPr/>
        </p:nvSpPr>
        <p:spPr>
          <a:xfrm>
            <a:off x="11226571" y="4319407"/>
            <a:ext cx="3706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×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9943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A83E-9D18-4F8E-930C-4C069980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Application – Network Modeling and Analysis</a:t>
            </a:r>
            <a:endParaRPr lang="en-US" sz="3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E64DDD-74AB-456C-85F5-16D6A1321E0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8200" y="1690688"/>
            <a:ext cx="10261600" cy="701675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u="sng" dirty="0"/>
              <a:t>Complex networks</a:t>
            </a:r>
            <a:r>
              <a:rPr lang="en-US" altLang="zh-CN" sz="2400" dirty="0"/>
              <a:t>: pattern and anomaly analysis using k-core analysis [ICDM 2016] [KAIS 2018]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368376-6BF8-42A9-B9E9-472D2D290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747" y="3060847"/>
            <a:ext cx="3881658" cy="280958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B0546B-8CAD-80CE-6474-A931766ACE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53A88-FDF5-D9AC-AF0E-F19C7D8D15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335955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27"/>
          <p:cNvSpPr/>
          <p:nvPr/>
        </p:nvSpPr>
        <p:spPr>
          <a:xfrm>
            <a:off x="838200" y="4875648"/>
            <a:ext cx="10874787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8382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ID</a:t>
            </a:r>
            <a:endParaRPr lang="en-US" b="1" dirty="0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B6858D0D-EED4-74B7-611C-63561F378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A1ADFD6F-AADD-D534-A50B-BE52D215C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110</a:t>
            </a:fld>
            <a:endParaRPr lang="en-AU" dirty="0"/>
          </a:p>
        </p:txBody>
      </p:sp>
      <p:sp>
        <p:nvSpPr>
          <p:cNvPr id="4" name="Oval 3"/>
          <p:cNvSpPr/>
          <p:nvPr/>
        </p:nvSpPr>
        <p:spPr>
          <a:xfrm>
            <a:off x="1454985" y="1968389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5" name="Oval 4"/>
          <p:cNvSpPr/>
          <p:nvPr/>
        </p:nvSpPr>
        <p:spPr>
          <a:xfrm>
            <a:off x="838200" y="2744417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altLang="zh-CN" dirty="0"/>
              <a:t>v</a:t>
            </a:r>
            <a:r>
              <a:rPr lang="en-US" baseline="-25000" dirty="0"/>
              <a:t>1</a:t>
            </a:r>
            <a:r>
              <a:rPr lang="zh-CN" altLang="en-US" baseline="-25000" dirty="0"/>
              <a:t> </a:t>
            </a:r>
            <a:endParaRPr lang="en-US" baseline="-25000" dirty="0"/>
          </a:p>
        </p:txBody>
      </p:sp>
      <p:sp>
        <p:nvSpPr>
          <p:cNvPr id="6" name="Oval 5"/>
          <p:cNvSpPr/>
          <p:nvPr/>
        </p:nvSpPr>
        <p:spPr>
          <a:xfrm>
            <a:off x="2731004" y="1924585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147569" y="2590992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584301" y="3364860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679061" y="3216734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704703" y="1963023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210554" y="2595208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704703" y="3101493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8</a:t>
            </a:r>
            <a:endParaRPr lang="en-US" dirty="0"/>
          </a:p>
        </p:txBody>
      </p:sp>
      <p:cxnSp>
        <p:nvCxnSpPr>
          <p:cNvPr id="13" name="Straight Connector 12"/>
          <p:cNvCxnSpPr>
            <a:stCxn id="6" idx="3"/>
            <a:endCxn id="7" idx="7"/>
          </p:cNvCxnSpPr>
          <p:nvPr/>
        </p:nvCxnSpPr>
        <p:spPr>
          <a:xfrm flipH="1">
            <a:off x="1208601" y="2338790"/>
            <a:ext cx="309935" cy="4691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5"/>
            <a:endCxn id="9" idx="1"/>
          </p:cNvCxnSpPr>
          <p:nvPr/>
        </p:nvCxnSpPr>
        <p:spPr>
          <a:xfrm>
            <a:off x="1825386" y="2338790"/>
            <a:ext cx="385734" cy="3157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5"/>
            <a:endCxn id="10" idx="1"/>
          </p:cNvCxnSpPr>
          <p:nvPr/>
        </p:nvCxnSpPr>
        <p:spPr>
          <a:xfrm>
            <a:off x="1208601" y="3114818"/>
            <a:ext cx="439251" cy="3135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0" idx="7"/>
            <a:endCxn id="9" idx="3"/>
          </p:cNvCxnSpPr>
          <p:nvPr/>
        </p:nvCxnSpPr>
        <p:spPr>
          <a:xfrm flipV="1">
            <a:off x="1954702" y="2961393"/>
            <a:ext cx="256418" cy="4670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6"/>
            <a:endCxn id="9" idx="2"/>
          </p:cNvCxnSpPr>
          <p:nvPr/>
        </p:nvCxnSpPr>
        <p:spPr>
          <a:xfrm flipV="1">
            <a:off x="1272152" y="2807968"/>
            <a:ext cx="875417" cy="1534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10" idx="0"/>
          </p:cNvCxnSpPr>
          <p:nvPr/>
        </p:nvCxnSpPr>
        <p:spPr>
          <a:xfrm>
            <a:off x="1671961" y="2402341"/>
            <a:ext cx="129316" cy="9625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7"/>
            <a:endCxn id="8" idx="3"/>
          </p:cNvCxnSpPr>
          <p:nvPr/>
        </p:nvCxnSpPr>
        <p:spPr>
          <a:xfrm flipV="1">
            <a:off x="2517970" y="2294986"/>
            <a:ext cx="276585" cy="3595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6"/>
            <a:endCxn id="13" idx="2"/>
          </p:cNvCxnSpPr>
          <p:nvPr/>
        </p:nvCxnSpPr>
        <p:spPr>
          <a:xfrm>
            <a:off x="2581521" y="2807968"/>
            <a:ext cx="629033" cy="42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11" idx="2"/>
          </p:cNvCxnSpPr>
          <p:nvPr/>
        </p:nvCxnSpPr>
        <p:spPr>
          <a:xfrm flipV="1">
            <a:off x="2018253" y="3433710"/>
            <a:ext cx="660808" cy="1481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5"/>
            <a:endCxn id="11" idx="1"/>
          </p:cNvCxnSpPr>
          <p:nvPr/>
        </p:nvCxnSpPr>
        <p:spPr>
          <a:xfrm>
            <a:off x="2517970" y="2961393"/>
            <a:ext cx="224642" cy="3188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7"/>
            <a:endCxn id="13" idx="3"/>
          </p:cNvCxnSpPr>
          <p:nvPr/>
        </p:nvCxnSpPr>
        <p:spPr>
          <a:xfrm flipV="1">
            <a:off x="3049462" y="2965609"/>
            <a:ext cx="224643" cy="3146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5"/>
            <a:endCxn id="13" idx="1"/>
          </p:cNvCxnSpPr>
          <p:nvPr/>
        </p:nvCxnSpPr>
        <p:spPr>
          <a:xfrm>
            <a:off x="3101405" y="2294986"/>
            <a:ext cx="172700" cy="3637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6"/>
            <a:endCxn id="12" idx="2"/>
          </p:cNvCxnSpPr>
          <p:nvPr/>
        </p:nvCxnSpPr>
        <p:spPr>
          <a:xfrm>
            <a:off x="3164956" y="2141561"/>
            <a:ext cx="539747" cy="384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7"/>
            <a:endCxn id="12" idx="3"/>
          </p:cNvCxnSpPr>
          <p:nvPr/>
        </p:nvCxnSpPr>
        <p:spPr>
          <a:xfrm flipV="1">
            <a:off x="3580955" y="2333424"/>
            <a:ext cx="187299" cy="3253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5"/>
            <a:endCxn id="14" idx="1"/>
          </p:cNvCxnSpPr>
          <p:nvPr/>
        </p:nvCxnSpPr>
        <p:spPr>
          <a:xfrm>
            <a:off x="3580955" y="2965609"/>
            <a:ext cx="187299" cy="1994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6" name="TextBox 215"/>
          <p:cNvSpPr txBox="1"/>
          <p:nvPr/>
        </p:nvSpPr>
        <p:spPr>
          <a:xfrm>
            <a:off x="838199" y="4229397"/>
            <a:ext cx="434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Initialize the core number by degree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5574113" y="4217058"/>
            <a:ext cx="301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Iteration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07670" y="4141329"/>
            <a:ext cx="1769933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/>
              <a:t>isContinue</a:t>
            </a:r>
            <a:r>
              <a:rPr lang="en-US" sz="2000" dirty="0"/>
              <a:t>: </a:t>
            </a:r>
            <a:endParaRPr lang="en-US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597665" y="4140114"/>
            <a:ext cx="7561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629025" y="2267179"/>
            <a:ext cx="6700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Given a vertex and its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:</a:t>
            </a:r>
          </a:p>
          <a:p>
            <a:r>
              <a:rPr lang="en-US" altLang="zh-CN" sz="2000" dirty="0"/>
              <a:t>There exists at least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 neighbors with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;</a:t>
            </a:r>
          </a:p>
          <a:p>
            <a:r>
              <a:rPr lang="en-US" altLang="zh-CN" sz="2000" dirty="0"/>
              <a:t>There does not exist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k+1</a:t>
            </a:r>
            <a:r>
              <a:rPr lang="en-US" altLang="zh-CN" sz="2000" dirty="0"/>
              <a:t> neighbors with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k+1</a:t>
            </a:r>
            <a:r>
              <a:rPr lang="en-US" altLang="zh-CN" sz="2000" dirty="0"/>
              <a:t>.</a:t>
            </a:r>
            <a:endParaRPr lang="es-ES_tradnl" altLang="zh-CN" sz="2000" dirty="0"/>
          </a:p>
          <a:p>
            <a:endParaRPr lang="en-US" altLang="zh-CN" sz="2000" dirty="0"/>
          </a:p>
        </p:txBody>
      </p:sp>
      <p:sp>
        <p:nvSpPr>
          <p:cNvPr id="39" name="Rectangle 27"/>
          <p:cNvSpPr/>
          <p:nvPr/>
        </p:nvSpPr>
        <p:spPr>
          <a:xfrm>
            <a:off x="193117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0</a:t>
            </a:r>
            <a:endParaRPr lang="en-US" b="1" dirty="0"/>
          </a:p>
        </p:txBody>
      </p:sp>
      <p:sp>
        <p:nvSpPr>
          <p:cNvPr id="40" name="Rectangle 27"/>
          <p:cNvSpPr/>
          <p:nvPr/>
        </p:nvSpPr>
        <p:spPr>
          <a:xfrm>
            <a:off x="302415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</a:t>
            </a:r>
            <a:endParaRPr lang="en-US" b="1" dirty="0"/>
          </a:p>
        </p:txBody>
      </p:sp>
      <p:sp>
        <p:nvSpPr>
          <p:cNvPr id="41" name="Rectangle 27"/>
          <p:cNvSpPr/>
          <p:nvPr/>
        </p:nvSpPr>
        <p:spPr>
          <a:xfrm>
            <a:off x="411712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2</a:t>
            </a:r>
            <a:endParaRPr lang="en-US" b="1" dirty="0"/>
          </a:p>
        </p:txBody>
      </p:sp>
      <p:sp>
        <p:nvSpPr>
          <p:cNvPr id="43" name="Rectangle 27"/>
          <p:cNvSpPr/>
          <p:nvPr/>
        </p:nvSpPr>
        <p:spPr>
          <a:xfrm>
            <a:off x="52101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3</a:t>
            </a:r>
            <a:endParaRPr lang="en-US" b="1" dirty="0"/>
          </a:p>
        </p:txBody>
      </p:sp>
      <p:sp>
        <p:nvSpPr>
          <p:cNvPr id="44" name="Rectangle 27"/>
          <p:cNvSpPr/>
          <p:nvPr/>
        </p:nvSpPr>
        <p:spPr>
          <a:xfrm>
            <a:off x="630307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4</a:t>
            </a:r>
            <a:endParaRPr lang="en-US" b="1" dirty="0"/>
          </a:p>
        </p:txBody>
      </p:sp>
      <p:sp>
        <p:nvSpPr>
          <p:cNvPr id="45" name="Rectangle 27"/>
          <p:cNvSpPr/>
          <p:nvPr/>
        </p:nvSpPr>
        <p:spPr>
          <a:xfrm>
            <a:off x="739605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5</a:t>
            </a:r>
            <a:endParaRPr lang="en-US" b="1" dirty="0"/>
          </a:p>
        </p:txBody>
      </p:sp>
      <p:sp>
        <p:nvSpPr>
          <p:cNvPr id="46" name="Rectangle 27"/>
          <p:cNvSpPr/>
          <p:nvPr/>
        </p:nvSpPr>
        <p:spPr>
          <a:xfrm>
            <a:off x="848902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6</a:t>
            </a:r>
            <a:endParaRPr lang="en-US" b="1" dirty="0"/>
          </a:p>
        </p:txBody>
      </p:sp>
      <p:sp>
        <p:nvSpPr>
          <p:cNvPr id="47" name="Rectangle 27"/>
          <p:cNvSpPr/>
          <p:nvPr/>
        </p:nvSpPr>
        <p:spPr>
          <a:xfrm>
            <a:off x="95820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7</a:t>
            </a:r>
            <a:endParaRPr lang="en-US" b="1" dirty="0"/>
          </a:p>
        </p:txBody>
      </p:sp>
      <p:sp>
        <p:nvSpPr>
          <p:cNvPr id="48" name="Rectangle 27"/>
          <p:cNvSpPr/>
          <p:nvPr/>
        </p:nvSpPr>
        <p:spPr>
          <a:xfrm>
            <a:off x="10674974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8</a:t>
            </a:r>
            <a:endParaRPr lang="en-US" b="1" dirty="0"/>
          </a:p>
        </p:txBody>
      </p:sp>
      <p:sp>
        <p:nvSpPr>
          <p:cNvPr id="31" name="文本框 30"/>
          <p:cNvSpPr txBox="1"/>
          <p:nvPr/>
        </p:nvSpPr>
        <p:spPr>
          <a:xfrm>
            <a:off x="1062688" y="5375808"/>
            <a:ext cx="64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endParaRPr kumimoji="1"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233380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342678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451975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561273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670570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779868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5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889165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998463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11077604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</a:p>
        </p:txBody>
      </p:sp>
      <p:sp>
        <p:nvSpPr>
          <p:cNvPr id="58" name="Pentagon 28"/>
          <p:cNvSpPr/>
          <p:nvPr/>
        </p:nvSpPr>
        <p:spPr>
          <a:xfrm rot="16200000">
            <a:off x="2371376" y="5770008"/>
            <a:ext cx="206667" cy="29325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29"/>
          <p:cNvSpPr txBox="1"/>
          <p:nvPr/>
        </p:nvSpPr>
        <p:spPr>
          <a:xfrm>
            <a:off x="10607604" y="4138899"/>
            <a:ext cx="852059" cy="496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False</a:t>
            </a:r>
          </a:p>
        </p:txBody>
      </p:sp>
      <p:sp>
        <p:nvSpPr>
          <p:cNvPr id="61" name="Title 36">
            <a:extLst>
              <a:ext uri="{FF2B5EF4-FFF2-40B4-BE49-F238E27FC236}">
                <a16:creationId xmlns:a16="http://schemas.microsoft.com/office/drawing/2014/main" id="{884D20C5-D4DE-466C-F463-A0F762ECD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Core Decomposition: Local-view (Converging)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9661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D6A6A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217" grpId="0"/>
      <p:bldP spid="58" grpId="0" animBg="1"/>
      <p:bldP spid="60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27"/>
          <p:cNvSpPr/>
          <p:nvPr/>
        </p:nvSpPr>
        <p:spPr>
          <a:xfrm>
            <a:off x="838200" y="4875648"/>
            <a:ext cx="10874787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8382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ID</a:t>
            </a:r>
            <a:endParaRPr lang="en-US" b="1" dirty="0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EEBA4AF0-650F-23F0-2149-96EAD1238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BCA4B53E-B39D-22CC-0F4F-E8D5BA50F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111</a:t>
            </a:fld>
            <a:endParaRPr lang="en-AU" dirty="0"/>
          </a:p>
        </p:txBody>
      </p:sp>
      <p:sp>
        <p:nvSpPr>
          <p:cNvPr id="4" name="Oval 3"/>
          <p:cNvSpPr/>
          <p:nvPr/>
        </p:nvSpPr>
        <p:spPr>
          <a:xfrm>
            <a:off x="1454985" y="1968389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5" name="Oval 4"/>
          <p:cNvSpPr/>
          <p:nvPr/>
        </p:nvSpPr>
        <p:spPr>
          <a:xfrm>
            <a:off x="838200" y="2744417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altLang="zh-CN" dirty="0"/>
              <a:t>v</a:t>
            </a:r>
            <a:r>
              <a:rPr lang="en-US" baseline="-25000" dirty="0"/>
              <a:t>1</a:t>
            </a:r>
            <a:r>
              <a:rPr lang="zh-CN" altLang="en-US" baseline="-25000" dirty="0"/>
              <a:t> </a:t>
            </a:r>
            <a:endParaRPr lang="en-US" baseline="-25000" dirty="0"/>
          </a:p>
        </p:txBody>
      </p:sp>
      <p:sp>
        <p:nvSpPr>
          <p:cNvPr id="6" name="Oval 5"/>
          <p:cNvSpPr/>
          <p:nvPr/>
        </p:nvSpPr>
        <p:spPr>
          <a:xfrm>
            <a:off x="2731004" y="1924585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147569" y="2590992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584301" y="3364860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679061" y="3216734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704703" y="1963023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210554" y="2595208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704703" y="3101493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8</a:t>
            </a:r>
            <a:endParaRPr lang="en-US" dirty="0"/>
          </a:p>
        </p:txBody>
      </p:sp>
      <p:cxnSp>
        <p:nvCxnSpPr>
          <p:cNvPr id="13" name="Straight Connector 12"/>
          <p:cNvCxnSpPr>
            <a:stCxn id="6" idx="3"/>
            <a:endCxn id="7" idx="7"/>
          </p:cNvCxnSpPr>
          <p:nvPr/>
        </p:nvCxnSpPr>
        <p:spPr>
          <a:xfrm flipH="1">
            <a:off x="1208601" y="2338790"/>
            <a:ext cx="309935" cy="4691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5"/>
            <a:endCxn id="9" idx="1"/>
          </p:cNvCxnSpPr>
          <p:nvPr/>
        </p:nvCxnSpPr>
        <p:spPr>
          <a:xfrm>
            <a:off x="1825386" y="2338790"/>
            <a:ext cx="385734" cy="3157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5"/>
            <a:endCxn id="10" idx="1"/>
          </p:cNvCxnSpPr>
          <p:nvPr/>
        </p:nvCxnSpPr>
        <p:spPr>
          <a:xfrm>
            <a:off x="1208601" y="3114818"/>
            <a:ext cx="439251" cy="3135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0" idx="7"/>
            <a:endCxn id="9" idx="3"/>
          </p:cNvCxnSpPr>
          <p:nvPr/>
        </p:nvCxnSpPr>
        <p:spPr>
          <a:xfrm flipV="1">
            <a:off x="1954702" y="2961393"/>
            <a:ext cx="256418" cy="4670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6"/>
            <a:endCxn id="9" idx="2"/>
          </p:cNvCxnSpPr>
          <p:nvPr/>
        </p:nvCxnSpPr>
        <p:spPr>
          <a:xfrm flipV="1">
            <a:off x="1272152" y="2807968"/>
            <a:ext cx="875417" cy="1534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10" idx="0"/>
          </p:cNvCxnSpPr>
          <p:nvPr/>
        </p:nvCxnSpPr>
        <p:spPr>
          <a:xfrm>
            <a:off x="1671961" y="2402341"/>
            <a:ext cx="129316" cy="9625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7"/>
            <a:endCxn id="8" idx="3"/>
          </p:cNvCxnSpPr>
          <p:nvPr/>
        </p:nvCxnSpPr>
        <p:spPr>
          <a:xfrm flipV="1">
            <a:off x="2517970" y="2294986"/>
            <a:ext cx="276585" cy="3595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6"/>
            <a:endCxn id="13" idx="2"/>
          </p:cNvCxnSpPr>
          <p:nvPr/>
        </p:nvCxnSpPr>
        <p:spPr>
          <a:xfrm>
            <a:off x="2581521" y="2807968"/>
            <a:ext cx="629033" cy="42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11" idx="2"/>
          </p:cNvCxnSpPr>
          <p:nvPr/>
        </p:nvCxnSpPr>
        <p:spPr>
          <a:xfrm flipV="1">
            <a:off x="2018253" y="3433710"/>
            <a:ext cx="660808" cy="1481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5"/>
            <a:endCxn id="11" idx="1"/>
          </p:cNvCxnSpPr>
          <p:nvPr/>
        </p:nvCxnSpPr>
        <p:spPr>
          <a:xfrm>
            <a:off x="2517970" y="2961393"/>
            <a:ext cx="224642" cy="3188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7"/>
            <a:endCxn id="13" idx="3"/>
          </p:cNvCxnSpPr>
          <p:nvPr/>
        </p:nvCxnSpPr>
        <p:spPr>
          <a:xfrm flipV="1">
            <a:off x="3049462" y="2965609"/>
            <a:ext cx="224643" cy="3146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5"/>
            <a:endCxn id="13" idx="1"/>
          </p:cNvCxnSpPr>
          <p:nvPr/>
        </p:nvCxnSpPr>
        <p:spPr>
          <a:xfrm>
            <a:off x="3101405" y="2294986"/>
            <a:ext cx="172700" cy="3637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6"/>
            <a:endCxn id="12" idx="2"/>
          </p:cNvCxnSpPr>
          <p:nvPr/>
        </p:nvCxnSpPr>
        <p:spPr>
          <a:xfrm>
            <a:off x="3164956" y="2141561"/>
            <a:ext cx="539747" cy="384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7"/>
            <a:endCxn id="12" idx="3"/>
          </p:cNvCxnSpPr>
          <p:nvPr/>
        </p:nvCxnSpPr>
        <p:spPr>
          <a:xfrm flipV="1">
            <a:off x="3580955" y="2333424"/>
            <a:ext cx="187299" cy="3253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5"/>
            <a:endCxn id="14" idx="1"/>
          </p:cNvCxnSpPr>
          <p:nvPr/>
        </p:nvCxnSpPr>
        <p:spPr>
          <a:xfrm>
            <a:off x="3580955" y="2965609"/>
            <a:ext cx="187299" cy="1994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6" name="TextBox 215"/>
          <p:cNvSpPr txBox="1"/>
          <p:nvPr/>
        </p:nvSpPr>
        <p:spPr>
          <a:xfrm>
            <a:off x="838199" y="4229397"/>
            <a:ext cx="434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Initialize the core number by degree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5574113" y="4217058"/>
            <a:ext cx="301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Iteration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07670" y="4141329"/>
            <a:ext cx="1736497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/>
              <a:t>isContinue</a:t>
            </a:r>
            <a:r>
              <a:rPr lang="en-US" sz="2000" dirty="0"/>
              <a:t>: </a:t>
            </a:r>
            <a:endParaRPr lang="en-US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597665" y="4140114"/>
            <a:ext cx="7561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39" name="Rectangle 27"/>
          <p:cNvSpPr/>
          <p:nvPr/>
        </p:nvSpPr>
        <p:spPr>
          <a:xfrm>
            <a:off x="193117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0</a:t>
            </a:r>
            <a:endParaRPr lang="en-US" b="1" dirty="0"/>
          </a:p>
        </p:txBody>
      </p:sp>
      <p:sp>
        <p:nvSpPr>
          <p:cNvPr id="40" name="Rectangle 27"/>
          <p:cNvSpPr/>
          <p:nvPr/>
        </p:nvSpPr>
        <p:spPr>
          <a:xfrm>
            <a:off x="302415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</a:t>
            </a:r>
            <a:endParaRPr lang="en-US" b="1" dirty="0"/>
          </a:p>
        </p:txBody>
      </p:sp>
      <p:sp>
        <p:nvSpPr>
          <p:cNvPr id="41" name="Rectangle 27"/>
          <p:cNvSpPr/>
          <p:nvPr/>
        </p:nvSpPr>
        <p:spPr>
          <a:xfrm>
            <a:off x="411712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2</a:t>
            </a:r>
            <a:endParaRPr lang="en-US" b="1" dirty="0"/>
          </a:p>
        </p:txBody>
      </p:sp>
      <p:sp>
        <p:nvSpPr>
          <p:cNvPr id="43" name="Rectangle 27"/>
          <p:cNvSpPr/>
          <p:nvPr/>
        </p:nvSpPr>
        <p:spPr>
          <a:xfrm>
            <a:off x="52101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3</a:t>
            </a:r>
            <a:endParaRPr lang="en-US" b="1" dirty="0"/>
          </a:p>
        </p:txBody>
      </p:sp>
      <p:sp>
        <p:nvSpPr>
          <p:cNvPr id="44" name="Rectangle 27"/>
          <p:cNvSpPr/>
          <p:nvPr/>
        </p:nvSpPr>
        <p:spPr>
          <a:xfrm>
            <a:off x="630307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4</a:t>
            </a:r>
            <a:endParaRPr lang="en-US" b="1" dirty="0"/>
          </a:p>
        </p:txBody>
      </p:sp>
      <p:sp>
        <p:nvSpPr>
          <p:cNvPr id="45" name="Rectangle 27"/>
          <p:cNvSpPr/>
          <p:nvPr/>
        </p:nvSpPr>
        <p:spPr>
          <a:xfrm>
            <a:off x="739605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5</a:t>
            </a:r>
            <a:endParaRPr lang="en-US" b="1" dirty="0"/>
          </a:p>
        </p:txBody>
      </p:sp>
      <p:sp>
        <p:nvSpPr>
          <p:cNvPr id="46" name="Rectangle 27"/>
          <p:cNvSpPr/>
          <p:nvPr/>
        </p:nvSpPr>
        <p:spPr>
          <a:xfrm>
            <a:off x="848902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6</a:t>
            </a:r>
            <a:endParaRPr lang="en-US" b="1" dirty="0"/>
          </a:p>
        </p:txBody>
      </p:sp>
      <p:sp>
        <p:nvSpPr>
          <p:cNvPr id="47" name="Rectangle 27"/>
          <p:cNvSpPr/>
          <p:nvPr/>
        </p:nvSpPr>
        <p:spPr>
          <a:xfrm>
            <a:off x="95820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7</a:t>
            </a:r>
            <a:endParaRPr lang="en-US" b="1" dirty="0"/>
          </a:p>
        </p:txBody>
      </p:sp>
      <p:sp>
        <p:nvSpPr>
          <p:cNvPr id="48" name="Rectangle 27"/>
          <p:cNvSpPr/>
          <p:nvPr/>
        </p:nvSpPr>
        <p:spPr>
          <a:xfrm>
            <a:off x="10674974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8</a:t>
            </a:r>
            <a:endParaRPr lang="en-US" b="1" dirty="0"/>
          </a:p>
        </p:txBody>
      </p:sp>
      <p:sp>
        <p:nvSpPr>
          <p:cNvPr id="31" name="文本框 30"/>
          <p:cNvSpPr txBox="1"/>
          <p:nvPr/>
        </p:nvSpPr>
        <p:spPr>
          <a:xfrm>
            <a:off x="1062688" y="5375808"/>
            <a:ext cx="64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endParaRPr kumimoji="1"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233380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342678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451975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561273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670570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779868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5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889165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998463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11077604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</a:p>
        </p:txBody>
      </p:sp>
      <p:sp>
        <p:nvSpPr>
          <p:cNvPr id="58" name="Pentagon 28"/>
          <p:cNvSpPr/>
          <p:nvPr/>
        </p:nvSpPr>
        <p:spPr>
          <a:xfrm rot="16200000">
            <a:off x="2386537" y="5770008"/>
            <a:ext cx="206667" cy="29325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29"/>
          <p:cNvSpPr txBox="1"/>
          <p:nvPr/>
        </p:nvSpPr>
        <p:spPr>
          <a:xfrm>
            <a:off x="10607604" y="4138899"/>
            <a:ext cx="974796" cy="496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False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D37F08C-4505-4D0A-AC99-EE7114E3E00C}"/>
              </a:ext>
            </a:extLst>
          </p:cNvPr>
          <p:cNvSpPr txBox="1"/>
          <p:nvPr/>
        </p:nvSpPr>
        <p:spPr>
          <a:xfrm>
            <a:off x="4629025" y="2267179"/>
            <a:ext cx="6700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Given a vertex and its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:</a:t>
            </a:r>
          </a:p>
          <a:p>
            <a:r>
              <a:rPr lang="en-US" altLang="zh-CN" sz="2000" dirty="0"/>
              <a:t>There exists at least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 neighbors with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;</a:t>
            </a:r>
          </a:p>
          <a:p>
            <a:r>
              <a:rPr lang="en-US" altLang="zh-CN" sz="2000" dirty="0"/>
              <a:t>There does not exist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k+1</a:t>
            </a:r>
            <a:r>
              <a:rPr lang="en-US" altLang="zh-CN" sz="2000" dirty="0"/>
              <a:t> neighbors with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k+1</a:t>
            </a:r>
            <a:r>
              <a:rPr lang="en-US" altLang="zh-CN" sz="2000" dirty="0"/>
              <a:t>.</a:t>
            </a:r>
            <a:endParaRPr lang="es-ES_tradnl" altLang="zh-CN" sz="2000" dirty="0"/>
          </a:p>
          <a:p>
            <a:endParaRPr lang="en-US" altLang="zh-CN" sz="2000" dirty="0"/>
          </a:p>
        </p:txBody>
      </p:sp>
      <p:sp>
        <p:nvSpPr>
          <p:cNvPr id="62" name="Title 36">
            <a:extLst>
              <a:ext uri="{FF2B5EF4-FFF2-40B4-BE49-F238E27FC236}">
                <a16:creationId xmlns:a16="http://schemas.microsoft.com/office/drawing/2014/main" id="{879CCD62-C8DB-3AAF-0EA5-A672EB8E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Core Decomposition: Local-view (Converging)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505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0.08724 -1.48148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D6A6A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58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27"/>
          <p:cNvSpPr/>
          <p:nvPr/>
        </p:nvSpPr>
        <p:spPr>
          <a:xfrm>
            <a:off x="838200" y="4875648"/>
            <a:ext cx="10874787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8382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ID</a:t>
            </a:r>
            <a:endParaRPr lang="en-US" b="1" dirty="0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7DBEC323-1070-B562-0403-B3CA561C2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8E3BC2CA-8759-2F2B-92DA-CCB0EB1C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112</a:t>
            </a:fld>
            <a:endParaRPr lang="en-AU" dirty="0"/>
          </a:p>
        </p:txBody>
      </p:sp>
      <p:sp>
        <p:nvSpPr>
          <p:cNvPr id="4" name="Oval 3"/>
          <p:cNvSpPr/>
          <p:nvPr/>
        </p:nvSpPr>
        <p:spPr>
          <a:xfrm>
            <a:off x="1454985" y="1968389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5" name="Oval 4"/>
          <p:cNvSpPr/>
          <p:nvPr/>
        </p:nvSpPr>
        <p:spPr>
          <a:xfrm>
            <a:off x="838200" y="2744417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altLang="zh-CN" dirty="0"/>
              <a:t>v</a:t>
            </a:r>
            <a:r>
              <a:rPr lang="en-US" baseline="-25000" dirty="0"/>
              <a:t>1</a:t>
            </a:r>
            <a:r>
              <a:rPr lang="zh-CN" altLang="en-US" baseline="-25000" dirty="0"/>
              <a:t> </a:t>
            </a:r>
            <a:endParaRPr lang="en-US" baseline="-25000" dirty="0"/>
          </a:p>
        </p:txBody>
      </p:sp>
      <p:sp>
        <p:nvSpPr>
          <p:cNvPr id="6" name="Oval 5"/>
          <p:cNvSpPr/>
          <p:nvPr/>
        </p:nvSpPr>
        <p:spPr>
          <a:xfrm>
            <a:off x="2731004" y="1924585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147569" y="2590992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584301" y="3364860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679061" y="3216734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704703" y="1963023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210554" y="2595208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704703" y="3101493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8</a:t>
            </a:r>
            <a:endParaRPr lang="en-US" dirty="0"/>
          </a:p>
        </p:txBody>
      </p:sp>
      <p:cxnSp>
        <p:nvCxnSpPr>
          <p:cNvPr id="13" name="Straight Connector 12"/>
          <p:cNvCxnSpPr>
            <a:stCxn id="6" idx="3"/>
            <a:endCxn id="7" idx="7"/>
          </p:cNvCxnSpPr>
          <p:nvPr/>
        </p:nvCxnSpPr>
        <p:spPr>
          <a:xfrm flipH="1">
            <a:off x="1208601" y="2338790"/>
            <a:ext cx="309935" cy="4691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5"/>
            <a:endCxn id="9" idx="1"/>
          </p:cNvCxnSpPr>
          <p:nvPr/>
        </p:nvCxnSpPr>
        <p:spPr>
          <a:xfrm>
            <a:off x="1825386" y="2338790"/>
            <a:ext cx="385734" cy="3157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5"/>
            <a:endCxn id="10" idx="1"/>
          </p:cNvCxnSpPr>
          <p:nvPr/>
        </p:nvCxnSpPr>
        <p:spPr>
          <a:xfrm>
            <a:off x="1208601" y="3114818"/>
            <a:ext cx="439251" cy="3135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0" idx="7"/>
            <a:endCxn id="9" idx="3"/>
          </p:cNvCxnSpPr>
          <p:nvPr/>
        </p:nvCxnSpPr>
        <p:spPr>
          <a:xfrm flipV="1">
            <a:off x="1954702" y="2961393"/>
            <a:ext cx="256418" cy="4670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6"/>
            <a:endCxn id="9" idx="2"/>
          </p:cNvCxnSpPr>
          <p:nvPr/>
        </p:nvCxnSpPr>
        <p:spPr>
          <a:xfrm flipV="1">
            <a:off x="1272152" y="2807968"/>
            <a:ext cx="875417" cy="1534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10" idx="0"/>
          </p:cNvCxnSpPr>
          <p:nvPr/>
        </p:nvCxnSpPr>
        <p:spPr>
          <a:xfrm>
            <a:off x="1671961" y="2402341"/>
            <a:ext cx="129316" cy="9625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7"/>
            <a:endCxn id="8" idx="3"/>
          </p:cNvCxnSpPr>
          <p:nvPr/>
        </p:nvCxnSpPr>
        <p:spPr>
          <a:xfrm flipV="1">
            <a:off x="2517970" y="2294986"/>
            <a:ext cx="276585" cy="3595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6"/>
            <a:endCxn id="13" idx="2"/>
          </p:cNvCxnSpPr>
          <p:nvPr/>
        </p:nvCxnSpPr>
        <p:spPr>
          <a:xfrm>
            <a:off x="2581521" y="2807968"/>
            <a:ext cx="629033" cy="42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11" idx="2"/>
          </p:cNvCxnSpPr>
          <p:nvPr/>
        </p:nvCxnSpPr>
        <p:spPr>
          <a:xfrm flipV="1">
            <a:off x="2018253" y="3433710"/>
            <a:ext cx="660808" cy="1481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5"/>
            <a:endCxn id="11" idx="1"/>
          </p:cNvCxnSpPr>
          <p:nvPr/>
        </p:nvCxnSpPr>
        <p:spPr>
          <a:xfrm>
            <a:off x="2517970" y="2961393"/>
            <a:ext cx="224642" cy="3188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7"/>
            <a:endCxn id="13" idx="3"/>
          </p:cNvCxnSpPr>
          <p:nvPr/>
        </p:nvCxnSpPr>
        <p:spPr>
          <a:xfrm flipV="1">
            <a:off x="3049462" y="2965609"/>
            <a:ext cx="224643" cy="3146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5"/>
            <a:endCxn id="13" idx="1"/>
          </p:cNvCxnSpPr>
          <p:nvPr/>
        </p:nvCxnSpPr>
        <p:spPr>
          <a:xfrm>
            <a:off x="3101405" y="2294986"/>
            <a:ext cx="172700" cy="3637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6"/>
            <a:endCxn id="12" idx="2"/>
          </p:cNvCxnSpPr>
          <p:nvPr/>
        </p:nvCxnSpPr>
        <p:spPr>
          <a:xfrm>
            <a:off x="3164956" y="2141561"/>
            <a:ext cx="539747" cy="384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7"/>
            <a:endCxn id="12" idx="3"/>
          </p:cNvCxnSpPr>
          <p:nvPr/>
        </p:nvCxnSpPr>
        <p:spPr>
          <a:xfrm flipV="1">
            <a:off x="3580955" y="2333424"/>
            <a:ext cx="187299" cy="3253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5"/>
            <a:endCxn id="14" idx="1"/>
          </p:cNvCxnSpPr>
          <p:nvPr/>
        </p:nvCxnSpPr>
        <p:spPr>
          <a:xfrm>
            <a:off x="3580955" y="2965609"/>
            <a:ext cx="187299" cy="1994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6" name="TextBox 215"/>
          <p:cNvSpPr txBox="1"/>
          <p:nvPr/>
        </p:nvSpPr>
        <p:spPr>
          <a:xfrm>
            <a:off x="838200" y="4229397"/>
            <a:ext cx="4371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Initialize the core number by degree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5574113" y="4217058"/>
            <a:ext cx="301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Iteration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07671" y="4141329"/>
            <a:ext cx="171419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/>
              <a:t>isContinue</a:t>
            </a:r>
            <a:r>
              <a:rPr lang="en-US" sz="2000" dirty="0"/>
              <a:t>: </a:t>
            </a:r>
            <a:endParaRPr lang="en-US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597665" y="4140114"/>
            <a:ext cx="7561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39" name="Rectangle 27"/>
          <p:cNvSpPr/>
          <p:nvPr/>
        </p:nvSpPr>
        <p:spPr>
          <a:xfrm>
            <a:off x="193117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0</a:t>
            </a:r>
            <a:endParaRPr lang="en-US" b="1" dirty="0"/>
          </a:p>
        </p:txBody>
      </p:sp>
      <p:sp>
        <p:nvSpPr>
          <p:cNvPr id="40" name="Rectangle 27"/>
          <p:cNvSpPr/>
          <p:nvPr/>
        </p:nvSpPr>
        <p:spPr>
          <a:xfrm>
            <a:off x="302415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</a:t>
            </a:r>
            <a:endParaRPr lang="en-US" b="1" dirty="0"/>
          </a:p>
        </p:txBody>
      </p:sp>
      <p:sp>
        <p:nvSpPr>
          <p:cNvPr id="41" name="Rectangle 27"/>
          <p:cNvSpPr/>
          <p:nvPr/>
        </p:nvSpPr>
        <p:spPr>
          <a:xfrm>
            <a:off x="411712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2</a:t>
            </a:r>
            <a:endParaRPr lang="en-US" b="1" dirty="0"/>
          </a:p>
        </p:txBody>
      </p:sp>
      <p:sp>
        <p:nvSpPr>
          <p:cNvPr id="43" name="Rectangle 27"/>
          <p:cNvSpPr/>
          <p:nvPr/>
        </p:nvSpPr>
        <p:spPr>
          <a:xfrm>
            <a:off x="52101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3</a:t>
            </a:r>
            <a:endParaRPr lang="en-US" b="1" dirty="0"/>
          </a:p>
        </p:txBody>
      </p:sp>
      <p:sp>
        <p:nvSpPr>
          <p:cNvPr id="44" name="Rectangle 27"/>
          <p:cNvSpPr/>
          <p:nvPr/>
        </p:nvSpPr>
        <p:spPr>
          <a:xfrm>
            <a:off x="630307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4</a:t>
            </a:r>
            <a:endParaRPr lang="en-US" b="1" dirty="0"/>
          </a:p>
        </p:txBody>
      </p:sp>
      <p:sp>
        <p:nvSpPr>
          <p:cNvPr id="45" name="Rectangle 27"/>
          <p:cNvSpPr/>
          <p:nvPr/>
        </p:nvSpPr>
        <p:spPr>
          <a:xfrm>
            <a:off x="739605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5</a:t>
            </a:r>
            <a:endParaRPr lang="en-US" b="1" dirty="0"/>
          </a:p>
        </p:txBody>
      </p:sp>
      <p:sp>
        <p:nvSpPr>
          <p:cNvPr id="46" name="Rectangle 27"/>
          <p:cNvSpPr/>
          <p:nvPr/>
        </p:nvSpPr>
        <p:spPr>
          <a:xfrm>
            <a:off x="848902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6</a:t>
            </a:r>
            <a:endParaRPr lang="en-US" b="1" dirty="0"/>
          </a:p>
        </p:txBody>
      </p:sp>
      <p:sp>
        <p:nvSpPr>
          <p:cNvPr id="47" name="Rectangle 27"/>
          <p:cNvSpPr/>
          <p:nvPr/>
        </p:nvSpPr>
        <p:spPr>
          <a:xfrm>
            <a:off x="95820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7</a:t>
            </a:r>
            <a:endParaRPr lang="en-US" b="1" dirty="0"/>
          </a:p>
        </p:txBody>
      </p:sp>
      <p:sp>
        <p:nvSpPr>
          <p:cNvPr id="48" name="Rectangle 27"/>
          <p:cNvSpPr/>
          <p:nvPr/>
        </p:nvSpPr>
        <p:spPr>
          <a:xfrm>
            <a:off x="10674974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8</a:t>
            </a:r>
            <a:endParaRPr lang="en-US" b="1" dirty="0"/>
          </a:p>
        </p:txBody>
      </p:sp>
      <p:sp>
        <p:nvSpPr>
          <p:cNvPr id="31" name="文本框 30"/>
          <p:cNvSpPr txBox="1"/>
          <p:nvPr/>
        </p:nvSpPr>
        <p:spPr>
          <a:xfrm>
            <a:off x="1062688" y="5375808"/>
            <a:ext cx="64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endParaRPr kumimoji="1"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233380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342678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451975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561273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670570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779868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5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889165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998463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11077604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</a:p>
        </p:txBody>
      </p:sp>
      <p:sp>
        <p:nvSpPr>
          <p:cNvPr id="58" name="Pentagon 28"/>
          <p:cNvSpPr/>
          <p:nvPr/>
        </p:nvSpPr>
        <p:spPr>
          <a:xfrm rot="16200000">
            <a:off x="3467271" y="5770008"/>
            <a:ext cx="206667" cy="29325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29"/>
          <p:cNvSpPr txBox="1"/>
          <p:nvPr/>
        </p:nvSpPr>
        <p:spPr>
          <a:xfrm>
            <a:off x="10607604" y="4138899"/>
            <a:ext cx="1069200" cy="496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False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4516948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62" name="TextBox 29"/>
          <p:cNvSpPr txBox="1"/>
          <p:nvPr/>
        </p:nvSpPr>
        <p:spPr>
          <a:xfrm>
            <a:off x="10607604" y="4134801"/>
            <a:ext cx="75613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60CD599-A193-4E5A-A1DA-D8D6BBEE9A4D}"/>
              </a:ext>
            </a:extLst>
          </p:cNvPr>
          <p:cNvSpPr txBox="1"/>
          <p:nvPr/>
        </p:nvSpPr>
        <p:spPr>
          <a:xfrm>
            <a:off x="4629025" y="2267179"/>
            <a:ext cx="6700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Given a vertex and its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:</a:t>
            </a:r>
          </a:p>
          <a:p>
            <a:r>
              <a:rPr lang="en-US" altLang="zh-CN" sz="2000" dirty="0"/>
              <a:t>There exists at least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 neighbors with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;</a:t>
            </a:r>
          </a:p>
          <a:p>
            <a:r>
              <a:rPr lang="en-US" altLang="zh-CN" sz="2000" dirty="0"/>
              <a:t>There does not exist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k+1</a:t>
            </a:r>
            <a:r>
              <a:rPr lang="en-US" altLang="zh-CN" sz="2000" dirty="0"/>
              <a:t> neighbors with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k+1</a:t>
            </a:r>
            <a:r>
              <a:rPr lang="en-US" altLang="zh-CN" sz="2000" dirty="0"/>
              <a:t>.</a:t>
            </a:r>
            <a:endParaRPr lang="es-ES_tradnl" altLang="zh-CN" sz="2000" dirty="0"/>
          </a:p>
          <a:p>
            <a:endParaRPr lang="en-US" altLang="zh-CN" sz="2000" dirty="0"/>
          </a:p>
        </p:txBody>
      </p:sp>
      <p:sp>
        <p:nvSpPr>
          <p:cNvPr id="63" name="Title 36">
            <a:extLst>
              <a:ext uri="{FF2B5EF4-FFF2-40B4-BE49-F238E27FC236}">
                <a16:creationId xmlns:a16="http://schemas.microsoft.com/office/drawing/2014/main" id="{295CE980-9E5D-D5E5-A127-721C4697C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Core Decomposition: Local-view (Converging)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8980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48148E-6 L 0.0901 0.0013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D6A6A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2312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58" grpId="0" animBg="1"/>
      <p:bldP spid="59" grpId="0" animBg="1"/>
      <p:bldP spid="59" grpId="1" animBg="1"/>
      <p:bldP spid="62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27"/>
          <p:cNvSpPr/>
          <p:nvPr/>
        </p:nvSpPr>
        <p:spPr>
          <a:xfrm>
            <a:off x="838200" y="4875648"/>
            <a:ext cx="10874787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8382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ID</a:t>
            </a:r>
            <a:endParaRPr lang="en-US" b="1" dirty="0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DE5C9BF8-8012-8DDA-4820-4798925F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1E3F978E-84D9-B31B-C175-251635E96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113</a:t>
            </a:fld>
            <a:endParaRPr lang="en-AU" dirty="0"/>
          </a:p>
        </p:txBody>
      </p:sp>
      <p:sp>
        <p:nvSpPr>
          <p:cNvPr id="4" name="Oval 3"/>
          <p:cNvSpPr/>
          <p:nvPr/>
        </p:nvSpPr>
        <p:spPr>
          <a:xfrm>
            <a:off x="1454985" y="1968389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5" name="Oval 4"/>
          <p:cNvSpPr/>
          <p:nvPr/>
        </p:nvSpPr>
        <p:spPr>
          <a:xfrm>
            <a:off x="838200" y="2744417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altLang="zh-CN" dirty="0"/>
              <a:t>v</a:t>
            </a:r>
            <a:r>
              <a:rPr lang="en-US" baseline="-25000" dirty="0"/>
              <a:t>1</a:t>
            </a:r>
            <a:r>
              <a:rPr lang="zh-CN" altLang="en-US" baseline="-25000" dirty="0"/>
              <a:t> </a:t>
            </a:r>
            <a:endParaRPr lang="en-US" baseline="-25000" dirty="0"/>
          </a:p>
        </p:txBody>
      </p:sp>
      <p:sp>
        <p:nvSpPr>
          <p:cNvPr id="6" name="Oval 5"/>
          <p:cNvSpPr/>
          <p:nvPr/>
        </p:nvSpPr>
        <p:spPr>
          <a:xfrm>
            <a:off x="2731004" y="1924585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147569" y="2590992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584301" y="3364860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679061" y="3216734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704703" y="1963023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210554" y="2595208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704703" y="3101493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8</a:t>
            </a:r>
            <a:endParaRPr lang="en-US" dirty="0"/>
          </a:p>
        </p:txBody>
      </p:sp>
      <p:cxnSp>
        <p:nvCxnSpPr>
          <p:cNvPr id="13" name="Straight Connector 12"/>
          <p:cNvCxnSpPr>
            <a:stCxn id="6" idx="3"/>
            <a:endCxn id="7" idx="7"/>
          </p:cNvCxnSpPr>
          <p:nvPr/>
        </p:nvCxnSpPr>
        <p:spPr>
          <a:xfrm flipH="1">
            <a:off x="1208601" y="2338790"/>
            <a:ext cx="309935" cy="4691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5"/>
            <a:endCxn id="9" idx="1"/>
          </p:cNvCxnSpPr>
          <p:nvPr/>
        </p:nvCxnSpPr>
        <p:spPr>
          <a:xfrm>
            <a:off x="1825386" y="2338790"/>
            <a:ext cx="385734" cy="3157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5"/>
            <a:endCxn id="10" idx="1"/>
          </p:cNvCxnSpPr>
          <p:nvPr/>
        </p:nvCxnSpPr>
        <p:spPr>
          <a:xfrm>
            <a:off x="1208601" y="3114818"/>
            <a:ext cx="439251" cy="3135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0" idx="7"/>
            <a:endCxn id="9" idx="3"/>
          </p:cNvCxnSpPr>
          <p:nvPr/>
        </p:nvCxnSpPr>
        <p:spPr>
          <a:xfrm flipV="1">
            <a:off x="1954702" y="2961393"/>
            <a:ext cx="256418" cy="4670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6"/>
            <a:endCxn id="9" idx="2"/>
          </p:cNvCxnSpPr>
          <p:nvPr/>
        </p:nvCxnSpPr>
        <p:spPr>
          <a:xfrm flipV="1">
            <a:off x="1272152" y="2807968"/>
            <a:ext cx="875417" cy="1534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10" idx="0"/>
          </p:cNvCxnSpPr>
          <p:nvPr/>
        </p:nvCxnSpPr>
        <p:spPr>
          <a:xfrm>
            <a:off x="1671961" y="2402341"/>
            <a:ext cx="129316" cy="9625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7"/>
            <a:endCxn id="8" idx="3"/>
          </p:cNvCxnSpPr>
          <p:nvPr/>
        </p:nvCxnSpPr>
        <p:spPr>
          <a:xfrm flipV="1">
            <a:off x="2517970" y="2294986"/>
            <a:ext cx="276585" cy="3595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6"/>
            <a:endCxn id="13" idx="2"/>
          </p:cNvCxnSpPr>
          <p:nvPr/>
        </p:nvCxnSpPr>
        <p:spPr>
          <a:xfrm>
            <a:off x="2581521" y="2807968"/>
            <a:ext cx="629033" cy="42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11" idx="2"/>
          </p:cNvCxnSpPr>
          <p:nvPr/>
        </p:nvCxnSpPr>
        <p:spPr>
          <a:xfrm flipV="1">
            <a:off x="2018253" y="3433710"/>
            <a:ext cx="660808" cy="1481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5"/>
            <a:endCxn id="11" idx="1"/>
          </p:cNvCxnSpPr>
          <p:nvPr/>
        </p:nvCxnSpPr>
        <p:spPr>
          <a:xfrm>
            <a:off x="2517970" y="2961393"/>
            <a:ext cx="224642" cy="3188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7"/>
            <a:endCxn id="13" idx="3"/>
          </p:cNvCxnSpPr>
          <p:nvPr/>
        </p:nvCxnSpPr>
        <p:spPr>
          <a:xfrm flipV="1">
            <a:off x="3049462" y="2965609"/>
            <a:ext cx="224643" cy="3146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5"/>
            <a:endCxn id="13" idx="1"/>
          </p:cNvCxnSpPr>
          <p:nvPr/>
        </p:nvCxnSpPr>
        <p:spPr>
          <a:xfrm>
            <a:off x="3101405" y="2294986"/>
            <a:ext cx="172700" cy="3637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6"/>
            <a:endCxn id="12" idx="2"/>
          </p:cNvCxnSpPr>
          <p:nvPr/>
        </p:nvCxnSpPr>
        <p:spPr>
          <a:xfrm>
            <a:off x="3164956" y="2141561"/>
            <a:ext cx="539747" cy="384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7"/>
            <a:endCxn id="12" idx="3"/>
          </p:cNvCxnSpPr>
          <p:nvPr/>
        </p:nvCxnSpPr>
        <p:spPr>
          <a:xfrm flipV="1">
            <a:off x="3580955" y="2333424"/>
            <a:ext cx="187299" cy="3253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5"/>
            <a:endCxn id="14" idx="1"/>
          </p:cNvCxnSpPr>
          <p:nvPr/>
        </p:nvCxnSpPr>
        <p:spPr>
          <a:xfrm>
            <a:off x="3580955" y="2965609"/>
            <a:ext cx="187299" cy="1994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6" name="TextBox 215"/>
          <p:cNvSpPr txBox="1"/>
          <p:nvPr/>
        </p:nvSpPr>
        <p:spPr>
          <a:xfrm>
            <a:off x="838200" y="4229397"/>
            <a:ext cx="4575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Initialize the core number by degree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5574113" y="4217058"/>
            <a:ext cx="301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Iteration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07671" y="4141329"/>
            <a:ext cx="194614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/>
              <a:t>isContinue</a:t>
            </a:r>
            <a:r>
              <a:rPr lang="en-US" sz="2000" dirty="0"/>
              <a:t>: </a:t>
            </a:r>
            <a:endParaRPr lang="en-US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597665" y="4140114"/>
            <a:ext cx="7561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39" name="Rectangle 27"/>
          <p:cNvSpPr/>
          <p:nvPr/>
        </p:nvSpPr>
        <p:spPr>
          <a:xfrm>
            <a:off x="193117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0</a:t>
            </a:r>
            <a:endParaRPr lang="en-US" b="1" dirty="0"/>
          </a:p>
        </p:txBody>
      </p:sp>
      <p:sp>
        <p:nvSpPr>
          <p:cNvPr id="40" name="Rectangle 27"/>
          <p:cNvSpPr/>
          <p:nvPr/>
        </p:nvSpPr>
        <p:spPr>
          <a:xfrm>
            <a:off x="302415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</a:t>
            </a:r>
            <a:endParaRPr lang="en-US" b="1" dirty="0"/>
          </a:p>
        </p:txBody>
      </p:sp>
      <p:sp>
        <p:nvSpPr>
          <p:cNvPr id="41" name="Rectangle 27"/>
          <p:cNvSpPr/>
          <p:nvPr/>
        </p:nvSpPr>
        <p:spPr>
          <a:xfrm>
            <a:off x="411712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2</a:t>
            </a:r>
            <a:endParaRPr lang="en-US" b="1" dirty="0"/>
          </a:p>
        </p:txBody>
      </p:sp>
      <p:sp>
        <p:nvSpPr>
          <p:cNvPr id="43" name="Rectangle 27"/>
          <p:cNvSpPr/>
          <p:nvPr/>
        </p:nvSpPr>
        <p:spPr>
          <a:xfrm>
            <a:off x="52101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3</a:t>
            </a:r>
            <a:endParaRPr lang="en-US" b="1" dirty="0"/>
          </a:p>
        </p:txBody>
      </p:sp>
      <p:sp>
        <p:nvSpPr>
          <p:cNvPr id="44" name="Rectangle 27"/>
          <p:cNvSpPr/>
          <p:nvPr/>
        </p:nvSpPr>
        <p:spPr>
          <a:xfrm>
            <a:off x="630307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4</a:t>
            </a:r>
            <a:endParaRPr lang="en-US" b="1" dirty="0"/>
          </a:p>
        </p:txBody>
      </p:sp>
      <p:sp>
        <p:nvSpPr>
          <p:cNvPr id="45" name="Rectangle 27"/>
          <p:cNvSpPr/>
          <p:nvPr/>
        </p:nvSpPr>
        <p:spPr>
          <a:xfrm>
            <a:off x="739605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5</a:t>
            </a:r>
            <a:endParaRPr lang="en-US" b="1" dirty="0"/>
          </a:p>
        </p:txBody>
      </p:sp>
      <p:sp>
        <p:nvSpPr>
          <p:cNvPr id="46" name="Rectangle 27"/>
          <p:cNvSpPr/>
          <p:nvPr/>
        </p:nvSpPr>
        <p:spPr>
          <a:xfrm>
            <a:off x="848902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6</a:t>
            </a:r>
            <a:endParaRPr lang="en-US" b="1" dirty="0"/>
          </a:p>
        </p:txBody>
      </p:sp>
      <p:sp>
        <p:nvSpPr>
          <p:cNvPr id="47" name="Rectangle 27"/>
          <p:cNvSpPr/>
          <p:nvPr/>
        </p:nvSpPr>
        <p:spPr>
          <a:xfrm>
            <a:off x="95820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7</a:t>
            </a:r>
            <a:endParaRPr lang="en-US" b="1" dirty="0"/>
          </a:p>
        </p:txBody>
      </p:sp>
      <p:sp>
        <p:nvSpPr>
          <p:cNvPr id="48" name="Rectangle 27"/>
          <p:cNvSpPr/>
          <p:nvPr/>
        </p:nvSpPr>
        <p:spPr>
          <a:xfrm>
            <a:off x="10674974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8</a:t>
            </a:r>
            <a:endParaRPr lang="en-US" b="1" dirty="0"/>
          </a:p>
        </p:txBody>
      </p:sp>
      <p:sp>
        <p:nvSpPr>
          <p:cNvPr id="31" name="文本框 30"/>
          <p:cNvSpPr txBox="1"/>
          <p:nvPr/>
        </p:nvSpPr>
        <p:spPr>
          <a:xfrm>
            <a:off x="1062688" y="5375808"/>
            <a:ext cx="64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endParaRPr kumimoji="1"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233380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342678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451975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>
                    <a:lumMod val="75000"/>
                  </a:schemeClr>
                </a:solidFill>
              </a:rPr>
              <a:t>4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61273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670570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779868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5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889165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998463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11077604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</a:p>
        </p:txBody>
      </p:sp>
      <p:sp>
        <p:nvSpPr>
          <p:cNvPr id="58" name="Pentagon 28"/>
          <p:cNvSpPr/>
          <p:nvPr/>
        </p:nvSpPr>
        <p:spPr>
          <a:xfrm rot="16200000">
            <a:off x="4572487" y="5783260"/>
            <a:ext cx="206667" cy="29325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29"/>
          <p:cNvSpPr txBox="1"/>
          <p:nvPr/>
        </p:nvSpPr>
        <p:spPr>
          <a:xfrm>
            <a:off x="10607604" y="4138899"/>
            <a:ext cx="1069200" cy="496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False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4515942" y="5375808"/>
            <a:ext cx="2733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2" name="TextBox 29"/>
          <p:cNvSpPr txBox="1"/>
          <p:nvPr/>
        </p:nvSpPr>
        <p:spPr>
          <a:xfrm>
            <a:off x="10607604" y="4134801"/>
            <a:ext cx="75613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5612729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0314ADB-CEBA-4D13-828D-598719476E62}"/>
              </a:ext>
            </a:extLst>
          </p:cNvPr>
          <p:cNvSpPr txBox="1"/>
          <p:nvPr/>
        </p:nvSpPr>
        <p:spPr>
          <a:xfrm>
            <a:off x="4629025" y="2267179"/>
            <a:ext cx="6700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Given a vertex and its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:</a:t>
            </a:r>
          </a:p>
          <a:p>
            <a:r>
              <a:rPr lang="en-US" altLang="zh-CN" sz="2000" dirty="0"/>
              <a:t>There exists at least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 neighbors with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;</a:t>
            </a:r>
          </a:p>
          <a:p>
            <a:r>
              <a:rPr lang="en-US" altLang="zh-CN" sz="2000" dirty="0"/>
              <a:t>There does not exist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k+1</a:t>
            </a:r>
            <a:r>
              <a:rPr lang="en-US" altLang="zh-CN" sz="2000" dirty="0"/>
              <a:t> neighbors with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k+1</a:t>
            </a:r>
            <a:r>
              <a:rPr lang="en-US" altLang="zh-CN" sz="2000" dirty="0"/>
              <a:t>.</a:t>
            </a:r>
            <a:endParaRPr lang="es-ES_tradnl" altLang="zh-CN" sz="2000" dirty="0"/>
          </a:p>
          <a:p>
            <a:endParaRPr lang="en-US" altLang="zh-CN" sz="2000" dirty="0"/>
          </a:p>
        </p:txBody>
      </p:sp>
      <p:sp>
        <p:nvSpPr>
          <p:cNvPr id="65" name="Title 36">
            <a:extLst>
              <a:ext uri="{FF2B5EF4-FFF2-40B4-BE49-F238E27FC236}">
                <a16:creationId xmlns:a16="http://schemas.microsoft.com/office/drawing/2014/main" id="{90460BB9-06DE-1EC3-8FF9-FCADD958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Core Decomposition: Local-view (Converging)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0124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33333E-6 L 0.09011 0.0013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D6A6A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2312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58" grpId="0" animBg="1"/>
      <p:bldP spid="61" grpId="0" animBg="1"/>
      <p:bldP spid="61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27"/>
          <p:cNvSpPr/>
          <p:nvPr/>
        </p:nvSpPr>
        <p:spPr>
          <a:xfrm>
            <a:off x="838200" y="4875648"/>
            <a:ext cx="10874787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8382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ID</a:t>
            </a:r>
            <a:endParaRPr lang="en-US" b="1" dirty="0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D97BCB1F-F4D1-CDFD-CF4C-455D9CA72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C601BEBF-72F7-E9EC-EFF5-CEF3EB53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114</a:t>
            </a:fld>
            <a:endParaRPr lang="en-AU" dirty="0"/>
          </a:p>
        </p:txBody>
      </p:sp>
      <p:sp>
        <p:nvSpPr>
          <p:cNvPr id="4" name="Oval 3"/>
          <p:cNvSpPr/>
          <p:nvPr/>
        </p:nvSpPr>
        <p:spPr>
          <a:xfrm>
            <a:off x="1454985" y="1968389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5" name="Oval 4"/>
          <p:cNvSpPr/>
          <p:nvPr/>
        </p:nvSpPr>
        <p:spPr>
          <a:xfrm>
            <a:off x="838200" y="2744417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altLang="zh-CN" dirty="0"/>
              <a:t>v</a:t>
            </a:r>
            <a:r>
              <a:rPr lang="en-US" baseline="-25000" dirty="0"/>
              <a:t>1</a:t>
            </a:r>
            <a:r>
              <a:rPr lang="zh-CN" altLang="en-US" baseline="-25000" dirty="0"/>
              <a:t> </a:t>
            </a:r>
            <a:endParaRPr lang="en-US" baseline="-25000" dirty="0"/>
          </a:p>
        </p:txBody>
      </p:sp>
      <p:sp>
        <p:nvSpPr>
          <p:cNvPr id="6" name="Oval 5"/>
          <p:cNvSpPr/>
          <p:nvPr/>
        </p:nvSpPr>
        <p:spPr>
          <a:xfrm>
            <a:off x="2731004" y="1924585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147569" y="2590992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584301" y="3364860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679061" y="3216734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704703" y="1963023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210554" y="2595208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704703" y="3101493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8</a:t>
            </a:r>
            <a:endParaRPr lang="en-US" dirty="0"/>
          </a:p>
        </p:txBody>
      </p:sp>
      <p:cxnSp>
        <p:nvCxnSpPr>
          <p:cNvPr id="13" name="Straight Connector 12"/>
          <p:cNvCxnSpPr>
            <a:stCxn id="6" idx="3"/>
            <a:endCxn id="7" idx="7"/>
          </p:cNvCxnSpPr>
          <p:nvPr/>
        </p:nvCxnSpPr>
        <p:spPr>
          <a:xfrm flipH="1">
            <a:off x="1208601" y="2338790"/>
            <a:ext cx="309935" cy="4691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5"/>
            <a:endCxn id="9" idx="1"/>
          </p:cNvCxnSpPr>
          <p:nvPr/>
        </p:nvCxnSpPr>
        <p:spPr>
          <a:xfrm>
            <a:off x="1825386" y="2338790"/>
            <a:ext cx="385734" cy="3157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5"/>
            <a:endCxn id="10" idx="1"/>
          </p:cNvCxnSpPr>
          <p:nvPr/>
        </p:nvCxnSpPr>
        <p:spPr>
          <a:xfrm>
            <a:off x="1208601" y="3114818"/>
            <a:ext cx="439251" cy="3135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0" idx="7"/>
            <a:endCxn id="9" idx="3"/>
          </p:cNvCxnSpPr>
          <p:nvPr/>
        </p:nvCxnSpPr>
        <p:spPr>
          <a:xfrm flipV="1">
            <a:off x="1954702" y="2961393"/>
            <a:ext cx="256418" cy="4670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6"/>
            <a:endCxn id="9" idx="2"/>
          </p:cNvCxnSpPr>
          <p:nvPr/>
        </p:nvCxnSpPr>
        <p:spPr>
          <a:xfrm flipV="1">
            <a:off x="1272152" y="2807968"/>
            <a:ext cx="875417" cy="1534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10" idx="0"/>
          </p:cNvCxnSpPr>
          <p:nvPr/>
        </p:nvCxnSpPr>
        <p:spPr>
          <a:xfrm>
            <a:off x="1671961" y="2402341"/>
            <a:ext cx="129316" cy="9625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7"/>
            <a:endCxn id="8" idx="3"/>
          </p:cNvCxnSpPr>
          <p:nvPr/>
        </p:nvCxnSpPr>
        <p:spPr>
          <a:xfrm flipV="1">
            <a:off x="2517970" y="2294986"/>
            <a:ext cx="276585" cy="3595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6"/>
            <a:endCxn id="13" idx="2"/>
          </p:cNvCxnSpPr>
          <p:nvPr/>
        </p:nvCxnSpPr>
        <p:spPr>
          <a:xfrm>
            <a:off x="2581521" y="2807968"/>
            <a:ext cx="629033" cy="42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11" idx="2"/>
          </p:cNvCxnSpPr>
          <p:nvPr/>
        </p:nvCxnSpPr>
        <p:spPr>
          <a:xfrm flipV="1">
            <a:off x="2018253" y="3433710"/>
            <a:ext cx="660808" cy="1481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5"/>
            <a:endCxn id="11" idx="1"/>
          </p:cNvCxnSpPr>
          <p:nvPr/>
        </p:nvCxnSpPr>
        <p:spPr>
          <a:xfrm>
            <a:off x="2517970" y="2961393"/>
            <a:ext cx="224642" cy="3188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7"/>
            <a:endCxn id="13" idx="3"/>
          </p:cNvCxnSpPr>
          <p:nvPr/>
        </p:nvCxnSpPr>
        <p:spPr>
          <a:xfrm flipV="1">
            <a:off x="3049462" y="2965609"/>
            <a:ext cx="224643" cy="3146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5"/>
            <a:endCxn id="13" idx="1"/>
          </p:cNvCxnSpPr>
          <p:nvPr/>
        </p:nvCxnSpPr>
        <p:spPr>
          <a:xfrm>
            <a:off x="3101405" y="2294986"/>
            <a:ext cx="172700" cy="3637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6"/>
            <a:endCxn id="12" idx="2"/>
          </p:cNvCxnSpPr>
          <p:nvPr/>
        </p:nvCxnSpPr>
        <p:spPr>
          <a:xfrm>
            <a:off x="3164956" y="2141561"/>
            <a:ext cx="539747" cy="384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7"/>
            <a:endCxn id="12" idx="3"/>
          </p:cNvCxnSpPr>
          <p:nvPr/>
        </p:nvCxnSpPr>
        <p:spPr>
          <a:xfrm flipV="1">
            <a:off x="3580955" y="2333424"/>
            <a:ext cx="187299" cy="3253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5"/>
            <a:endCxn id="14" idx="1"/>
          </p:cNvCxnSpPr>
          <p:nvPr/>
        </p:nvCxnSpPr>
        <p:spPr>
          <a:xfrm>
            <a:off x="3580955" y="2965609"/>
            <a:ext cx="187299" cy="1994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6" name="TextBox 215"/>
          <p:cNvSpPr txBox="1"/>
          <p:nvPr/>
        </p:nvSpPr>
        <p:spPr>
          <a:xfrm>
            <a:off x="838200" y="4229397"/>
            <a:ext cx="4371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Initialize the core number by degree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5574113" y="4217058"/>
            <a:ext cx="301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Iteration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07671" y="4141329"/>
            <a:ext cx="167851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/>
              <a:t>isContinue</a:t>
            </a:r>
            <a:r>
              <a:rPr lang="en-US" sz="2000" dirty="0"/>
              <a:t>: </a:t>
            </a:r>
            <a:endParaRPr lang="en-US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597665" y="4140114"/>
            <a:ext cx="7561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39" name="Rectangle 27"/>
          <p:cNvSpPr/>
          <p:nvPr/>
        </p:nvSpPr>
        <p:spPr>
          <a:xfrm>
            <a:off x="193117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0</a:t>
            </a:r>
            <a:endParaRPr lang="en-US" b="1" dirty="0"/>
          </a:p>
        </p:txBody>
      </p:sp>
      <p:sp>
        <p:nvSpPr>
          <p:cNvPr id="40" name="Rectangle 27"/>
          <p:cNvSpPr/>
          <p:nvPr/>
        </p:nvSpPr>
        <p:spPr>
          <a:xfrm>
            <a:off x="302415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</a:t>
            </a:r>
            <a:endParaRPr lang="en-US" b="1" dirty="0"/>
          </a:p>
        </p:txBody>
      </p:sp>
      <p:sp>
        <p:nvSpPr>
          <p:cNvPr id="41" name="Rectangle 27"/>
          <p:cNvSpPr/>
          <p:nvPr/>
        </p:nvSpPr>
        <p:spPr>
          <a:xfrm>
            <a:off x="411712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2</a:t>
            </a:r>
            <a:endParaRPr lang="en-US" b="1" dirty="0"/>
          </a:p>
        </p:txBody>
      </p:sp>
      <p:sp>
        <p:nvSpPr>
          <p:cNvPr id="43" name="Rectangle 27"/>
          <p:cNvSpPr/>
          <p:nvPr/>
        </p:nvSpPr>
        <p:spPr>
          <a:xfrm>
            <a:off x="52101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3</a:t>
            </a:r>
            <a:endParaRPr lang="en-US" b="1" dirty="0"/>
          </a:p>
        </p:txBody>
      </p:sp>
      <p:sp>
        <p:nvSpPr>
          <p:cNvPr id="44" name="Rectangle 27"/>
          <p:cNvSpPr/>
          <p:nvPr/>
        </p:nvSpPr>
        <p:spPr>
          <a:xfrm>
            <a:off x="630307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4</a:t>
            </a:r>
            <a:endParaRPr lang="en-US" b="1" dirty="0"/>
          </a:p>
        </p:txBody>
      </p:sp>
      <p:sp>
        <p:nvSpPr>
          <p:cNvPr id="45" name="Rectangle 27"/>
          <p:cNvSpPr/>
          <p:nvPr/>
        </p:nvSpPr>
        <p:spPr>
          <a:xfrm>
            <a:off x="739605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5</a:t>
            </a:r>
            <a:endParaRPr lang="en-US" b="1" dirty="0"/>
          </a:p>
        </p:txBody>
      </p:sp>
      <p:sp>
        <p:nvSpPr>
          <p:cNvPr id="46" name="Rectangle 27"/>
          <p:cNvSpPr/>
          <p:nvPr/>
        </p:nvSpPr>
        <p:spPr>
          <a:xfrm>
            <a:off x="848902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6</a:t>
            </a:r>
            <a:endParaRPr lang="en-US" b="1" dirty="0"/>
          </a:p>
        </p:txBody>
      </p:sp>
      <p:sp>
        <p:nvSpPr>
          <p:cNvPr id="47" name="Rectangle 27"/>
          <p:cNvSpPr/>
          <p:nvPr/>
        </p:nvSpPr>
        <p:spPr>
          <a:xfrm>
            <a:off x="95820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7</a:t>
            </a:r>
            <a:endParaRPr lang="en-US" b="1" dirty="0"/>
          </a:p>
        </p:txBody>
      </p:sp>
      <p:sp>
        <p:nvSpPr>
          <p:cNvPr id="48" name="Rectangle 27"/>
          <p:cNvSpPr/>
          <p:nvPr/>
        </p:nvSpPr>
        <p:spPr>
          <a:xfrm>
            <a:off x="10674974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8</a:t>
            </a:r>
            <a:endParaRPr lang="en-US" b="1" dirty="0"/>
          </a:p>
        </p:txBody>
      </p:sp>
      <p:sp>
        <p:nvSpPr>
          <p:cNvPr id="31" name="文本框 30"/>
          <p:cNvSpPr txBox="1"/>
          <p:nvPr/>
        </p:nvSpPr>
        <p:spPr>
          <a:xfrm>
            <a:off x="1062688" y="5375808"/>
            <a:ext cx="64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endParaRPr kumimoji="1"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233380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342678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4506503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561273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670570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779868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5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889165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998463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11077604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</a:p>
        </p:txBody>
      </p:sp>
      <p:sp>
        <p:nvSpPr>
          <p:cNvPr id="58" name="Pentagon 28"/>
          <p:cNvSpPr/>
          <p:nvPr/>
        </p:nvSpPr>
        <p:spPr>
          <a:xfrm rot="16200000">
            <a:off x="5641367" y="5770008"/>
            <a:ext cx="206667" cy="29325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29"/>
          <p:cNvSpPr txBox="1"/>
          <p:nvPr/>
        </p:nvSpPr>
        <p:spPr>
          <a:xfrm>
            <a:off x="10607604" y="4138899"/>
            <a:ext cx="756135" cy="496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1" dirty="0" err="1">
                <a:solidFill>
                  <a:schemeClr val="accent5">
                    <a:lumMod val="75000"/>
                  </a:schemeClr>
                </a:solidFill>
              </a:rPr>
              <a:t>Fals</a:t>
            </a:r>
            <a:endParaRPr lang="en-US" altLang="zh-CN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4516948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2" name="TextBox 29"/>
          <p:cNvSpPr txBox="1"/>
          <p:nvPr/>
        </p:nvSpPr>
        <p:spPr>
          <a:xfrm>
            <a:off x="10605839" y="4133223"/>
            <a:ext cx="75613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5612729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341A37-F99F-46F0-BF04-F87A884BC5DF}"/>
              </a:ext>
            </a:extLst>
          </p:cNvPr>
          <p:cNvSpPr txBox="1"/>
          <p:nvPr/>
        </p:nvSpPr>
        <p:spPr>
          <a:xfrm>
            <a:off x="4629025" y="2267179"/>
            <a:ext cx="6700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Given a vertex and its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:</a:t>
            </a:r>
          </a:p>
          <a:p>
            <a:r>
              <a:rPr lang="en-US" altLang="zh-CN" sz="2000" dirty="0"/>
              <a:t>There exists at least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 neighbors with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;</a:t>
            </a:r>
          </a:p>
          <a:p>
            <a:r>
              <a:rPr lang="en-US" altLang="zh-CN" sz="2000" dirty="0"/>
              <a:t>There does not exist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k+1</a:t>
            </a:r>
            <a:r>
              <a:rPr lang="en-US" altLang="zh-CN" sz="2000" dirty="0"/>
              <a:t> neighbors with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k+1</a:t>
            </a:r>
            <a:r>
              <a:rPr lang="en-US" altLang="zh-CN" sz="2000" dirty="0"/>
              <a:t>.</a:t>
            </a:r>
            <a:endParaRPr lang="es-ES_tradnl" altLang="zh-CN" sz="2000" dirty="0"/>
          </a:p>
          <a:p>
            <a:endParaRPr lang="en-US" altLang="zh-CN" sz="2000" dirty="0"/>
          </a:p>
        </p:txBody>
      </p:sp>
      <p:sp>
        <p:nvSpPr>
          <p:cNvPr id="65" name="Title 36">
            <a:extLst>
              <a:ext uri="{FF2B5EF4-FFF2-40B4-BE49-F238E27FC236}">
                <a16:creationId xmlns:a16="http://schemas.microsoft.com/office/drawing/2014/main" id="{5658F397-B8DB-AFD1-FF70-A1EBC55FD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Core Decomposition: Local-view (Converging)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165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 0.00278 L 0.0918 0.0041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D6A6A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58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27"/>
          <p:cNvSpPr/>
          <p:nvPr/>
        </p:nvSpPr>
        <p:spPr>
          <a:xfrm>
            <a:off x="838200" y="4875648"/>
            <a:ext cx="10874787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8382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ID</a:t>
            </a:r>
            <a:endParaRPr lang="en-US" b="1" dirty="0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CAD61489-F8DE-EC61-E9B3-1BD5B266B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C0B1E39D-EA7E-7813-740B-AFFD35FA0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115</a:t>
            </a:fld>
            <a:endParaRPr lang="en-AU" dirty="0"/>
          </a:p>
        </p:txBody>
      </p:sp>
      <p:sp>
        <p:nvSpPr>
          <p:cNvPr id="4" name="Oval 3"/>
          <p:cNvSpPr/>
          <p:nvPr/>
        </p:nvSpPr>
        <p:spPr>
          <a:xfrm>
            <a:off x="1454985" y="1968389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5" name="Oval 4"/>
          <p:cNvSpPr/>
          <p:nvPr/>
        </p:nvSpPr>
        <p:spPr>
          <a:xfrm>
            <a:off x="838200" y="2744417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altLang="zh-CN" dirty="0"/>
              <a:t>v</a:t>
            </a:r>
            <a:r>
              <a:rPr lang="en-US" baseline="-25000" dirty="0"/>
              <a:t>1</a:t>
            </a:r>
            <a:r>
              <a:rPr lang="zh-CN" altLang="en-US" baseline="-25000" dirty="0"/>
              <a:t> </a:t>
            </a:r>
            <a:endParaRPr lang="en-US" baseline="-25000" dirty="0"/>
          </a:p>
        </p:txBody>
      </p:sp>
      <p:sp>
        <p:nvSpPr>
          <p:cNvPr id="6" name="Oval 5"/>
          <p:cNvSpPr/>
          <p:nvPr/>
        </p:nvSpPr>
        <p:spPr>
          <a:xfrm>
            <a:off x="2731004" y="1924585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147569" y="2590992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584301" y="3364860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679061" y="3216734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704703" y="1963023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210554" y="2595208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704703" y="3101493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8</a:t>
            </a:r>
            <a:endParaRPr lang="en-US" dirty="0"/>
          </a:p>
        </p:txBody>
      </p:sp>
      <p:cxnSp>
        <p:nvCxnSpPr>
          <p:cNvPr id="13" name="Straight Connector 12"/>
          <p:cNvCxnSpPr>
            <a:stCxn id="6" idx="3"/>
            <a:endCxn id="7" idx="7"/>
          </p:cNvCxnSpPr>
          <p:nvPr/>
        </p:nvCxnSpPr>
        <p:spPr>
          <a:xfrm flipH="1">
            <a:off x="1208601" y="2338790"/>
            <a:ext cx="309935" cy="4691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5"/>
            <a:endCxn id="9" idx="1"/>
          </p:cNvCxnSpPr>
          <p:nvPr/>
        </p:nvCxnSpPr>
        <p:spPr>
          <a:xfrm>
            <a:off x="1825386" y="2338790"/>
            <a:ext cx="385734" cy="3157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5"/>
            <a:endCxn id="10" idx="1"/>
          </p:cNvCxnSpPr>
          <p:nvPr/>
        </p:nvCxnSpPr>
        <p:spPr>
          <a:xfrm>
            <a:off x="1208601" y="3114818"/>
            <a:ext cx="439251" cy="3135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0" idx="7"/>
            <a:endCxn id="9" idx="3"/>
          </p:cNvCxnSpPr>
          <p:nvPr/>
        </p:nvCxnSpPr>
        <p:spPr>
          <a:xfrm flipV="1">
            <a:off x="1954702" y="2961393"/>
            <a:ext cx="256418" cy="4670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6"/>
            <a:endCxn id="9" idx="2"/>
          </p:cNvCxnSpPr>
          <p:nvPr/>
        </p:nvCxnSpPr>
        <p:spPr>
          <a:xfrm flipV="1">
            <a:off x="1272152" y="2807968"/>
            <a:ext cx="875417" cy="1534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10" idx="0"/>
          </p:cNvCxnSpPr>
          <p:nvPr/>
        </p:nvCxnSpPr>
        <p:spPr>
          <a:xfrm>
            <a:off x="1671961" y="2402341"/>
            <a:ext cx="129316" cy="9625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7"/>
            <a:endCxn id="8" idx="3"/>
          </p:cNvCxnSpPr>
          <p:nvPr/>
        </p:nvCxnSpPr>
        <p:spPr>
          <a:xfrm flipV="1">
            <a:off x="2517970" y="2294986"/>
            <a:ext cx="276585" cy="3595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6"/>
            <a:endCxn id="13" idx="2"/>
          </p:cNvCxnSpPr>
          <p:nvPr/>
        </p:nvCxnSpPr>
        <p:spPr>
          <a:xfrm>
            <a:off x="2581521" y="2807968"/>
            <a:ext cx="629033" cy="42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11" idx="2"/>
          </p:cNvCxnSpPr>
          <p:nvPr/>
        </p:nvCxnSpPr>
        <p:spPr>
          <a:xfrm flipV="1">
            <a:off x="2018253" y="3433710"/>
            <a:ext cx="660808" cy="1481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5"/>
            <a:endCxn id="11" idx="1"/>
          </p:cNvCxnSpPr>
          <p:nvPr/>
        </p:nvCxnSpPr>
        <p:spPr>
          <a:xfrm>
            <a:off x="2517970" y="2961393"/>
            <a:ext cx="224642" cy="3188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7"/>
            <a:endCxn id="13" idx="3"/>
          </p:cNvCxnSpPr>
          <p:nvPr/>
        </p:nvCxnSpPr>
        <p:spPr>
          <a:xfrm flipV="1">
            <a:off x="3049462" y="2965609"/>
            <a:ext cx="224643" cy="3146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5"/>
            <a:endCxn id="13" idx="1"/>
          </p:cNvCxnSpPr>
          <p:nvPr/>
        </p:nvCxnSpPr>
        <p:spPr>
          <a:xfrm>
            <a:off x="3101405" y="2294986"/>
            <a:ext cx="172700" cy="3637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6"/>
            <a:endCxn id="12" idx="2"/>
          </p:cNvCxnSpPr>
          <p:nvPr/>
        </p:nvCxnSpPr>
        <p:spPr>
          <a:xfrm>
            <a:off x="3164956" y="2141561"/>
            <a:ext cx="539747" cy="384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7"/>
            <a:endCxn id="12" idx="3"/>
          </p:cNvCxnSpPr>
          <p:nvPr/>
        </p:nvCxnSpPr>
        <p:spPr>
          <a:xfrm flipV="1">
            <a:off x="3580955" y="2333424"/>
            <a:ext cx="187299" cy="3253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5"/>
            <a:endCxn id="14" idx="1"/>
          </p:cNvCxnSpPr>
          <p:nvPr/>
        </p:nvCxnSpPr>
        <p:spPr>
          <a:xfrm>
            <a:off x="3580955" y="2965609"/>
            <a:ext cx="187299" cy="1994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6" name="TextBox 215"/>
          <p:cNvSpPr txBox="1"/>
          <p:nvPr/>
        </p:nvSpPr>
        <p:spPr>
          <a:xfrm>
            <a:off x="838200" y="4229397"/>
            <a:ext cx="4371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Initialize the core number by degree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5574113" y="4217058"/>
            <a:ext cx="301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Iteration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07670" y="4141329"/>
            <a:ext cx="1825707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/>
              <a:t>isContinue</a:t>
            </a:r>
            <a:r>
              <a:rPr lang="en-US" sz="2000" dirty="0"/>
              <a:t>: </a:t>
            </a:r>
            <a:endParaRPr lang="en-US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597665" y="4140114"/>
            <a:ext cx="7561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39" name="Rectangle 27"/>
          <p:cNvSpPr/>
          <p:nvPr/>
        </p:nvSpPr>
        <p:spPr>
          <a:xfrm>
            <a:off x="193117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0</a:t>
            </a:r>
            <a:endParaRPr lang="en-US" b="1" dirty="0"/>
          </a:p>
        </p:txBody>
      </p:sp>
      <p:sp>
        <p:nvSpPr>
          <p:cNvPr id="40" name="Rectangle 27"/>
          <p:cNvSpPr/>
          <p:nvPr/>
        </p:nvSpPr>
        <p:spPr>
          <a:xfrm>
            <a:off x="302415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</a:t>
            </a:r>
            <a:endParaRPr lang="en-US" b="1" dirty="0"/>
          </a:p>
        </p:txBody>
      </p:sp>
      <p:sp>
        <p:nvSpPr>
          <p:cNvPr id="41" name="Rectangle 27"/>
          <p:cNvSpPr/>
          <p:nvPr/>
        </p:nvSpPr>
        <p:spPr>
          <a:xfrm>
            <a:off x="411712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2</a:t>
            </a:r>
            <a:endParaRPr lang="en-US" b="1" dirty="0"/>
          </a:p>
        </p:txBody>
      </p:sp>
      <p:sp>
        <p:nvSpPr>
          <p:cNvPr id="43" name="Rectangle 27"/>
          <p:cNvSpPr/>
          <p:nvPr/>
        </p:nvSpPr>
        <p:spPr>
          <a:xfrm>
            <a:off x="52101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3</a:t>
            </a:r>
            <a:endParaRPr lang="en-US" b="1" dirty="0"/>
          </a:p>
        </p:txBody>
      </p:sp>
      <p:sp>
        <p:nvSpPr>
          <p:cNvPr id="44" name="Rectangle 27"/>
          <p:cNvSpPr/>
          <p:nvPr/>
        </p:nvSpPr>
        <p:spPr>
          <a:xfrm>
            <a:off x="630307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4</a:t>
            </a:r>
            <a:endParaRPr lang="en-US" b="1" dirty="0"/>
          </a:p>
        </p:txBody>
      </p:sp>
      <p:sp>
        <p:nvSpPr>
          <p:cNvPr id="45" name="Rectangle 27"/>
          <p:cNvSpPr/>
          <p:nvPr/>
        </p:nvSpPr>
        <p:spPr>
          <a:xfrm>
            <a:off x="739605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5</a:t>
            </a:r>
            <a:endParaRPr lang="en-US" b="1" dirty="0"/>
          </a:p>
        </p:txBody>
      </p:sp>
      <p:sp>
        <p:nvSpPr>
          <p:cNvPr id="46" name="Rectangle 27"/>
          <p:cNvSpPr/>
          <p:nvPr/>
        </p:nvSpPr>
        <p:spPr>
          <a:xfrm>
            <a:off x="848902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6</a:t>
            </a:r>
            <a:endParaRPr lang="en-US" b="1" dirty="0"/>
          </a:p>
        </p:txBody>
      </p:sp>
      <p:sp>
        <p:nvSpPr>
          <p:cNvPr id="47" name="Rectangle 27"/>
          <p:cNvSpPr/>
          <p:nvPr/>
        </p:nvSpPr>
        <p:spPr>
          <a:xfrm>
            <a:off x="95820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7</a:t>
            </a:r>
            <a:endParaRPr lang="en-US" b="1" dirty="0"/>
          </a:p>
        </p:txBody>
      </p:sp>
      <p:sp>
        <p:nvSpPr>
          <p:cNvPr id="48" name="Rectangle 27"/>
          <p:cNvSpPr/>
          <p:nvPr/>
        </p:nvSpPr>
        <p:spPr>
          <a:xfrm>
            <a:off x="10674974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8</a:t>
            </a:r>
            <a:endParaRPr lang="en-US" b="1" dirty="0"/>
          </a:p>
        </p:txBody>
      </p:sp>
      <p:sp>
        <p:nvSpPr>
          <p:cNvPr id="31" name="文本框 30"/>
          <p:cNvSpPr txBox="1"/>
          <p:nvPr/>
        </p:nvSpPr>
        <p:spPr>
          <a:xfrm>
            <a:off x="1062688" y="5375808"/>
            <a:ext cx="64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endParaRPr kumimoji="1"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233380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342678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4506503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561273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670570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779868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5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889165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998463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11077604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</a:p>
        </p:txBody>
      </p:sp>
      <p:sp>
        <p:nvSpPr>
          <p:cNvPr id="58" name="Pentagon 28"/>
          <p:cNvSpPr/>
          <p:nvPr/>
        </p:nvSpPr>
        <p:spPr>
          <a:xfrm rot="16200000">
            <a:off x="6741297" y="5770008"/>
            <a:ext cx="206667" cy="29325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29"/>
          <p:cNvSpPr txBox="1"/>
          <p:nvPr/>
        </p:nvSpPr>
        <p:spPr>
          <a:xfrm>
            <a:off x="10607604" y="4138899"/>
            <a:ext cx="974796" cy="496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False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4516948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2" name="TextBox 29"/>
          <p:cNvSpPr txBox="1"/>
          <p:nvPr/>
        </p:nvSpPr>
        <p:spPr>
          <a:xfrm>
            <a:off x="10607604" y="4131451"/>
            <a:ext cx="75613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5612729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803902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2AE0980-6583-4E95-B0B4-D7ECA895C47C}"/>
              </a:ext>
            </a:extLst>
          </p:cNvPr>
          <p:cNvSpPr txBox="1"/>
          <p:nvPr/>
        </p:nvSpPr>
        <p:spPr>
          <a:xfrm>
            <a:off x="4629025" y="2267179"/>
            <a:ext cx="6700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Given a vertex and its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:</a:t>
            </a:r>
          </a:p>
          <a:p>
            <a:r>
              <a:rPr lang="en-US" altLang="zh-CN" sz="2000" dirty="0"/>
              <a:t>There exists at least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 neighbors with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;</a:t>
            </a:r>
          </a:p>
          <a:p>
            <a:r>
              <a:rPr lang="en-US" altLang="zh-CN" sz="2000" dirty="0"/>
              <a:t>There does not exist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k+1</a:t>
            </a:r>
            <a:r>
              <a:rPr lang="en-US" altLang="zh-CN" sz="2000" dirty="0"/>
              <a:t> neighbors with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k+1</a:t>
            </a:r>
            <a:r>
              <a:rPr lang="en-US" altLang="zh-CN" sz="2000" dirty="0"/>
              <a:t>.</a:t>
            </a:r>
            <a:endParaRPr lang="es-ES_tradnl" altLang="zh-CN" sz="2000" dirty="0"/>
          </a:p>
          <a:p>
            <a:endParaRPr lang="en-US" altLang="zh-CN" sz="2000" dirty="0"/>
          </a:p>
        </p:txBody>
      </p:sp>
      <p:sp>
        <p:nvSpPr>
          <p:cNvPr id="66" name="Title 36">
            <a:extLst>
              <a:ext uri="{FF2B5EF4-FFF2-40B4-BE49-F238E27FC236}">
                <a16:creationId xmlns:a16="http://schemas.microsoft.com/office/drawing/2014/main" id="{3FF645F5-5159-1158-7724-46A0AB599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Core Decomposition: Local-view (Converging)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667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0.00278 L 0.0918 0.0041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D6A6A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2312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58" grpId="0" animBg="1"/>
      <p:bldP spid="63" grpId="0" animBg="1"/>
      <p:bldP spid="63" grpId="1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27"/>
          <p:cNvSpPr/>
          <p:nvPr/>
        </p:nvSpPr>
        <p:spPr>
          <a:xfrm>
            <a:off x="838200" y="4875648"/>
            <a:ext cx="10874787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8382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ID</a:t>
            </a:r>
            <a:endParaRPr lang="en-US" b="1" dirty="0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C47C32D1-9B26-B9C1-EFA2-3712373B1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8C60DE37-00EF-D308-61E0-23FAA604C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116</a:t>
            </a:fld>
            <a:endParaRPr lang="en-AU" dirty="0"/>
          </a:p>
        </p:txBody>
      </p:sp>
      <p:sp>
        <p:nvSpPr>
          <p:cNvPr id="4" name="Oval 3"/>
          <p:cNvSpPr/>
          <p:nvPr/>
        </p:nvSpPr>
        <p:spPr>
          <a:xfrm>
            <a:off x="1454985" y="1968389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5" name="Oval 4"/>
          <p:cNvSpPr/>
          <p:nvPr/>
        </p:nvSpPr>
        <p:spPr>
          <a:xfrm>
            <a:off x="838200" y="2744417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altLang="zh-CN" dirty="0"/>
              <a:t>v</a:t>
            </a:r>
            <a:r>
              <a:rPr lang="en-US" baseline="-25000" dirty="0"/>
              <a:t>1</a:t>
            </a:r>
            <a:r>
              <a:rPr lang="zh-CN" altLang="en-US" baseline="-25000" dirty="0"/>
              <a:t> </a:t>
            </a:r>
            <a:endParaRPr lang="en-US" baseline="-25000" dirty="0"/>
          </a:p>
        </p:txBody>
      </p:sp>
      <p:sp>
        <p:nvSpPr>
          <p:cNvPr id="6" name="Oval 5"/>
          <p:cNvSpPr/>
          <p:nvPr/>
        </p:nvSpPr>
        <p:spPr>
          <a:xfrm>
            <a:off x="2731004" y="1924585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147569" y="2590992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584301" y="3364860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679061" y="3216734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704703" y="1963023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210554" y="2595208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704703" y="3101493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8</a:t>
            </a:r>
            <a:endParaRPr lang="en-US" dirty="0"/>
          </a:p>
        </p:txBody>
      </p:sp>
      <p:cxnSp>
        <p:nvCxnSpPr>
          <p:cNvPr id="13" name="Straight Connector 12"/>
          <p:cNvCxnSpPr>
            <a:stCxn id="6" idx="3"/>
            <a:endCxn id="7" idx="7"/>
          </p:cNvCxnSpPr>
          <p:nvPr/>
        </p:nvCxnSpPr>
        <p:spPr>
          <a:xfrm flipH="1">
            <a:off x="1208601" y="2338790"/>
            <a:ext cx="309935" cy="4691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5"/>
            <a:endCxn id="9" idx="1"/>
          </p:cNvCxnSpPr>
          <p:nvPr/>
        </p:nvCxnSpPr>
        <p:spPr>
          <a:xfrm>
            <a:off x="1825386" y="2338790"/>
            <a:ext cx="385734" cy="3157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5"/>
            <a:endCxn id="10" idx="1"/>
          </p:cNvCxnSpPr>
          <p:nvPr/>
        </p:nvCxnSpPr>
        <p:spPr>
          <a:xfrm>
            <a:off x="1208601" y="3114818"/>
            <a:ext cx="439251" cy="3135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0" idx="7"/>
            <a:endCxn id="9" idx="3"/>
          </p:cNvCxnSpPr>
          <p:nvPr/>
        </p:nvCxnSpPr>
        <p:spPr>
          <a:xfrm flipV="1">
            <a:off x="1954702" y="2961393"/>
            <a:ext cx="256418" cy="4670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6"/>
            <a:endCxn id="9" idx="2"/>
          </p:cNvCxnSpPr>
          <p:nvPr/>
        </p:nvCxnSpPr>
        <p:spPr>
          <a:xfrm flipV="1">
            <a:off x="1272152" y="2807968"/>
            <a:ext cx="875417" cy="1534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10" idx="0"/>
          </p:cNvCxnSpPr>
          <p:nvPr/>
        </p:nvCxnSpPr>
        <p:spPr>
          <a:xfrm>
            <a:off x="1671961" y="2402341"/>
            <a:ext cx="129316" cy="9625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7"/>
            <a:endCxn id="8" idx="3"/>
          </p:cNvCxnSpPr>
          <p:nvPr/>
        </p:nvCxnSpPr>
        <p:spPr>
          <a:xfrm flipV="1">
            <a:off x="2517970" y="2294986"/>
            <a:ext cx="276585" cy="3595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6"/>
            <a:endCxn id="13" idx="2"/>
          </p:cNvCxnSpPr>
          <p:nvPr/>
        </p:nvCxnSpPr>
        <p:spPr>
          <a:xfrm>
            <a:off x="2581521" y="2807968"/>
            <a:ext cx="629033" cy="42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11" idx="2"/>
          </p:cNvCxnSpPr>
          <p:nvPr/>
        </p:nvCxnSpPr>
        <p:spPr>
          <a:xfrm flipV="1">
            <a:off x="2018253" y="3433710"/>
            <a:ext cx="660808" cy="1481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5"/>
            <a:endCxn id="11" idx="1"/>
          </p:cNvCxnSpPr>
          <p:nvPr/>
        </p:nvCxnSpPr>
        <p:spPr>
          <a:xfrm>
            <a:off x="2517970" y="2961393"/>
            <a:ext cx="224642" cy="3188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7"/>
            <a:endCxn id="13" idx="3"/>
          </p:cNvCxnSpPr>
          <p:nvPr/>
        </p:nvCxnSpPr>
        <p:spPr>
          <a:xfrm flipV="1">
            <a:off x="3049462" y="2965609"/>
            <a:ext cx="224643" cy="3146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5"/>
            <a:endCxn id="13" idx="1"/>
          </p:cNvCxnSpPr>
          <p:nvPr/>
        </p:nvCxnSpPr>
        <p:spPr>
          <a:xfrm>
            <a:off x="3101405" y="2294986"/>
            <a:ext cx="172700" cy="3637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6"/>
            <a:endCxn id="12" idx="2"/>
          </p:cNvCxnSpPr>
          <p:nvPr/>
        </p:nvCxnSpPr>
        <p:spPr>
          <a:xfrm>
            <a:off x="3164956" y="2141561"/>
            <a:ext cx="539747" cy="384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7"/>
            <a:endCxn id="12" idx="3"/>
          </p:cNvCxnSpPr>
          <p:nvPr/>
        </p:nvCxnSpPr>
        <p:spPr>
          <a:xfrm flipV="1">
            <a:off x="3580955" y="2333424"/>
            <a:ext cx="187299" cy="3253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5"/>
            <a:endCxn id="14" idx="1"/>
          </p:cNvCxnSpPr>
          <p:nvPr/>
        </p:nvCxnSpPr>
        <p:spPr>
          <a:xfrm>
            <a:off x="3580955" y="2965609"/>
            <a:ext cx="187299" cy="1994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6" name="TextBox 215"/>
          <p:cNvSpPr txBox="1"/>
          <p:nvPr/>
        </p:nvSpPr>
        <p:spPr>
          <a:xfrm>
            <a:off x="838199" y="4229397"/>
            <a:ext cx="434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Initialize the core number by degree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5574113" y="4217058"/>
            <a:ext cx="301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Iteration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07670" y="4141329"/>
            <a:ext cx="1901535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/>
              <a:t>isContinue</a:t>
            </a:r>
            <a:r>
              <a:rPr lang="en-US" sz="2000" dirty="0"/>
              <a:t>: </a:t>
            </a:r>
            <a:endParaRPr lang="en-US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597665" y="4140114"/>
            <a:ext cx="7561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39" name="Rectangle 27"/>
          <p:cNvSpPr/>
          <p:nvPr/>
        </p:nvSpPr>
        <p:spPr>
          <a:xfrm>
            <a:off x="193117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0</a:t>
            </a:r>
            <a:endParaRPr lang="en-US" b="1" dirty="0"/>
          </a:p>
        </p:txBody>
      </p:sp>
      <p:sp>
        <p:nvSpPr>
          <p:cNvPr id="40" name="Rectangle 27"/>
          <p:cNvSpPr/>
          <p:nvPr/>
        </p:nvSpPr>
        <p:spPr>
          <a:xfrm>
            <a:off x="302415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</a:t>
            </a:r>
            <a:endParaRPr lang="en-US" b="1" dirty="0"/>
          </a:p>
        </p:txBody>
      </p:sp>
      <p:sp>
        <p:nvSpPr>
          <p:cNvPr id="41" name="Rectangle 27"/>
          <p:cNvSpPr/>
          <p:nvPr/>
        </p:nvSpPr>
        <p:spPr>
          <a:xfrm>
            <a:off x="411712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2</a:t>
            </a:r>
            <a:endParaRPr lang="en-US" b="1" dirty="0"/>
          </a:p>
        </p:txBody>
      </p:sp>
      <p:sp>
        <p:nvSpPr>
          <p:cNvPr id="43" name="Rectangle 27"/>
          <p:cNvSpPr/>
          <p:nvPr/>
        </p:nvSpPr>
        <p:spPr>
          <a:xfrm>
            <a:off x="52101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3</a:t>
            </a:r>
            <a:endParaRPr lang="en-US" b="1" dirty="0"/>
          </a:p>
        </p:txBody>
      </p:sp>
      <p:sp>
        <p:nvSpPr>
          <p:cNvPr id="44" name="Rectangle 27"/>
          <p:cNvSpPr/>
          <p:nvPr/>
        </p:nvSpPr>
        <p:spPr>
          <a:xfrm>
            <a:off x="630307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4</a:t>
            </a:r>
            <a:endParaRPr lang="en-US" b="1" dirty="0"/>
          </a:p>
        </p:txBody>
      </p:sp>
      <p:sp>
        <p:nvSpPr>
          <p:cNvPr id="45" name="Rectangle 27"/>
          <p:cNvSpPr/>
          <p:nvPr/>
        </p:nvSpPr>
        <p:spPr>
          <a:xfrm>
            <a:off x="739605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5</a:t>
            </a:r>
            <a:endParaRPr lang="en-US" b="1" dirty="0"/>
          </a:p>
        </p:txBody>
      </p:sp>
      <p:sp>
        <p:nvSpPr>
          <p:cNvPr id="46" name="Rectangle 27"/>
          <p:cNvSpPr/>
          <p:nvPr/>
        </p:nvSpPr>
        <p:spPr>
          <a:xfrm>
            <a:off x="848902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6</a:t>
            </a:r>
            <a:endParaRPr lang="en-US" b="1" dirty="0"/>
          </a:p>
        </p:txBody>
      </p:sp>
      <p:sp>
        <p:nvSpPr>
          <p:cNvPr id="47" name="Rectangle 27"/>
          <p:cNvSpPr/>
          <p:nvPr/>
        </p:nvSpPr>
        <p:spPr>
          <a:xfrm>
            <a:off x="95820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7</a:t>
            </a:r>
            <a:endParaRPr lang="en-US" b="1" dirty="0"/>
          </a:p>
        </p:txBody>
      </p:sp>
      <p:sp>
        <p:nvSpPr>
          <p:cNvPr id="48" name="Rectangle 27"/>
          <p:cNvSpPr/>
          <p:nvPr/>
        </p:nvSpPr>
        <p:spPr>
          <a:xfrm>
            <a:off x="10674974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8</a:t>
            </a:r>
            <a:endParaRPr lang="en-US" b="1" dirty="0"/>
          </a:p>
        </p:txBody>
      </p:sp>
      <p:sp>
        <p:nvSpPr>
          <p:cNvPr id="31" name="文本框 30"/>
          <p:cNvSpPr txBox="1"/>
          <p:nvPr/>
        </p:nvSpPr>
        <p:spPr>
          <a:xfrm>
            <a:off x="1062688" y="5375808"/>
            <a:ext cx="64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endParaRPr kumimoji="1"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233380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342678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4506503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561273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670570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779868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solidFill>
                  <a:schemeClr val="accent5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889165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998463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11077604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</a:p>
        </p:txBody>
      </p:sp>
      <p:sp>
        <p:nvSpPr>
          <p:cNvPr id="58" name="Pentagon 28"/>
          <p:cNvSpPr/>
          <p:nvPr/>
        </p:nvSpPr>
        <p:spPr>
          <a:xfrm rot="16200000">
            <a:off x="7841223" y="5770008"/>
            <a:ext cx="206667" cy="29325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29"/>
          <p:cNvSpPr txBox="1"/>
          <p:nvPr/>
        </p:nvSpPr>
        <p:spPr>
          <a:xfrm>
            <a:off x="10607604" y="4138899"/>
            <a:ext cx="886018" cy="496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False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4516948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2" name="TextBox 29"/>
          <p:cNvSpPr txBox="1"/>
          <p:nvPr/>
        </p:nvSpPr>
        <p:spPr>
          <a:xfrm>
            <a:off x="10609856" y="4141459"/>
            <a:ext cx="75613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5612729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803902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872782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7355529-CFEB-4739-8BF7-F1095C2AD998}"/>
              </a:ext>
            </a:extLst>
          </p:cNvPr>
          <p:cNvSpPr txBox="1"/>
          <p:nvPr/>
        </p:nvSpPr>
        <p:spPr>
          <a:xfrm>
            <a:off x="4629025" y="2267179"/>
            <a:ext cx="6700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Given a vertex and its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:</a:t>
            </a:r>
          </a:p>
          <a:p>
            <a:r>
              <a:rPr lang="en-US" altLang="zh-CN" sz="2000" dirty="0"/>
              <a:t>There exists at least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 neighbors with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;</a:t>
            </a:r>
          </a:p>
          <a:p>
            <a:r>
              <a:rPr lang="en-US" altLang="zh-CN" sz="2000" dirty="0"/>
              <a:t>There does not exist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k+1</a:t>
            </a:r>
            <a:r>
              <a:rPr lang="en-US" altLang="zh-CN" sz="2000" dirty="0"/>
              <a:t> neighbors with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k+1</a:t>
            </a:r>
            <a:r>
              <a:rPr lang="en-US" altLang="zh-CN" sz="2000" dirty="0"/>
              <a:t>.</a:t>
            </a:r>
            <a:endParaRPr lang="es-ES_tradnl" altLang="zh-CN" sz="2000" dirty="0"/>
          </a:p>
          <a:p>
            <a:endParaRPr lang="en-US" altLang="zh-CN" sz="2000" dirty="0"/>
          </a:p>
        </p:txBody>
      </p:sp>
      <p:sp>
        <p:nvSpPr>
          <p:cNvPr id="67" name="Title 36">
            <a:extLst>
              <a:ext uri="{FF2B5EF4-FFF2-40B4-BE49-F238E27FC236}">
                <a16:creationId xmlns:a16="http://schemas.microsoft.com/office/drawing/2014/main" id="{B4CB8E2D-FD68-6EE5-E958-2981EDE1B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Core Decomposition: Local-view (Converging)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557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 0.00278 L 0.08867 0.0069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9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D6A6A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2312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58" grpId="0" animBg="1"/>
      <p:bldP spid="64" grpId="0" animBg="1"/>
      <p:bldP spid="64" grpId="1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27"/>
          <p:cNvSpPr/>
          <p:nvPr/>
        </p:nvSpPr>
        <p:spPr>
          <a:xfrm>
            <a:off x="838200" y="4875648"/>
            <a:ext cx="10874787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8382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ID</a:t>
            </a:r>
            <a:endParaRPr lang="en-US" b="1" dirty="0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00704709-A7CD-80CF-E27B-DB1BB027B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5D7C4E04-8B40-63DC-4EF2-FCB3A1C2D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117</a:t>
            </a:fld>
            <a:endParaRPr lang="en-AU" dirty="0"/>
          </a:p>
        </p:txBody>
      </p:sp>
      <p:sp>
        <p:nvSpPr>
          <p:cNvPr id="4" name="Oval 3"/>
          <p:cNvSpPr/>
          <p:nvPr/>
        </p:nvSpPr>
        <p:spPr>
          <a:xfrm>
            <a:off x="1454985" y="1968389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5" name="Oval 4"/>
          <p:cNvSpPr/>
          <p:nvPr/>
        </p:nvSpPr>
        <p:spPr>
          <a:xfrm>
            <a:off x="838200" y="2744417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altLang="zh-CN" dirty="0"/>
              <a:t>v</a:t>
            </a:r>
            <a:r>
              <a:rPr lang="en-US" baseline="-25000" dirty="0"/>
              <a:t>1</a:t>
            </a:r>
            <a:r>
              <a:rPr lang="zh-CN" altLang="en-US" baseline="-25000" dirty="0"/>
              <a:t> </a:t>
            </a:r>
            <a:endParaRPr lang="en-US" baseline="-25000" dirty="0"/>
          </a:p>
        </p:txBody>
      </p:sp>
      <p:sp>
        <p:nvSpPr>
          <p:cNvPr id="6" name="Oval 5"/>
          <p:cNvSpPr/>
          <p:nvPr/>
        </p:nvSpPr>
        <p:spPr>
          <a:xfrm>
            <a:off x="2731004" y="1924585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147569" y="2590992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584301" y="3364860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679061" y="3216734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704703" y="1963023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210554" y="2595208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704703" y="3101493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8</a:t>
            </a:r>
            <a:endParaRPr lang="en-US" dirty="0"/>
          </a:p>
        </p:txBody>
      </p:sp>
      <p:cxnSp>
        <p:nvCxnSpPr>
          <p:cNvPr id="13" name="Straight Connector 12"/>
          <p:cNvCxnSpPr>
            <a:stCxn id="6" idx="3"/>
            <a:endCxn id="7" idx="7"/>
          </p:cNvCxnSpPr>
          <p:nvPr/>
        </p:nvCxnSpPr>
        <p:spPr>
          <a:xfrm flipH="1">
            <a:off x="1208601" y="2338790"/>
            <a:ext cx="309935" cy="4691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5"/>
            <a:endCxn id="9" idx="1"/>
          </p:cNvCxnSpPr>
          <p:nvPr/>
        </p:nvCxnSpPr>
        <p:spPr>
          <a:xfrm>
            <a:off x="1825386" y="2338790"/>
            <a:ext cx="385734" cy="3157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5"/>
            <a:endCxn id="10" idx="1"/>
          </p:cNvCxnSpPr>
          <p:nvPr/>
        </p:nvCxnSpPr>
        <p:spPr>
          <a:xfrm>
            <a:off x="1208601" y="3114818"/>
            <a:ext cx="439251" cy="3135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0" idx="7"/>
            <a:endCxn id="9" idx="3"/>
          </p:cNvCxnSpPr>
          <p:nvPr/>
        </p:nvCxnSpPr>
        <p:spPr>
          <a:xfrm flipV="1">
            <a:off x="1954702" y="2961393"/>
            <a:ext cx="256418" cy="4670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6"/>
            <a:endCxn id="9" idx="2"/>
          </p:cNvCxnSpPr>
          <p:nvPr/>
        </p:nvCxnSpPr>
        <p:spPr>
          <a:xfrm flipV="1">
            <a:off x="1272152" y="2807968"/>
            <a:ext cx="875417" cy="1534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10" idx="0"/>
          </p:cNvCxnSpPr>
          <p:nvPr/>
        </p:nvCxnSpPr>
        <p:spPr>
          <a:xfrm>
            <a:off x="1671961" y="2402341"/>
            <a:ext cx="129316" cy="9625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7"/>
            <a:endCxn id="8" idx="3"/>
          </p:cNvCxnSpPr>
          <p:nvPr/>
        </p:nvCxnSpPr>
        <p:spPr>
          <a:xfrm flipV="1">
            <a:off x="2517970" y="2294986"/>
            <a:ext cx="276585" cy="3595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6"/>
            <a:endCxn id="13" idx="2"/>
          </p:cNvCxnSpPr>
          <p:nvPr/>
        </p:nvCxnSpPr>
        <p:spPr>
          <a:xfrm>
            <a:off x="2581521" y="2807968"/>
            <a:ext cx="629033" cy="42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11" idx="2"/>
          </p:cNvCxnSpPr>
          <p:nvPr/>
        </p:nvCxnSpPr>
        <p:spPr>
          <a:xfrm flipV="1">
            <a:off x="2018253" y="3433710"/>
            <a:ext cx="660808" cy="1481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5"/>
            <a:endCxn id="11" idx="1"/>
          </p:cNvCxnSpPr>
          <p:nvPr/>
        </p:nvCxnSpPr>
        <p:spPr>
          <a:xfrm>
            <a:off x="2517970" y="2961393"/>
            <a:ext cx="224642" cy="3188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7"/>
            <a:endCxn id="13" idx="3"/>
          </p:cNvCxnSpPr>
          <p:nvPr/>
        </p:nvCxnSpPr>
        <p:spPr>
          <a:xfrm flipV="1">
            <a:off x="3049462" y="2965609"/>
            <a:ext cx="224643" cy="3146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5"/>
            <a:endCxn id="13" idx="1"/>
          </p:cNvCxnSpPr>
          <p:nvPr/>
        </p:nvCxnSpPr>
        <p:spPr>
          <a:xfrm>
            <a:off x="3101405" y="2294986"/>
            <a:ext cx="172700" cy="3637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6"/>
            <a:endCxn id="12" idx="2"/>
          </p:cNvCxnSpPr>
          <p:nvPr/>
        </p:nvCxnSpPr>
        <p:spPr>
          <a:xfrm>
            <a:off x="3164956" y="2141561"/>
            <a:ext cx="539747" cy="384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7"/>
            <a:endCxn id="12" idx="3"/>
          </p:cNvCxnSpPr>
          <p:nvPr/>
        </p:nvCxnSpPr>
        <p:spPr>
          <a:xfrm flipV="1">
            <a:off x="3580955" y="2333424"/>
            <a:ext cx="187299" cy="3253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5"/>
            <a:endCxn id="14" idx="1"/>
          </p:cNvCxnSpPr>
          <p:nvPr/>
        </p:nvCxnSpPr>
        <p:spPr>
          <a:xfrm>
            <a:off x="3580955" y="2965609"/>
            <a:ext cx="187299" cy="1994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6" name="TextBox 215"/>
          <p:cNvSpPr txBox="1"/>
          <p:nvPr/>
        </p:nvSpPr>
        <p:spPr>
          <a:xfrm>
            <a:off x="838200" y="4229397"/>
            <a:ext cx="4371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Initialize the core number by degree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5574113" y="4217058"/>
            <a:ext cx="301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Iteration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07670" y="4141329"/>
            <a:ext cx="1769933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/>
              <a:t>isContinue</a:t>
            </a:r>
            <a:r>
              <a:rPr lang="en-US" sz="2000" dirty="0"/>
              <a:t>: </a:t>
            </a:r>
            <a:endParaRPr lang="en-US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597665" y="4140114"/>
            <a:ext cx="7561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39" name="Rectangle 27"/>
          <p:cNvSpPr/>
          <p:nvPr/>
        </p:nvSpPr>
        <p:spPr>
          <a:xfrm>
            <a:off x="193117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0</a:t>
            </a:r>
            <a:endParaRPr lang="en-US" b="1" dirty="0"/>
          </a:p>
        </p:txBody>
      </p:sp>
      <p:sp>
        <p:nvSpPr>
          <p:cNvPr id="40" name="Rectangle 27"/>
          <p:cNvSpPr/>
          <p:nvPr/>
        </p:nvSpPr>
        <p:spPr>
          <a:xfrm>
            <a:off x="302415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</a:t>
            </a:r>
            <a:endParaRPr lang="en-US" b="1" dirty="0"/>
          </a:p>
        </p:txBody>
      </p:sp>
      <p:sp>
        <p:nvSpPr>
          <p:cNvPr id="41" name="Rectangle 27"/>
          <p:cNvSpPr/>
          <p:nvPr/>
        </p:nvSpPr>
        <p:spPr>
          <a:xfrm>
            <a:off x="411712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2</a:t>
            </a:r>
            <a:endParaRPr lang="en-US" b="1" dirty="0"/>
          </a:p>
        </p:txBody>
      </p:sp>
      <p:sp>
        <p:nvSpPr>
          <p:cNvPr id="43" name="Rectangle 27"/>
          <p:cNvSpPr/>
          <p:nvPr/>
        </p:nvSpPr>
        <p:spPr>
          <a:xfrm>
            <a:off x="52101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3</a:t>
            </a:r>
            <a:endParaRPr lang="en-US" b="1" dirty="0"/>
          </a:p>
        </p:txBody>
      </p:sp>
      <p:sp>
        <p:nvSpPr>
          <p:cNvPr id="44" name="Rectangle 27"/>
          <p:cNvSpPr/>
          <p:nvPr/>
        </p:nvSpPr>
        <p:spPr>
          <a:xfrm>
            <a:off x="630307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4</a:t>
            </a:r>
            <a:endParaRPr lang="en-US" b="1" dirty="0"/>
          </a:p>
        </p:txBody>
      </p:sp>
      <p:sp>
        <p:nvSpPr>
          <p:cNvPr id="45" name="Rectangle 27"/>
          <p:cNvSpPr/>
          <p:nvPr/>
        </p:nvSpPr>
        <p:spPr>
          <a:xfrm>
            <a:off x="739605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5</a:t>
            </a:r>
            <a:endParaRPr lang="en-US" b="1" dirty="0"/>
          </a:p>
        </p:txBody>
      </p:sp>
      <p:sp>
        <p:nvSpPr>
          <p:cNvPr id="46" name="Rectangle 27"/>
          <p:cNvSpPr/>
          <p:nvPr/>
        </p:nvSpPr>
        <p:spPr>
          <a:xfrm>
            <a:off x="848902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6</a:t>
            </a:r>
            <a:endParaRPr lang="en-US" b="1" dirty="0"/>
          </a:p>
        </p:txBody>
      </p:sp>
      <p:sp>
        <p:nvSpPr>
          <p:cNvPr id="47" name="Rectangle 27"/>
          <p:cNvSpPr/>
          <p:nvPr/>
        </p:nvSpPr>
        <p:spPr>
          <a:xfrm>
            <a:off x="95820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7</a:t>
            </a:r>
            <a:endParaRPr lang="en-US" b="1" dirty="0"/>
          </a:p>
        </p:txBody>
      </p:sp>
      <p:sp>
        <p:nvSpPr>
          <p:cNvPr id="48" name="Rectangle 27"/>
          <p:cNvSpPr/>
          <p:nvPr/>
        </p:nvSpPr>
        <p:spPr>
          <a:xfrm>
            <a:off x="10674974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8</a:t>
            </a:r>
            <a:endParaRPr lang="en-US" b="1" dirty="0"/>
          </a:p>
        </p:txBody>
      </p:sp>
      <p:sp>
        <p:nvSpPr>
          <p:cNvPr id="31" name="文本框 30"/>
          <p:cNvSpPr txBox="1"/>
          <p:nvPr/>
        </p:nvSpPr>
        <p:spPr>
          <a:xfrm>
            <a:off x="1062688" y="5375808"/>
            <a:ext cx="64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endParaRPr kumimoji="1"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233380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342678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4506503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561273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670570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779868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5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889165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998463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11077604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</a:p>
        </p:txBody>
      </p:sp>
      <p:sp>
        <p:nvSpPr>
          <p:cNvPr id="58" name="Pentagon 28"/>
          <p:cNvSpPr/>
          <p:nvPr/>
        </p:nvSpPr>
        <p:spPr>
          <a:xfrm rot="16200000">
            <a:off x="8914639" y="5770008"/>
            <a:ext cx="206667" cy="29325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29"/>
          <p:cNvSpPr txBox="1"/>
          <p:nvPr/>
        </p:nvSpPr>
        <p:spPr>
          <a:xfrm>
            <a:off x="10607604" y="4138899"/>
            <a:ext cx="1069200" cy="496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False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4516948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2" name="TextBox 29"/>
          <p:cNvSpPr txBox="1"/>
          <p:nvPr/>
        </p:nvSpPr>
        <p:spPr>
          <a:xfrm>
            <a:off x="10609856" y="4140261"/>
            <a:ext cx="75613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5612729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803902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872782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21E3043-3C18-49D4-854E-7C96D22D7C39}"/>
              </a:ext>
            </a:extLst>
          </p:cNvPr>
          <p:cNvSpPr txBox="1"/>
          <p:nvPr/>
        </p:nvSpPr>
        <p:spPr>
          <a:xfrm>
            <a:off x="4629025" y="2267179"/>
            <a:ext cx="6700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Given a vertex and its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:</a:t>
            </a:r>
          </a:p>
          <a:p>
            <a:r>
              <a:rPr lang="en-US" altLang="zh-CN" sz="2000" dirty="0"/>
              <a:t>There exists at least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 neighbors with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;</a:t>
            </a:r>
          </a:p>
          <a:p>
            <a:r>
              <a:rPr lang="en-US" altLang="zh-CN" sz="2000" dirty="0"/>
              <a:t>There does not exist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k+1</a:t>
            </a:r>
            <a:r>
              <a:rPr lang="en-US" altLang="zh-CN" sz="2000" dirty="0"/>
              <a:t> neighbors with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k+1</a:t>
            </a:r>
            <a:r>
              <a:rPr lang="en-US" altLang="zh-CN" sz="2000" dirty="0"/>
              <a:t>.</a:t>
            </a:r>
            <a:endParaRPr lang="es-ES_tradnl" altLang="zh-CN" sz="2000" dirty="0"/>
          </a:p>
          <a:p>
            <a:endParaRPr lang="en-US" altLang="zh-CN" sz="2000" dirty="0"/>
          </a:p>
        </p:txBody>
      </p:sp>
      <p:sp>
        <p:nvSpPr>
          <p:cNvPr id="67" name="Title 36">
            <a:extLst>
              <a:ext uri="{FF2B5EF4-FFF2-40B4-BE49-F238E27FC236}">
                <a16:creationId xmlns:a16="http://schemas.microsoft.com/office/drawing/2014/main" id="{B9CA3A6A-C6DB-EBCC-B366-CB02019E0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Core Decomposition: Local-view (Converging)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0611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 0.00278 L 0.08868 0.0069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9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D6A6A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58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27"/>
          <p:cNvSpPr/>
          <p:nvPr/>
        </p:nvSpPr>
        <p:spPr>
          <a:xfrm>
            <a:off x="838200" y="4875648"/>
            <a:ext cx="10874787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8382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ID</a:t>
            </a:r>
            <a:endParaRPr lang="en-US" b="1" dirty="0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2DE169A4-3A03-84A0-E2C6-D248B13B7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56303C34-B0C6-1E26-2E22-2569A15E7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118</a:t>
            </a:fld>
            <a:endParaRPr lang="en-AU" dirty="0"/>
          </a:p>
        </p:txBody>
      </p:sp>
      <p:sp>
        <p:nvSpPr>
          <p:cNvPr id="4" name="Oval 3"/>
          <p:cNvSpPr/>
          <p:nvPr/>
        </p:nvSpPr>
        <p:spPr>
          <a:xfrm>
            <a:off x="1454985" y="1968389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5" name="Oval 4"/>
          <p:cNvSpPr/>
          <p:nvPr/>
        </p:nvSpPr>
        <p:spPr>
          <a:xfrm>
            <a:off x="838200" y="2744417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altLang="zh-CN" dirty="0"/>
              <a:t>v</a:t>
            </a:r>
            <a:r>
              <a:rPr lang="en-US" baseline="-25000" dirty="0"/>
              <a:t>1</a:t>
            </a:r>
            <a:r>
              <a:rPr lang="zh-CN" altLang="en-US" baseline="-25000" dirty="0"/>
              <a:t> </a:t>
            </a:r>
            <a:endParaRPr lang="en-US" baseline="-25000" dirty="0"/>
          </a:p>
        </p:txBody>
      </p:sp>
      <p:sp>
        <p:nvSpPr>
          <p:cNvPr id="6" name="Oval 5"/>
          <p:cNvSpPr/>
          <p:nvPr/>
        </p:nvSpPr>
        <p:spPr>
          <a:xfrm>
            <a:off x="2731004" y="1924585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147569" y="2590992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584301" y="3364860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679061" y="3216734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704703" y="1963023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210554" y="2595208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704703" y="3101493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8</a:t>
            </a:r>
            <a:endParaRPr lang="en-US" dirty="0"/>
          </a:p>
        </p:txBody>
      </p:sp>
      <p:cxnSp>
        <p:nvCxnSpPr>
          <p:cNvPr id="13" name="Straight Connector 12"/>
          <p:cNvCxnSpPr>
            <a:stCxn id="6" idx="3"/>
            <a:endCxn id="7" idx="7"/>
          </p:cNvCxnSpPr>
          <p:nvPr/>
        </p:nvCxnSpPr>
        <p:spPr>
          <a:xfrm flipH="1">
            <a:off x="1208601" y="2338790"/>
            <a:ext cx="309935" cy="4691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5"/>
            <a:endCxn id="9" idx="1"/>
          </p:cNvCxnSpPr>
          <p:nvPr/>
        </p:nvCxnSpPr>
        <p:spPr>
          <a:xfrm>
            <a:off x="1825386" y="2338790"/>
            <a:ext cx="385734" cy="3157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5"/>
            <a:endCxn id="10" idx="1"/>
          </p:cNvCxnSpPr>
          <p:nvPr/>
        </p:nvCxnSpPr>
        <p:spPr>
          <a:xfrm>
            <a:off x="1208601" y="3114818"/>
            <a:ext cx="439251" cy="3135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0" idx="7"/>
            <a:endCxn id="9" idx="3"/>
          </p:cNvCxnSpPr>
          <p:nvPr/>
        </p:nvCxnSpPr>
        <p:spPr>
          <a:xfrm flipV="1">
            <a:off x="1954702" y="2961393"/>
            <a:ext cx="256418" cy="4670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6"/>
            <a:endCxn id="9" idx="2"/>
          </p:cNvCxnSpPr>
          <p:nvPr/>
        </p:nvCxnSpPr>
        <p:spPr>
          <a:xfrm flipV="1">
            <a:off x="1272152" y="2807968"/>
            <a:ext cx="875417" cy="1534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10" idx="0"/>
          </p:cNvCxnSpPr>
          <p:nvPr/>
        </p:nvCxnSpPr>
        <p:spPr>
          <a:xfrm>
            <a:off x="1671961" y="2402341"/>
            <a:ext cx="129316" cy="9625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7"/>
            <a:endCxn id="8" idx="3"/>
          </p:cNvCxnSpPr>
          <p:nvPr/>
        </p:nvCxnSpPr>
        <p:spPr>
          <a:xfrm flipV="1">
            <a:off x="2517970" y="2294986"/>
            <a:ext cx="276585" cy="3595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6"/>
            <a:endCxn id="13" idx="2"/>
          </p:cNvCxnSpPr>
          <p:nvPr/>
        </p:nvCxnSpPr>
        <p:spPr>
          <a:xfrm>
            <a:off x="2581521" y="2807968"/>
            <a:ext cx="629033" cy="42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11" idx="2"/>
          </p:cNvCxnSpPr>
          <p:nvPr/>
        </p:nvCxnSpPr>
        <p:spPr>
          <a:xfrm flipV="1">
            <a:off x="2018253" y="3433710"/>
            <a:ext cx="660808" cy="1481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5"/>
            <a:endCxn id="11" idx="1"/>
          </p:cNvCxnSpPr>
          <p:nvPr/>
        </p:nvCxnSpPr>
        <p:spPr>
          <a:xfrm>
            <a:off x="2517970" y="2961393"/>
            <a:ext cx="224642" cy="3188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7"/>
            <a:endCxn id="13" idx="3"/>
          </p:cNvCxnSpPr>
          <p:nvPr/>
        </p:nvCxnSpPr>
        <p:spPr>
          <a:xfrm flipV="1">
            <a:off x="3049462" y="2965609"/>
            <a:ext cx="224643" cy="3146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5"/>
            <a:endCxn id="13" idx="1"/>
          </p:cNvCxnSpPr>
          <p:nvPr/>
        </p:nvCxnSpPr>
        <p:spPr>
          <a:xfrm>
            <a:off x="3101405" y="2294986"/>
            <a:ext cx="172700" cy="3637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6"/>
            <a:endCxn id="12" idx="2"/>
          </p:cNvCxnSpPr>
          <p:nvPr/>
        </p:nvCxnSpPr>
        <p:spPr>
          <a:xfrm>
            <a:off x="3164956" y="2141561"/>
            <a:ext cx="539747" cy="384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7"/>
            <a:endCxn id="12" idx="3"/>
          </p:cNvCxnSpPr>
          <p:nvPr/>
        </p:nvCxnSpPr>
        <p:spPr>
          <a:xfrm flipV="1">
            <a:off x="3580955" y="2333424"/>
            <a:ext cx="187299" cy="3253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5"/>
            <a:endCxn id="14" idx="1"/>
          </p:cNvCxnSpPr>
          <p:nvPr/>
        </p:nvCxnSpPr>
        <p:spPr>
          <a:xfrm>
            <a:off x="3580955" y="2965609"/>
            <a:ext cx="187299" cy="1994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6" name="TextBox 215"/>
          <p:cNvSpPr txBox="1"/>
          <p:nvPr/>
        </p:nvSpPr>
        <p:spPr>
          <a:xfrm>
            <a:off x="838200" y="4229397"/>
            <a:ext cx="4526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Initialize the core number by degree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5574113" y="4217058"/>
            <a:ext cx="301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Iteration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07670" y="4141329"/>
            <a:ext cx="1769933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/>
              <a:t>isContinue</a:t>
            </a:r>
            <a:r>
              <a:rPr lang="en-US" sz="2000" dirty="0"/>
              <a:t>: </a:t>
            </a:r>
            <a:endParaRPr lang="en-US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597665" y="4140114"/>
            <a:ext cx="7561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39" name="Rectangle 27"/>
          <p:cNvSpPr/>
          <p:nvPr/>
        </p:nvSpPr>
        <p:spPr>
          <a:xfrm>
            <a:off x="193117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0</a:t>
            </a:r>
            <a:endParaRPr lang="en-US" b="1" dirty="0"/>
          </a:p>
        </p:txBody>
      </p:sp>
      <p:sp>
        <p:nvSpPr>
          <p:cNvPr id="40" name="Rectangle 27"/>
          <p:cNvSpPr/>
          <p:nvPr/>
        </p:nvSpPr>
        <p:spPr>
          <a:xfrm>
            <a:off x="302415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</a:t>
            </a:r>
            <a:endParaRPr lang="en-US" b="1" dirty="0"/>
          </a:p>
        </p:txBody>
      </p:sp>
      <p:sp>
        <p:nvSpPr>
          <p:cNvPr id="41" name="Rectangle 27"/>
          <p:cNvSpPr/>
          <p:nvPr/>
        </p:nvSpPr>
        <p:spPr>
          <a:xfrm>
            <a:off x="411712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2</a:t>
            </a:r>
            <a:endParaRPr lang="en-US" b="1" dirty="0"/>
          </a:p>
        </p:txBody>
      </p:sp>
      <p:sp>
        <p:nvSpPr>
          <p:cNvPr id="43" name="Rectangle 27"/>
          <p:cNvSpPr/>
          <p:nvPr/>
        </p:nvSpPr>
        <p:spPr>
          <a:xfrm>
            <a:off x="52101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3</a:t>
            </a:r>
            <a:endParaRPr lang="en-US" b="1" dirty="0"/>
          </a:p>
        </p:txBody>
      </p:sp>
      <p:sp>
        <p:nvSpPr>
          <p:cNvPr id="44" name="Rectangle 27"/>
          <p:cNvSpPr/>
          <p:nvPr/>
        </p:nvSpPr>
        <p:spPr>
          <a:xfrm>
            <a:off x="630307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4</a:t>
            </a:r>
            <a:endParaRPr lang="en-US" b="1" dirty="0"/>
          </a:p>
        </p:txBody>
      </p:sp>
      <p:sp>
        <p:nvSpPr>
          <p:cNvPr id="45" name="Rectangle 27"/>
          <p:cNvSpPr/>
          <p:nvPr/>
        </p:nvSpPr>
        <p:spPr>
          <a:xfrm>
            <a:off x="739605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5</a:t>
            </a:r>
            <a:endParaRPr lang="en-US" b="1" dirty="0"/>
          </a:p>
        </p:txBody>
      </p:sp>
      <p:sp>
        <p:nvSpPr>
          <p:cNvPr id="46" name="Rectangle 27"/>
          <p:cNvSpPr/>
          <p:nvPr/>
        </p:nvSpPr>
        <p:spPr>
          <a:xfrm>
            <a:off x="848902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6</a:t>
            </a:r>
            <a:endParaRPr lang="en-US" b="1" dirty="0"/>
          </a:p>
        </p:txBody>
      </p:sp>
      <p:sp>
        <p:nvSpPr>
          <p:cNvPr id="47" name="Rectangle 27"/>
          <p:cNvSpPr/>
          <p:nvPr/>
        </p:nvSpPr>
        <p:spPr>
          <a:xfrm>
            <a:off x="95820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7</a:t>
            </a:r>
            <a:endParaRPr lang="en-US" b="1" dirty="0"/>
          </a:p>
        </p:txBody>
      </p:sp>
      <p:sp>
        <p:nvSpPr>
          <p:cNvPr id="48" name="Rectangle 27"/>
          <p:cNvSpPr/>
          <p:nvPr/>
        </p:nvSpPr>
        <p:spPr>
          <a:xfrm>
            <a:off x="10674974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8</a:t>
            </a:r>
            <a:endParaRPr lang="en-US" b="1" dirty="0"/>
          </a:p>
        </p:txBody>
      </p:sp>
      <p:sp>
        <p:nvSpPr>
          <p:cNvPr id="31" name="文本框 30"/>
          <p:cNvSpPr txBox="1"/>
          <p:nvPr/>
        </p:nvSpPr>
        <p:spPr>
          <a:xfrm>
            <a:off x="1062688" y="5375808"/>
            <a:ext cx="64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endParaRPr kumimoji="1"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233380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342678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4506503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561273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>
                    <a:lumMod val="75000"/>
                  </a:schemeClr>
                </a:solidFill>
              </a:rPr>
              <a:t>6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70570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779868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5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889165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998463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11077604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</a:p>
        </p:txBody>
      </p:sp>
      <p:sp>
        <p:nvSpPr>
          <p:cNvPr id="58" name="Pentagon 28"/>
          <p:cNvSpPr/>
          <p:nvPr/>
        </p:nvSpPr>
        <p:spPr>
          <a:xfrm rot="16200000">
            <a:off x="10014567" y="5796512"/>
            <a:ext cx="206667" cy="29325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29"/>
          <p:cNvSpPr txBox="1"/>
          <p:nvPr/>
        </p:nvSpPr>
        <p:spPr>
          <a:xfrm>
            <a:off x="10607604" y="4138899"/>
            <a:ext cx="926028" cy="496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False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4516948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2" name="TextBox 29"/>
          <p:cNvSpPr txBox="1"/>
          <p:nvPr/>
        </p:nvSpPr>
        <p:spPr>
          <a:xfrm>
            <a:off x="10614624" y="4134801"/>
            <a:ext cx="75613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5612729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3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803902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872782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B57CC92-A9CA-4F69-BEA8-FF6E51555645}"/>
              </a:ext>
            </a:extLst>
          </p:cNvPr>
          <p:cNvSpPr txBox="1"/>
          <p:nvPr/>
        </p:nvSpPr>
        <p:spPr>
          <a:xfrm>
            <a:off x="4629025" y="2267179"/>
            <a:ext cx="6700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Given a vertex and its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:</a:t>
            </a:r>
          </a:p>
          <a:p>
            <a:r>
              <a:rPr lang="en-US" altLang="zh-CN" sz="2000" dirty="0"/>
              <a:t>There exists at least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 neighbors with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;</a:t>
            </a:r>
          </a:p>
          <a:p>
            <a:r>
              <a:rPr lang="en-US" altLang="zh-CN" sz="2000" dirty="0"/>
              <a:t>There does not exist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k+1</a:t>
            </a:r>
            <a:r>
              <a:rPr lang="en-US" altLang="zh-CN" sz="2000" dirty="0"/>
              <a:t> neighbors with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k+1</a:t>
            </a:r>
            <a:r>
              <a:rPr lang="en-US" altLang="zh-CN" sz="2000" dirty="0"/>
              <a:t>.</a:t>
            </a:r>
            <a:endParaRPr lang="es-ES_tradnl" altLang="zh-CN" sz="2000" dirty="0"/>
          </a:p>
          <a:p>
            <a:endParaRPr lang="en-US" altLang="zh-CN" sz="2000" dirty="0"/>
          </a:p>
        </p:txBody>
      </p:sp>
      <p:sp>
        <p:nvSpPr>
          <p:cNvPr id="67" name="Title 36">
            <a:extLst>
              <a:ext uri="{FF2B5EF4-FFF2-40B4-BE49-F238E27FC236}">
                <a16:creationId xmlns:a16="http://schemas.microsoft.com/office/drawing/2014/main" id="{B1C4CEDE-A9CB-9AE8-FF1E-12D1A6348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Core Decomposition: Local-view (Converging)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1101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0.00277 L 0.09192 0.00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D6A6A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5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27"/>
          <p:cNvSpPr/>
          <p:nvPr/>
        </p:nvSpPr>
        <p:spPr>
          <a:xfrm>
            <a:off x="838200" y="4875648"/>
            <a:ext cx="10874787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8382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ID</a:t>
            </a:r>
            <a:endParaRPr lang="en-US" b="1" dirty="0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4BA4EA8B-5073-4B2E-2B02-D84AE33B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5523B335-1ED9-A18F-915B-8F4B968A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119</a:t>
            </a:fld>
            <a:endParaRPr lang="en-AU" dirty="0"/>
          </a:p>
        </p:txBody>
      </p:sp>
      <p:sp>
        <p:nvSpPr>
          <p:cNvPr id="4" name="Oval 3"/>
          <p:cNvSpPr/>
          <p:nvPr/>
        </p:nvSpPr>
        <p:spPr>
          <a:xfrm>
            <a:off x="1454985" y="1968389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5" name="Oval 4"/>
          <p:cNvSpPr/>
          <p:nvPr/>
        </p:nvSpPr>
        <p:spPr>
          <a:xfrm>
            <a:off x="838200" y="2744417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altLang="zh-CN" dirty="0"/>
              <a:t>v</a:t>
            </a:r>
            <a:r>
              <a:rPr lang="en-US" baseline="-25000" dirty="0"/>
              <a:t>1</a:t>
            </a:r>
            <a:r>
              <a:rPr lang="zh-CN" altLang="en-US" baseline="-25000" dirty="0"/>
              <a:t> </a:t>
            </a:r>
            <a:endParaRPr lang="en-US" baseline="-25000" dirty="0"/>
          </a:p>
        </p:txBody>
      </p:sp>
      <p:sp>
        <p:nvSpPr>
          <p:cNvPr id="6" name="Oval 5"/>
          <p:cNvSpPr/>
          <p:nvPr/>
        </p:nvSpPr>
        <p:spPr>
          <a:xfrm>
            <a:off x="2731004" y="1924585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147569" y="2590992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584301" y="3364860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679061" y="3216734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704703" y="1963023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210554" y="2595208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704703" y="3101493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8</a:t>
            </a:r>
            <a:endParaRPr lang="en-US" dirty="0"/>
          </a:p>
        </p:txBody>
      </p:sp>
      <p:cxnSp>
        <p:nvCxnSpPr>
          <p:cNvPr id="13" name="Straight Connector 12"/>
          <p:cNvCxnSpPr>
            <a:stCxn id="6" idx="3"/>
            <a:endCxn id="7" idx="7"/>
          </p:cNvCxnSpPr>
          <p:nvPr/>
        </p:nvCxnSpPr>
        <p:spPr>
          <a:xfrm flipH="1">
            <a:off x="1208601" y="2338790"/>
            <a:ext cx="309935" cy="4691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5"/>
            <a:endCxn id="9" idx="1"/>
          </p:cNvCxnSpPr>
          <p:nvPr/>
        </p:nvCxnSpPr>
        <p:spPr>
          <a:xfrm>
            <a:off x="1825386" y="2338790"/>
            <a:ext cx="385734" cy="3157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5"/>
            <a:endCxn id="10" idx="1"/>
          </p:cNvCxnSpPr>
          <p:nvPr/>
        </p:nvCxnSpPr>
        <p:spPr>
          <a:xfrm>
            <a:off x="1208601" y="3114818"/>
            <a:ext cx="439251" cy="3135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0" idx="7"/>
            <a:endCxn id="9" idx="3"/>
          </p:cNvCxnSpPr>
          <p:nvPr/>
        </p:nvCxnSpPr>
        <p:spPr>
          <a:xfrm flipV="1">
            <a:off x="1954702" y="2961393"/>
            <a:ext cx="256418" cy="4670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6"/>
            <a:endCxn id="9" idx="2"/>
          </p:cNvCxnSpPr>
          <p:nvPr/>
        </p:nvCxnSpPr>
        <p:spPr>
          <a:xfrm flipV="1">
            <a:off x="1272152" y="2807968"/>
            <a:ext cx="875417" cy="1534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10" idx="0"/>
          </p:cNvCxnSpPr>
          <p:nvPr/>
        </p:nvCxnSpPr>
        <p:spPr>
          <a:xfrm>
            <a:off x="1671961" y="2402341"/>
            <a:ext cx="129316" cy="9625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7"/>
            <a:endCxn id="8" idx="3"/>
          </p:cNvCxnSpPr>
          <p:nvPr/>
        </p:nvCxnSpPr>
        <p:spPr>
          <a:xfrm flipV="1">
            <a:off x="2517970" y="2294986"/>
            <a:ext cx="276585" cy="3595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6"/>
            <a:endCxn id="13" idx="2"/>
          </p:cNvCxnSpPr>
          <p:nvPr/>
        </p:nvCxnSpPr>
        <p:spPr>
          <a:xfrm>
            <a:off x="2581521" y="2807968"/>
            <a:ext cx="629033" cy="42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11" idx="2"/>
          </p:cNvCxnSpPr>
          <p:nvPr/>
        </p:nvCxnSpPr>
        <p:spPr>
          <a:xfrm flipV="1">
            <a:off x="2018253" y="3433710"/>
            <a:ext cx="660808" cy="1481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5"/>
            <a:endCxn id="11" idx="1"/>
          </p:cNvCxnSpPr>
          <p:nvPr/>
        </p:nvCxnSpPr>
        <p:spPr>
          <a:xfrm>
            <a:off x="2517970" y="2961393"/>
            <a:ext cx="224642" cy="3188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7"/>
            <a:endCxn id="13" idx="3"/>
          </p:cNvCxnSpPr>
          <p:nvPr/>
        </p:nvCxnSpPr>
        <p:spPr>
          <a:xfrm flipV="1">
            <a:off x="3049462" y="2965609"/>
            <a:ext cx="224643" cy="3146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5"/>
            <a:endCxn id="13" idx="1"/>
          </p:cNvCxnSpPr>
          <p:nvPr/>
        </p:nvCxnSpPr>
        <p:spPr>
          <a:xfrm>
            <a:off x="3101405" y="2294986"/>
            <a:ext cx="172700" cy="3637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6"/>
            <a:endCxn id="12" idx="2"/>
          </p:cNvCxnSpPr>
          <p:nvPr/>
        </p:nvCxnSpPr>
        <p:spPr>
          <a:xfrm>
            <a:off x="3164956" y="2141561"/>
            <a:ext cx="539747" cy="384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7"/>
            <a:endCxn id="12" idx="3"/>
          </p:cNvCxnSpPr>
          <p:nvPr/>
        </p:nvCxnSpPr>
        <p:spPr>
          <a:xfrm flipV="1">
            <a:off x="3580955" y="2333424"/>
            <a:ext cx="187299" cy="3253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5"/>
            <a:endCxn id="14" idx="1"/>
          </p:cNvCxnSpPr>
          <p:nvPr/>
        </p:nvCxnSpPr>
        <p:spPr>
          <a:xfrm>
            <a:off x="3580955" y="2965609"/>
            <a:ext cx="187299" cy="1994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6" name="TextBox 215"/>
          <p:cNvSpPr txBox="1"/>
          <p:nvPr/>
        </p:nvSpPr>
        <p:spPr>
          <a:xfrm>
            <a:off x="838199" y="4229397"/>
            <a:ext cx="434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Initialize the core number by degree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5574113" y="4217058"/>
            <a:ext cx="301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Iteration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07670" y="4141329"/>
            <a:ext cx="1769933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/>
              <a:t>isContinue</a:t>
            </a:r>
            <a:r>
              <a:rPr lang="en-US" sz="2000" dirty="0"/>
              <a:t>: </a:t>
            </a:r>
            <a:endParaRPr lang="en-US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609857" y="4140114"/>
            <a:ext cx="7561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39" name="Rectangle 27"/>
          <p:cNvSpPr/>
          <p:nvPr/>
        </p:nvSpPr>
        <p:spPr>
          <a:xfrm>
            <a:off x="193117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0</a:t>
            </a:r>
            <a:endParaRPr lang="en-US" b="1" dirty="0"/>
          </a:p>
        </p:txBody>
      </p:sp>
      <p:sp>
        <p:nvSpPr>
          <p:cNvPr id="40" name="Rectangle 27"/>
          <p:cNvSpPr/>
          <p:nvPr/>
        </p:nvSpPr>
        <p:spPr>
          <a:xfrm>
            <a:off x="302415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</a:t>
            </a:r>
            <a:endParaRPr lang="en-US" b="1" dirty="0"/>
          </a:p>
        </p:txBody>
      </p:sp>
      <p:sp>
        <p:nvSpPr>
          <p:cNvPr id="41" name="Rectangle 27"/>
          <p:cNvSpPr/>
          <p:nvPr/>
        </p:nvSpPr>
        <p:spPr>
          <a:xfrm>
            <a:off x="411712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2</a:t>
            </a:r>
            <a:endParaRPr lang="en-US" b="1" dirty="0"/>
          </a:p>
        </p:txBody>
      </p:sp>
      <p:sp>
        <p:nvSpPr>
          <p:cNvPr id="43" name="Rectangle 27"/>
          <p:cNvSpPr/>
          <p:nvPr/>
        </p:nvSpPr>
        <p:spPr>
          <a:xfrm>
            <a:off x="52101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3</a:t>
            </a:r>
            <a:endParaRPr lang="en-US" b="1" dirty="0"/>
          </a:p>
        </p:txBody>
      </p:sp>
      <p:sp>
        <p:nvSpPr>
          <p:cNvPr id="44" name="Rectangle 27"/>
          <p:cNvSpPr/>
          <p:nvPr/>
        </p:nvSpPr>
        <p:spPr>
          <a:xfrm>
            <a:off x="630307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4</a:t>
            </a:r>
            <a:endParaRPr lang="en-US" b="1" dirty="0"/>
          </a:p>
        </p:txBody>
      </p:sp>
      <p:sp>
        <p:nvSpPr>
          <p:cNvPr id="45" name="Rectangle 27"/>
          <p:cNvSpPr/>
          <p:nvPr/>
        </p:nvSpPr>
        <p:spPr>
          <a:xfrm>
            <a:off x="739605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5</a:t>
            </a:r>
            <a:endParaRPr lang="en-US" b="1" dirty="0"/>
          </a:p>
        </p:txBody>
      </p:sp>
      <p:sp>
        <p:nvSpPr>
          <p:cNvPr id="46" name="Rectangle 27"/>
          <p:cNvSpPr/>
          <p:nvPr/>
        </p:nvSpPr>
        <p:spPr>
          <a:xfrm>
            <a:off x="848902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6</a:t>
            </a:r>
            <a:endParaRPr lang="en-US" b="1" dirty="0"/>
          </a:p>
        </p:txBody>
      </p:sp>
      <p:sp>
        <p:nvSpPr>
          <p:cNvPr id="47" name="Rectangle 27"/>
          <p:cNvSpPr/>
          <p:nvPr/>
        </p:nvSpPr>
        <p:spPr>
          <a:xfrm>
            <a:off x="95820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7</a:t>
            </a:r>
            <a:endParaRPr lang="en-US" b="1" dirty="0"/>
          </a:p>
        </p:txBody>
      </p:sp>
      <p:sp>
        <p:nvSpPr>
          <p:cNvPr id="48" name="Rectangle 27"/>
          <p:cNvSpPr/>
          <p:nvPr/>
        </p:nvSpPr>
        <p:spPr>
          <a:xfrm>
            <a:off x="10674974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8</a:t>
            </a:r>
            <a:endParaRPr lang="en-US" b="1" dirty="0"/>
          </a:p>
        </p:txBody>
      </p:sp>
      <p:sp>
        <p:nvSpPr>
          <p:cNvPr id="31" name="文本框 30"/>
          <p:cNvSpPr txBox="1"/>
          <p:nvPr/>
        </p:nvSpPr>
        <p:spPr>
          <a:xfrm>
            <a:off x="1062688" y="5375808"/>
            <a:ext cx="64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endParaRPr kumimoji="1"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233380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342678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4506503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561273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>
                    <a:lumMod val="75000"/>
                  </a:schemeClr>
                </a:solidFill>
              </a:rPr>
              <a:t>6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70570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779868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solidFill>
                  <a:schemeClr val="accent5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889165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998463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11077604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4516948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5612729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803902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872782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6" name="Pentagon 28"/>
          <p:cNvSpPr/>
          <p:nvPr/>
        </p:nvSpPr>
        <p:spPr>
          <a:xfrm rot="16200000">
            <a:off x="11150434" y="5809764"/>
            <a:ext cx="206667" cy="29325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E9B6681-2EDB-4128-AEB6-970789A24A18}"/>
              </a:ext>
            </a:extLst>
          </p:cNvPr>
          <p:cNvSpPr txBox="1"/>
          <p:nvPr/>
        </p:nvSpPr>
        <p:spPr>
          <a:xfrm>
            <a:off x="4629025" y="2267179"/>
            <a:ext cx="6700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Given a vertex and its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:</a:t>
            </a:r>
          </a:p>
          <a:p>
            <a:r>
              <a:rPr lang="en-US" altLang="zh-CN" sz="2000" dirty="0"/>
              <a:t>There exists at least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 neighbors with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;</a:t>
            </a:r>
          </a:p>
          <a:p>
            <a:r>
              <a:rPr lang="en-US" altLang="zh-CN" sz="2000" dirty="0"/>
              <a:t>There does not exist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k+1</a:t>
            </a:r>
            <a:r>
              <a:rPr lang="en-US" altLang="zh-CN" sz="2000" dirty="0"/>
              <a:t> neighbors with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k+1</a:t>
            </a:r>
            <a:r>
              <a:rPr lang="en-US" altLang="zh-CN" sz="2000" dirty="0"/>
              <a:t>.</a:t>
            </a:r>
            <a:endParaRPr lang="es-ES_tradnl" altLang="zh-CN" sz="2000" dirty="0"/>
          </a:p>
          <a:p>
            <a:endParaRPr lang="en-US" altLang="zh-CN" sz="2000" dirty="0"/>
          </a:p>
        </p:txBody>
      </p:sp>
      <p:sp>
        <p:nvSpPr>
          <p:cNvPr id="65" name="Title 36">
            <a:extLst>
              <a:ext uri="{FF2B5EF4-FFF2-40B4-BE49-F238E27FC236}">
                <a16:creationId xmlns:a16="http://schemas.microsoft.com/office/drawing/2014/main" id="{A4F921A4-1465-E0D9-9C91-4AD1CB4A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Core Decomposition: Local-view (Converging)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9313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D806-B959-6C93-9335-1B9BB693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Application – Network Modeling and Analysis</a:t>
            </a:r>
            <a:endParaRPr lang="en-US" sz="3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A42EB1-5B22-4FFB-A745-6A517CEE74E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8200" y="1690688"/>
            <a:ext cx="9498874" cy="701675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u="sng" dirty="0"/>
              <a:t>Social networks</a:t>
            </a:r>
            <a:r>
              <a:rPr lang="en-US" altLang="zh-CN" sz="2400" dirty="0"/>
              <a:t>: modeling engagement dynamics in social graphs [CIKM 2013] [Social Networks 1983]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127745-BC1F-42F4-BACC-D2468F6BF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38" y="2613430"/>
            <a:ext cx="7624197" cy="34865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0E1621-EF77-B6D4-F40E-25754F3AE7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F1C8B-1944-629B-51FB-51231C55D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095151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27"/>
          <p:cNvSpPr/>
          <p:nvPr/>
        </p:nvSpPr>
        <p:spPr>
          <a:xfrm>
            <a:off x="838200" y="4875648"/>
            <a:ext cx="10874787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8382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ID</a:t>
            </a:r>
            <a:endParaRPr lang="en-US" b="1" dirty="0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3CBAF20F-5CDB-AD27-1FED-AE6F320E6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A6356C1B-7FF9-A64F-A00A-4DF474BFC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120</a:t>
            </a:fld>
            <a:endParaRPr lang="en-AU" dirty="0"/>
          </a:p>
        </p:txBody>
      </p:sp>
      <p:sp>
        <p:nvSpPr>
          <p:cNvPr id="4" name="Oval 3"/>
          <p:cNvSpPr/>
          <p:nvPr/>
        </p:nvSpPr>
        <p:spPr>
          <a:xfrm>
            <a:off x="1454985" y="1968389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5" name="Oval 4"/>
          <p:cNvSpPr/>
          <p:nvPr/>
        </p:nvSpPr>
        <p:spPr>
          <a:xfrm>
            <a:off x="838200" y="2744417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altLang="zh-CN" dirty="0"/>
              <a:t>v</a:t>
            </a:r>
            <a:r>
              <a:rPr lang="en-US" baseline="-25000" dirty="0"/>
              <a:t>1</a:t>
            </a:r>
            <a:r>
              <a:rPr lang="zh-CN" altLang="en-US" baseline="-25000" dirty="0"/>
              <a:t> </a:t>
            </a:r>
            <a:endParaRPr lang="en-US" baseline="-25000" dirty="0"/>
          </a:p>
        </p:txBody>
      </p:sp>
      <p:sp>
        <p:nvSpPr>
          <p:cNvPr id="6" name="Oval 5"/>
          <p:cNvSpPr/>
          <p:nvPr/>
        </p:nvSpPr>
        <p:spPr>
          <a:xfrm>
            <a:off x="2731004" y="1924585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147569" y="2590992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584301" y="3364860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679061" y="3216734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704703" y="1963023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210554" y="2595208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704703" y="3101493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8</a:t>
            </a:r>
            <a:endParaRPr lang="en-US" dirty="0"/>
          </a:p>
        </p:txBody>
      </p:sp>
      <p:cxnSp>
        <p:nvCxnSpPr>
          <p:cNvPr id="13" name="Straight Connector 12"/>
          <p:cNvCxnSpPr>
            <a:stCxn id="6" idx="3"/>
            <a:endCxn id="7" idx="7"/>
          </p:cNvCxnSpPr>
          <p:nvPr/>
        </p:nvCxnSpPr>
        <p:spPr>
          <a:xfrm flipH="1">
            <a:off x="1208601" y="2338790"/>
            <a:ext cx="309935" cy="4691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5"/>
            <a:endCxn id="9" idx="1"/>
          </p:cNvCxnSpPr>
          <p:nvPr/>
        </p:nvCxnSpPr>
        <p:spPr>
          <a:xfrm>
            <a:off x="1825386" y="2338790"/>
            <a:ext cx="385734" cy="3157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5"/>
            <a:endCxn id="10" idx="1"/>
          </p:cNvCxnSpPr>
          <p:nvPr/>
        </p:nvCxnSpPr>
        <p:spPr>
          <a:xfrm>
            <a:off x="1208601" y="3114818"/>
            <a:ext cx="439251" cy="3135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0" idx="7"/>
            <a:endCxn id="9" idx="3"/>
          </p:cNvCxnSpPr>
          <p:nvPr/>
        </p:nvCxnSpPr>
        <p:spPr>
          <a:xfrm flipV="1">
            <a:off x="1954702" y="2961393"/>
            <a:ext cx="256418" cy="4670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6"/>
            <a:endCxn id="9" idx="2"/>
          </p:cNvCxnSpPr>
          <p:nvPr/>
        </p:nvCxnSpPr>
        <p:spPr>
          <a:xfrm flipV="1">
            <a:off x="1272152" y="2807968"/>
            <a:ext cx="875417" cy="1534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10" idx="0"/>
          </p:cNvCxnSpPr>
          <p:nvPr/>
        </p:nvCxnSpPr>
        <p:spPr>
          <a:xfrm>
            <a:off x="1671961" y="2402341"/>
            <a:ext cx="129316" cy="9625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7"/>
            <a:endCxn id="8" idx="3"/>
          </p:cNvCxnSpPr>
          <p:nvPr/>
        </p:nvCxnSpPr>
        <p:spPr>
          <a:xfrm flipV="1">
            <a:off x="2517970" y="2294986"/>
            <a:ext cx="276585" cy="3595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6"/>
            <a:endCxn id="13" idx="2"/>
          </p:cNvCxnSpPr>
          <p:nvPr/>
        </p:nvCxnSpPr>
        <p:spPr>
          <a:xfrm>
            <a:off x="2581521" y="2807968"/>
            <a:ext cx="629033" cy="42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11" idx="2"/>
          </p:cNvCxnSpPr>
          <p:nvPr/>
        </p:nvCxnSpPr>
        <p:spPr>
          <a:xfrm flipV="1">
            <a:off x="2018253" y="3433710"/>
            <a:ext cx="660808" cy="1481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5"/>
            <a:endCxn id="11" idx="1"/>
          </p:cNvCxnSpPr>
          <p:nvPr/>
        </p:nvCxnSpPr>
        <p:spPr>
          <a:xfrm>
            <a:off x="2517970" y="2961393"/>
            <a:ext cx="224642" cy="3188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7"/>
            <a:endCxn id="13" idx="3"/>
          </p:cNvCxnSpPr>
          <p:nvPr/>
        </p:nvCxnSpPr>
        <p:spPr>
          <a:xfrm flipV="1">
            <a:off x="3049462" y="2965609"/>
            <a:ext cx="224643" cy="3146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5"/>
            <a:endCxn id="13" idx="1"/>
          </p:cNvCxnSpPr>
          <p:nvPr/>
        </p:nvCxnSpPr>
        <p:spPr>
          <a:xfrm>
            <a:off x="3101405" y="2294986"/>
            <a:ext cx="172700" cy="3637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6"/>
            <a:endCxn id="12" idx="2"/>
          </p:cNvCxnSpPr>
          <p:nvPr/>
        </p:nvCxnSpPr>
        <p:spPr>
          <a:xfrm>
            <a:off x="3164956" y="2141561"/>
            <a:ext cx="539747" cy="384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7"/>
            <a:endCxn id="12" idx="3"/>
          </p:cNvCxnSpPr>
          <p:nvPr/>
        </p:nvCxnSpPr>
        <p:spPr>
          <a:xfrm flipV="1">
            <a:off x="3580955" y="2333424"/>
            <a:ext cx="187299" cy="3253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5"/>
            <a:endCxn id="14" idx="1"/>
          </p:cNvCxnSpPr>
          <p:nvPr/>
        </p:nvCxnSpPr>
        <p:spPr>
          <a:xfrm>
            <a:off x="3580955" y="2965609"/>
            <a:ext cx="187299" cy="1994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6" name="TextBox 215"/>
          <p:cNvSpPr txBox="1"/>
          <p:nvPr/>
        </p:nvSpPr>
        <p:spPr>
          <a:xfrm>
            <a:off x="838199" y="4229397"/>
            <a:ext cx="4340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Initialize the core number by degree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5574113" y="4217058"/>
            <a:ext cx="301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Iteration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07670" y="4141329"/>
            <a:ext cx="1769933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/>
              <a:t>isContinue</a:t>
            </a:r>
            <a:r>
              <a:rPr lang="en-US" sz="2000" dirty="0"/>
              <a:t>: </a:t>
            </a:r>
            <a:endParaRPr lang="en-US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597665" y="4140114"/>
            <a:ext cx="7561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39" name="Rectangle 27"/>
          <p:cNvSpPr/>
          <p:nvPr/>
        </p:nvSpPr>
        <p:spPr>
          <a:xfrm>
            <a:off x="193117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0</a:t>
            </a:r>
            <a:endParaRPr lang="en-US" b="1" dirty="0"/>
          </a:p>
        </p:txBody>
      </p:sp>
      <p:sp>
        <p:nvSpPr>
          <p:cNvPr id="40" name="Rectangle 27"/>
          <p:cNvSpPr/>
          <p:nvPr/>
        </p:nvSpPr>
        <p:spPr>
          <a:xfrm>
            <a:off x="302415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</a:t>
            </a:r>
            <a:endParaRPr lang="en-US" b="1" dirty="0"/>
          </a:p>
        </p:txBody>
      </p:sp>
      <p:sp>
        <p:nvSpPr>
          <p:cNvPr id="41" name="Rectangle 27"/>
          <p:cNvSpPr/>
          <p:nvPr/>
        </p:nvSpPr>
        <p:spPr>
          <a:xfrm>
            <a:off x="411712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2</a:t>
            </a:r>
            <a:endParaRPr lang="en-US" b="1" dirty="0"/>
          </a:p>
        </p:txBody>
      </p:sp>
      <p:sp>
        <p:nvSpPr>
          <p:cNvPr id="43" name="Rectangle 27"/>
          <p:cNvSpPr/>
          <p:nvPr/>
        </p:nvSpPr>
        <p:spPr>
          <a:xfrm>
            <a:off x="52101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3</a:t>
            </a:r>
            <a:endParaRPr lang="en-US" b="1" dirty="0"/>
          </a:p>
        </p:txBody>
      </p:sp>
      <p:sp>
        <p:nvSpPr>
          <p:cNvPr id="44" name="Rectangle 27"/>
          <p:cNvSpPr/>
          <p:nvPr/>
        </p:nvSpPr>
        <p:spPr>
          <a:xfrm>
            <a:off x="630307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4</a:t>
            </a:r>
            <a:endParaRPr lang="en-US" b="1" dirty="0"/>
          </a:p>
        </p:txBody>
      </p:sp>
      <p:sp>
        <p:nvSpPr>
          <p:cNvPr id="45" name="Rectangle 27"/>
          <p:cNvSpPr/>
          <p:nvPr/>
        </p:nvSpPr>
        <p:spPr>
          <a:xfrm>
            <a:off x="739605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5</a:t>
            </a:r>
            <a:endParaRPr lang="en-US" b="1" dirty="0"/>
          </a:p>
        </p:txBody>
      </p:sp>
      <p:sp>
        <p:nvSpPr>
          <p:cNvPr id="46" name="Rectangle 27"/>
          <p:cNvSpPr/>
          <p:nvPr/>
        </p:nvSpPr>
        <p:spPr>
          <a:xfrm>
            <a:off x="848902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6</a:t>
            </a:r>
            <a:endParaRPr lang="en-US" b="1" dirty="0"/>
          </a:p>
        </p:txBody>
      </p:sp>
      <p:sp>
        <p:nvSpPr>
          <p:cNvPr id="47" name="Rectangle 27"/>
          <p:cNvSpPr/>
          <p:nvPr/>
        </p:nvSpPr>
        <p:spPr>
          <a:xfrm>
            <a:off x="95820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7</a:t>
            </a:r>
            <a:endParaRPr lang="en-US" b="1" dirty="0"/>
          </a:p>
        </p:txBody>
      </p:sp>
      <p:sp>
        <p:nvSpPr>
          <p:cNvPr id="48" name="Rectangle 27"/>
          <p:cNvSpPr/>
          <p:nvPr/>
        </p:nvSpPr>
        <p:spPr>
          <a:xfrm>
            <a:off x="10674974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8</a:t>
            </a:r>
            <a:endParaRPr lang="en-US" b="1" dirty="0"/>
          </a:p>
        </p:txBody>
      </p:sp>
      <p:sp>
        <p:nvSpPr>
          <p:cNvPr id="31" name="文本框 30"/>
          <p:cNvSpPr txBox="1"/>
          <p:nvPr/>
        </p:nvSpPr>
        <p:spPr>
          <a:xfrm>
            <a:off x="1062688" y="5375808"/>
            <a:ext cx="64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endParaRPr kumimoji="1"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233380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342678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4506503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561273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670570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779868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5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889165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998463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11077604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</a:p>
        </p:txBody>
      </p:sp>
      <p:sp>
        <p:nvSpPr>
          <p:cNvPr id="60" name="TextBox 29"/>
          <p:cNvSpPr txBox="1"/>
          <p:nvPr/>
        </p:nvSpPr>
        <p:spPr>
          <a:xfrm>
            <a:off x="10607604" y="4138899"/>
            <a:ext cx="1011372" cy="496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False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4516948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61" name="文本框 60"/>
          <p:cNvSpPr txBox="1"/>
          <p:nvPr/>
        </p:nvSpPr>
        <p:spPr>
          <a:xfrm>
            <a:off x="5612729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63" name="文本框 62"/>
          <p:cNvSpPr txBox="1"/>
          <p:nvPr/>
        </p:nvSpPr>
        <p:spPr>
          <a:xfrm>
            <a:off x="7803902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64" name="文本框 63"/>
          <p:cNvSpPr txBox="1"/>
          <p:nvPr/>
        </p:nvSpPr>
        <p:spPr>
          <a:xfrm>
            <a:off x="8872782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65" name="Pentagon 28"/>
          <p:cNvSpPr/>
          <p:nvPr/>
        </p:nvSpPr>
        <p:spPr>
          <a:xfrm rot="16200000">
            <a:off x="2371376" y="5770008"/>
            <a:ext cx="206667" cy="29325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Pentagon 28"/>
          <p:cNvSpPr/>
          <p:nvPr/>
        </p:nvSpPr>
        <p:spPr>
          <a:xfrm rot="16200000">
            <a:off x="11150434" y="5809764"/>
            <a:ext cx="206667" cy="29325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矩形 28"/>
          <p:cNvSpPr/>
          <p:nvPr/>
        </p:nvSpPr>
        <p:spPr>
          <a:xfrm>
            <a:off x="6554862" y="4239016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i="1" dirty="0">
                <a:solidFill>
                  <a:schemeClr val="accent5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2BD0BD-EE20-42D7-BED8-B8F7D4446C3F}"/>
              </a:ext>
            </a:extLst>
          </p:cNvPr>
          <p:cNvSpPr txBox="1"/>
          <p:nvPr/>
        </p:nvSpPr>
        <p:spPr>
          <a:xfrm>
            <a:off x="4629025" y="2267179"/>
            <a:ext cx="6700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Given a vertex and its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:</a:t>
            </a:r>
          </a:p>
          <a:p>
            <a:r>
              <a:rPr lang="en-US" altLang="zh-CN" sz="2000" dirty="0"/>
              <a:t>There exists at least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 neighbors with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;</a:t>
            </a:r>
          </a:p>
          <a:p>
            <a:r>
              <a:rPr lang="en-US" altLang="zh-CN" sz="2000" dirty="0"/>
              <a:t>There does not exist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k+1</a:t>
            </a:r>
            <a:r>
              <a:rPr lang="en-US" altLang="zh-CN" sz="2000" dirty="0"/>
              <a:t> neighbors with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k+1</a:t>
            </a:r>
            <a:r>
              <a:rPr lang="en-US" altLang="zh-CN" sz="2000" dirty="0"/>
              <a:t>.</a:t>
            </a:r>
            <a:endParaRPr lang="es-ES_tradnl" altLang="zh-CN" sz="2000" dirty="0"/>
          </a:p>
          <a:p>
            <a:endParaRPr lang="en-US" altLang="zh-CN" sz="2000" dirty="0"/>
          </a:p>
        </p:txBody>
      </p:sp>
      <p:sp>
        <p:nvSpPr>
          <p:cNvPr id="68" name="Title 36">
            <a:extLst>
              <a:ext uri="{FF2B5EF4-FFF2-40B4-BE49-F238E27FC236}">
                <a16:creationId xmlns:a16="http://schemas.microsoft.com/office/drawing/2014/main" id="{354CDBC3-F659-53E6-8ABB-94A454E50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Core Decomposition: Local-view (Converging)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3556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5" grpId="0" animBg="1"/>
      <p:bldP spid="66" grpId="0" animBg="1"/>
      <p:bldP spid="29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27"/>
          <p:cNvSpPr/>
          <p:nvPr/>
        </p:nvSpPr>
        <p:spPr>
          <a:xfrm>
            <a:off x="838200" y="4875648"/>
            <a:ext cx="10874787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8382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ID</a:t>
            </a:r>
            <a:endParaRPr lang="en-US" b="1" dirty="0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B0FC7B07-BB84-E2EA-4093-3BE8D643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6F1A908E-308C-1731-03EB-BDFC398BA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121</a:t>
            </a:fld>
            <a:endParaRPr lang="en-AU" dirty="0"/>
          </a:p>
        </p:txBody>
      </p:sp>
      <p:sp>
        <p:nvSpPr>
          <p:cNvPr id="4" name="Oval 3"/>
          <p:cNvSpPr/>
          <p:nvPr/>
        </p:nvSpPr>
        <p:spPr>
          <a:xfrm>
            <a:off x="1454985" y="1968389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5" name="Oval 4"/>
          <p:cNvSpPr/>
          <p:nvPr/>
        </p:nvSpPr>
        <p:spPr>
          <a:xfrm>
            <a:off x="838200" y="2744417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altLang="zh-CN" dirty="0"/>
              <a:t>v</a:t>
            </a:r>
            <a:r>
              <a:rPr lang="en-US" baseline="-25000" dirty="0"/>
              <a:t>1</a:t>
            </a:r>
            <a:r>
              <a:rPr lang="zh-CN" altLang="en-US" baseline="-25000" dirty="0"/>
              <a:t> </a:t>
            </a:r>
            <a:endParaRPr lang="en-US" baseline="-25000" dirty="0"/>
          </a:p>
        </p:txBody>
      </p:sp>
      <p:sp>
        <p:nvSpPr>
          <p:cNvPr id="6" name="Oval 5"/>
          <p:cNvSpPr/>
          <p:nvPr/>
        </p:nvSpPr>
        <p:spPr>
          <a:xfrm>
            <a:off x="2731004" y="1924585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147569" y="2590992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584301" y="3364860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679061" y="3216734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704703" y="1963023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210554" y="2595208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704703" y="3101493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8</a:t>
            </a:r>
            <a:endParaRPr lang="en-US" dirty="0"/>
          </a:p>
        </p:txBody>
      </p:sp>
      <p:cxnSp>
        <p:nvCxnSpPr>
          <p:cNvPr id="13" name="Straight Connector 12"/>
          <p:cNvCxnSpPr>
            <a:stCxn id="6" idx="3"/>
            <a:endCxn id="7" idx="7"/>
          </p:cNvCxnSpPr>
          <p:nvPr/>
        </p:nvCxnSpPr>
        <p:spPr>
          <a:xfrm flipH="1">
            <a:off x="1208601" y="2338790"/>
            <a:ext cx="309935" cy="4691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5"/>
            <a:endCxn id="9" idx="1"/>
          </p:cNvCxnSpPr>
          <p:nvPr/>
        </p:nvCxnSpPr>
        <p:spPr>
          <a:xfrm>
            <a:off x="1825386" y="2338790"/>
            <a:ext cx="385734" cy="3157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5"/>
            <a:endCxn id="10" idx="1"/>
          </p:cNvCxnSpPr>
          <p:nvPr/>
        </p:nvCxnSpPr>
        <p:spPr>
          <a:xfrm>
            <a:off x="1208601" y="3114818"/>
            <a:ext cx="439251" cy="3135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0" idx="7"/>
            <a:endCxn id="9" idx="3"/>
          </p:cNvCxnSpPr>
          <p:nvPr/>
        </p:nvCxnSpPr>
        <p:spPr>
          <a:xfrm flipV="1">
            <a:off x="1954702" y="2961393"/>
            <a:ext cx="256418" cy="4670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6"/>
            <a:endCxn id="9" idx="2"/>
          </p:cNvCxnSpPr>
          <p:nvPr/>
        </p:nvCxnSpPr>
        <p:spPr>
          <a:xfrm flipV="1">
            <a:off x="1272152" y="2807968"/>
            <a:ext cx="875417" cy="1534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10" idx="0"/>
          </p:cNvCxnSpPr>
          <p:nvPr/>
        </p:nvCxnSpPr>
        <p:spPr>
          <a:xfrm>
            <a:off x="1671961" y="2402341"/>
            <a:ext cx="129316" cy="9625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7"/>
            <a:endCxn id="8" idx="3"/>
          </p:cNvCxnSpPr>
          <p:nvPr/>
        </p:nvCxnSpPr>
        <p:spPr>
          <a:xfrm flipV="1">
            <a:off x="2517970" y="2294986"/>
            <a:ext cx="276585" cy="3595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6"/>
            <a:endCxn id="13" idx="2"/>
          </p:cNvCxnSpPr>
          <p:nvPr/>
        </p:nvCxnSpPr>
        <p:spPr>
          <a:xfrm>
            <a:off x="2581521" y="2807968"/>
            <a:ext cx="629033" cy="42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11" idx="2"/>
          </p:cNvCxnSpPr>
          <p:nvPr/>
        </p:nvCxnSpPr>
        <p:spPr>
          <a:xfrm flipV="1">
            <a:off x="2018253" y="3433710"/>
            <a:ext cx="660808" cy="1481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5"/>
            <a:endCxn id="11" idx="1"/>
          </p:cNvCxnSpPr>
          <p:nvPr/>
        </p:nvCxnSpPr>
        <p:spPr>
          <a:xfrm>
            <a:off x="2517970" y="2961393"/>
            <a:ext cx="224642" cy="3188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7"/>
            <a:endCxn id="13" idx="3"/>
          </p:cNvCxnSpPr>
          <p:nvPr/>
        </p:nvCxnSpPr>
        <p:spPr>
          <a:xfrm flipV="1">
            <a:off x="3049462" y="2965609"/>
            <a:ext cx="224643" cy="3146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5"/>
            <a:endCxn id="13" idx="1"/>
          </p:cNvCxnSpPr>
          <p:nvPr/>
        </p:nvCxnSpPr>
        <p:spPr>
          <a:xfrm>
            <a:off x="3101405" y="2294986"/>
            <a:ext cx="172700" cy="3637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6"/>
            <a:endCxn id="12" idx="2"/>
          </p:cNvCxnSpPr>
          <p:nvPr/>
        </p:nvCxnSpPr>
        <p:spPr>
          <a:xfrm>
            <a:off x="3164956" y="2141561"/>
            <a:ext cx="539747" cy="384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7"/>
            <a:endCxn id="12" idx="3"/>
          </p:cNvCxnSpPr>
          <p:nvPr/>
        </p:nvCxnSpPr>
        <p:spPr>
          <a:xfrm flipV="1">
            <a:off x="3580955" y="2333424"/>
            <a:ext cx="187299" cy="3253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5"/>
            <a:endCxn id="14" idx="1"/>
          </p:cNvCxnSpPr>
          <p:nvPr/>
        </p:nvCxnSpPr>
        <p:spPr>
          <a:xfrm>
            <a:off x="3580955" y="2965609"/>
            <a:ext cx="187299" cy="1994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6" name="TextBox 215"/>
          <p:cNvSpPr txBox="1"/>
          <p:nvPr/>
        </p:nvSpPr>
        <p:spPr>
          <a:xfrm>
            <a:off x="838199" y="4229397"/>
            <a:ext cx="434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Initialize the core number by degree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5574113" y="4217058"/>
            <a:ext cx="301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Iteration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07670" y="4141329"/>
            <a:ext cx="1714195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/>
              <a:t>isContinue</a:t>
            </a:r>
            <a:r>
              <a:rPr lang="en-US" sz="2000" dirty="0"/>
              <a:t>: </a:t>
            </a:r>
            <a:endParaRPr lang="en-US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9" name="Rectangle 27"/>
          <p:cNvSpPr/>
          <p:nvPr/>
        </p:nvSpPr>
        <p:spPr>
          <a:xfrm>
            <a:off x="193117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0</a:t>
            </a:r>
            <a:endParaRPr lang="en-US" b="1" dirty="0"/>
          </a:p>
        </p:txBody>
      </p:sp>
      <p:sp>
        <p:nvSpPr>
          <p:cNvPr id="40" name="Rectangle 27"/>
          <p:cNvSpPr/>
          <p:nvPr/>
        </p:nvSpPr>
        <p:spPr>
          <a:xfrm>
            <a:off x="302415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</a:t>
            </a:r>
            <a:endParaRPr lang="en-US" b="1" dirty="0"/>
          </a:p>
        </p:txBody>
      </p:sp>
      <p:sp>
        <p:nvSpPr>
          <p:cNvPr id="41" name="Rectangle 27"/>
          <p:cNvSpPr/>
          <p:nvPr/>
        </p:nvSpPr>
        <p:spPr>
          <a:xfrm>
            <a:off x="411712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2</a:t>
            </a:r>
            <a:endParaRPr lang="en-US" b="1" dirty="0"/>
          </a:p>
        </p:txBody>
      </p:sp>
      <p:sp>
        <p:nvSpPr>
          <p:cNvPr id="43" name="Rectangle 27"/>
          <p:cNvSpPr/>
          <p:nvPr/>
        </p:nvSpPr>
        <p:spPr>
          <a:xfrm>
            <a:off x="52101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3</a:t>
            </a:r>
            <a:endParaRPr lang="en-US" b="1" dirty="0"/>
          </a:p>
        </p:txBody>
      </p:sp>
      <p:sp>
        <p:nvSpPr>
          <p:cNvPr id="44" name="Rectangle 27"/>
          <p:cNvSpPr/>
          <p:nvPr/>
        </p:nvSpPr>
        <p:spPr>
          <a:xfrm>
            <a:off x="630307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4</a:t>
            </a:r>
            <a:endParaRPr lang="en-US" b="1" dirty="0"/>
          </a:p>
        </p:txBody>
      </p:sp>
      <p:sp>
        <p:nvSpPr>
          <p:cNvPr id="45" name="Rectangle 27"/>
          <p:cNvSpPr/>
          <p:nvPr/>
        </p:nvSpPr>
        <p:spPr>
          <a:xfrm>
            <a:off x="739605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5</a:t>
            </a:r>
            <a:endParaRPr lang="en-US" b="1" dirty="0"/>
          </a:p>
        </p:txBody>
      </p:sp>
      <p:sp>
        <p:nvSpPr>
          <p:cNvPr id="46" name="Rectangle 27"/>
          <p:cNvSpPr/>
          <p:nvPr/>
        </p:nvSpPr>
        <p:spPr>
          <a:xfrm>
            <a:off x="848902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6</a:t>
            </a:r>
            <a:endParaRPr lang="en-US" b="1" dirty="0"/>
          </a:p>
        </p:txBody>
      </p:sp>
      <p:sp>
        <p:nvSpPr>
          <p:cNvPr id="47" name="Rectangle 27"/>
          <p:cNvSpPr/>
          <p:nvPr/>
        </p:nvSpPr>
        <p:spPr>
          <a:xfrm>
            <a:off x="95820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7</a:t>
            </a:r>
            <a:endParaRPr lang="en-US" b="1" dirty="0"/>
          </a:p>
        </p:txBody>
      </p:sp>
      <p:sp>
        <p:nvSpPr>
          <p:cNvPr id="48" name="Rectangle 27"/>
          <p:cNvSpPr/>
          <p:nvPr/>
        </p:nvSpPr>
        <p:spPr>
          <a:xfrm>
            <a:off x="10674974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8</a:t>
            </a:r>
            <a:endParaRPr lang="en-US" b="1" dirty="0"/>
          </a:p>
        </p:txBody>
      </p:sp>
      <p:sp>
        <p:nvSpPr>
          <p:cNvPr id="31" name="文本框 30"/>
          <p:cNvSpPr txBox="1"/>
          <p:nvPr/>
        </p:nvSpPr>
        <p:spPr>
          <a:xfrm>
            <a:off x="1062688" y="5375808"/>
            <a:ext cx="64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endParaRPr kumimoji="1"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233380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342678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4506503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561273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670570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779868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5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889165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998463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11077604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</a:p>
        </p:txBody>
      </p:sp>
      <p:sp>
        <p:nvSpPr>
          <p:cNvPr id="60" name="TextBox 29"/>
          <p:cNvSpPr txBox="1"/>
          <p:nvPr/>
        </p:nvSpPr>
        <p:spPr>
          <a:xfrm>
            <a:off x="10608158" y="4141329"/>
            <a:ext cx="938892" cy="496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False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4516948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61" name="文本框 60"/>
          <p:cNvSpPr txBox="1"/>
          <p:nvPr/>
        </p:nvSpPr>
        <p:spPr>
          <a:xfrm>
            <a:off x="5612729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63" name="文本框 62"/>
          <p:cNvSpPr txBox="1"/>
          <p:nvPr/>
        </p:nvSpPr>
        <p:spPr>
          <a:xfrm>
            <a:off x="7803902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64" name="文本框 63"/>
          <p:cNvSpPr txBox="1"/>
          <p:nvPr/>
        </p:nvSpPr>
        <p:spPr>
          <a:xfrm>
            <a:off x="8872782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65" name="Pentagon 28"/>
          <p:cNvSpPr/>
          <p:nvPr/>
        </p:nvSpPr>
        <p:spPr>
          <a:xfrm rot="16200000">
            <a:off x="2371376" y="5770008"/>
            <a:ext cx="206667" cy="29325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矩形 28"/>
          <p:cNvSpPr/>
          <p:nvPr/>
        </p:nvSpPr>
        <p:spPr>
          <a:xfrm>
            <a:off x="6554862" y="4239016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i="1" dirty="0">
                <a:solidFill>
                  <a:schemeClr val="accent5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7790252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69" name="TextBox 29"/>
          <p:cNvSpPr txBox="1"/>
          <p:nvPr/>
        </p:nvSpPr>
        <p:spPr>
          <a:xfrm>
            <a:off x="10608158" y="4137589"/>
            <a:ext cx="75613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3D5658-882E-466E-A42F-1AFC93FD8854}"/>
              </a:ext>
            </a:extLst>
          </p:cNvPr>
          <p:cNvSpPr txBox="1"/>
          <p:nvPr/>
        </p:nvSpPr>
        <p:spPr>
          <a:xfrm>
            <a:off x="4629025" y="2267179"/>
            <a:ext cx="6700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Given a vertex and its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:</a:t>
            </a:r>
          </a:p>
          <a:p>
            <a:r>
              <a:rPr lang="en-US" altLang="zh-CN" sz="2000" dirty="0"/>
              <a:t>There exists at least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 neighbors with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;</a:t>
            </a:r>
          </a:p>
          <a:p>
            <a:r>
              <a:rPr lang="en-US" altLang="zh-CN" sz="2000" dirty="0"/>
              <a:t>There does not exist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k+1</a:t>
            </a:r>
            <a:r>
              <a:rPr lang="en-US" altLang="zh-CN" sz="2000" dirty="0"/>
              <a:t> neighbors with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k+1</a:t>
            </a:r>
            <a:r>
              <a:rPr lang="en-US" altLang="zh-CN" sz="2000" dirty="0"/>
              <a:t>.</a:t>
            </a:r>
            <a:endParaRPr lang="es-ES_tradnl" altLang="zh-CN" sz="2000" dirty="0"/>
          </a:p>
          <a:p>
            <a:endParaRPr lang="en-US" altLang="zh-CN" sz="2000" dirty="0"/>
          </a:p>
        </p:txBody>
      </p:sp>
      <p:sp>
        <p:nvSpPr>
          <p:cNvPr id="67" name="Title 36">
            <a:extLst>
              <a:ext uri="{FF2B5EF4-FFF2-40B4-BE49-F238E27FC236}">
                <a16:creationId xmlns:a16="http://schemas.microsoft.com/office/drawing/2014/main" id="{3E536C9F-96A6-5207-87F7-8A6AC486D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Core Decomposition: Local-view (Converging)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6433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0.71875 -0.00347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38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2312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2" grpId="0" animBg="1"/>
      <p:bldP spid="62" grpId="1" animBg="1"/>
      <p:bldP spid="69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0597665" y="4139297"/>
            <a:ext cx="7561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70" name="Rectangle 27"/>
          <p:cNvSpPr/>
          <p:nvPr/>
        </p:nvSpPr>
        <p:spPr>
          <a:xfrm>
            <a:off x="838200" y="4875648"/>
            <a:ext cx="10874787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8382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ID</a:t>
            </a:r>
            <a:endParaRPr lang="en-US" b="1" dirty="0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D9D473C0-C9CB-4310-CA3F-3FCB470B1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277B8426-CBC2-5E4F-4AEA-6F72C9147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122</a:t>
            </a:fld>
            <a:endParaRPr lang="en-AU" dirty="0"/>
          </a:p>
        </p:txBody>
      </p:sp>
      <p:sp>
        <p:nvSpPr>
          <p:cNvPr id="4" name="Oval 3"/>
          <p:cNvSpPr/>
          <p:nvPr/>
        </p:nvSpPr>
        <p:spPr>
          <a:xfrm>
            <a:off x="1454985" y="1968389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5" name="Oval 4"/>
          <p:cNvSpPr/>
          <p:nvPr/>
        </p:nvSpPr>
        <p:spPr>
          <a:xfrm>
            <a:off x="838200" y="2744417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altLang="zh-CN" dirty="0"/>
              <a:t>v</a:t>
            </a:r>
            <a:r>
              <a:rPr lang="en-US" baseline="-25000" dirty="0"/>
              <a:t>1</a:t>
            </a:r>
            <a:r>
              <a:rPr lang="zh-CN" altLang="en-US" baseline="-25000" dirty="0"/>
              <a:t> </a:t>
            </a:r>
            <a:endParaRPr lang="en-US" baseline="-25000" dirty="0"/>
          </a:p>
        </p:txBody>
      </p:sp>
      <p:sp>
        <p:nvSpPr>
          <p:cNvPr id="6" name="Oval 5"/>
          <p:cNvSpPr/>
          <p:nvPr/>
        </p:nvSpPr>
        <p:spPr>
          <a:xfrm>
            <a:off x="2731004" y="1924585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147569" y="2590992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584301" y="3364860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679061" y="3216734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704703" y="1963023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210554" y="2595208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704703" y="3101493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8</a:t>
            </a:r>
            <a:endParaRPr lang="en-US" dirty="0"/>
          </a:p>
        </p:txBody>
      </p:sp>
      <p:cxnSp>
        <p:nvCxnSpPr>
          <p:cNvPr id="13" name="Straight Connector 12"/>
          <p:cNvCxnSpPr>
            <a:stCxn id="6" idx="3"/>
            <a:endCxn id="7" idx="7"/>
          </p:cNvCxnSpPr>
          <p:nvPr/>
        </p:nvCxnSpPr>
        <p:spPr>
          <a:xfrm flipH="1">
            <a:off x="1208601" y="2338790"/>
            <a:ext cx="309935" cy="4691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5"/>
            <a:endCxn id="9" idx="1"/>
          </p:cNvCxnSpPr>
          <p:nvPr/>
        </p:nvCxnSpPr>
        <p:spPr>
          <a:xfrm>
            <a:off x="1825386" y="2338790"/>
            <a:ext cx="385734" cy="3157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5"/>
            <a:endCxn id="10" idx="1"/>
          </p:cNvCxnSpPr>
          <p:nvPr/>
        </p:nvCxnSpPr>
        <p:spPr>
          <a:xfrm>
            <a:off x="1208601" y="3114818"/>
            <a:ext cx="439251" cy="3135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0" idx="7"/>
            <a:endCxn id="9" idx="3"/>
          </p:cNvCxnSpPr>
          <p:nvPr/>
        </p:nvCxnSpPr>
        <p:spPr>
          <a:xfrm flipV="1">
            <a:off x="1954702" y="2961393"/>
            <a:ext cx="256418" cy="4670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6"/>
            <a:endCxn id="9" idx="2"/>
          </p:cNvCxnSpPr>
          <p:nvPr/>
        </p:nvCxnSpPr>
        <p:spPr>
          <a:xfrm flipV="1">
            <a:off x="1272152" y="2807968"/>
            <a:ext cx="875417" cy="1534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10" idx="0"/>
          </p:cNvCxnSpPr>
          <p:nvPr/>
        </p:nvCxnSpPr>
        <p:spPr>
          <a:xfrm>
            <a:off x="1671961" y="2402341"/>
            <a:ext cx="129316" cy="9625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7"/>
            <a:endCxn id="8" idx="3"/>
          </p:cNvCxnSpPr>
          <p:nvPr/>
        </p:nvCxnSpPr>
        <p:spPr>
          <a:xfrm flipV="1">
            <a:off x="2517970" y="2294986"/>
            <a:ext cx="276585" cy="3595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6"/>
            <a:endCxn id="13" idx="2"/>
          </p:cNvCxnSpPr>
          <p:nvPr/>
        </p:nvCxnSpPr>
        <p:spPr>
          <a:xfrm>
            <a:off x="2581521" y="2807968"/>
            <a:ext cx="629033" cy="42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11" idx="2"/>
          </p:cNvCxnSpPr>
          <p:nvPr/>
        </p:nvCxnSpPr>
        <p:spPr>
          <a:xfrm flipV="1">
            <a:off x="2018253" y="3433710"/>
            <a:ext cx="660808" cy="1481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5"/>
            <a:endCxn id="11" idx="1"/>
          </p:cNvCxnSpPr>
          <p:nvPr/>
        </p:nvCxnSpPr>
        <p:spPr>
          <a:xfrm>
            <a:off x="2517970" y="2961393"/>
            <a:ext cx="224642" cy="3188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7"/>
            <a:endCxn id="13" idx="3"/>
          </p:cNvCxnSpPr>
          <p:nvPr/>
        </p:nvCxnSpPr>
        <p:spPr>
          <a:xfrm flipV="1">
            <a:off x="3049462" y="2965609"/>
            <a:ext cx="224643" cy="3146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5"/>
            <a:endCxn id="13" idx="1"/>
          </p:cNvCxnSpPr>
          <p:nvPr/>
        </p:nvCxnSpPr>
        <p:spPr>
          <a:xfrm>
            <a:off x="3101405" y="2294986"/>
            <a:ext cx="172700" cy="3637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6"/>
            <a:endCxn id="12" idx="2"/>
          </p:cNvCxnSpPr>
          <p:nvPr/>
        </p:nvCxnSpPr>
        <p:spPr>
          <a:xfrm>
            <a:off x="3164956" y="2141561"/>
            <a:ext cx="539747" cy="384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7"/>
            <a:endCxn id="12" idx="3"/>
          </p:cNvCxnSpPr>
          <p:nvPr/>
        </p:nvCxnSpPr>
        <p:spPr>
          <a:xfrm flipV="1">
            <a:off x="3580955" y="2333424"/>
            <a:ext cx="187299" cy="3253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5"/>
            <a:endCxn id="14" idx="1"/>
          </p:cNvCxnSpPr>
          <p:nvPr/>
        </p:nvCxnSpPr>
        <p:spPr>
          <a:xfrm>
            <a:off x="3580955" y="2965609"/>
            <a:ext cx="187299" cy="1994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6" name="TextBox 215"/>
          <p:cNvSpPr txBox="1"/>
          <p:nvPr/>
        </p:nvSpPr>
        <p:spPr>
          <a:xfrm>
            <a:off x="838199" y="4229397"/>
            <a:ext cx="434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Initialize the core number by degree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5574113" y="4217058"/>
            <a:ext cx="301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Iteration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07670" y="4141329"/>
            <a:ext cx="1883693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/>
              <a:t>isContinue</a:t>
            </a:r>
            <a:r>
              <a:rPr lang="en-US" sz="2000" dirty="0"/>
              <a:t>: </a:t>
            </a:r>
            <a:endParaRPr lang="en-US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9" name="Rectangle 27"/>
          <p:cNvSpPr/>
          <p:nvPr/>
        </p:nvSpPr>
        <p:spPr>
          <a:xfrm>
            <a:off x="193117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0</a:t>
            </a:r>
            <a:endParaRPr lang="en-US" b="1" dirty="0"/>
          </a:p>
        </p:txBody>
      </p:sp>
      <p:sp>
        <p:nvSpPr>
          <p:cNvPr id="40" name="Rectangle 27"/>
          <p:cNvSpPr/>
          <p:nvPr/>
        </p:nvSpPr>
        <p:spPr>
          <a:xfrm>
            <a:off x="302415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</a:t>
            </a:r>
            <a:endParaRPr lang="en-US" b="1" dirty="0"/>
          </a:p>
        </p:txBody>
      </p:sp>
      <p:sp>
        <p:nvSpPr>
          <p:cNvPr id="41" name="Rectangle 27"/>
          <p:cNvSpPr/>
          <p:nvPr/>
        </p:nvSpPr>
        <p:spPr>
          <a:xfrm>
            <a:off x="411712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2</a:t>
            </a:r>
            <a:endParaRPr lang="en-US" b="1" dirty="0"/>
          </a:p>
        </p:txBody>
      </p:sp>
      <p:sp>
        <p:nvSpPr>
          <p:cNvPr id="43" name="Rectangle 27"/>
          <p:cNvSpPr/>
          <p:nvPr/>
        </p:nvSpPr>
        <p:spPr>
          <a:xfrm>
            <a:off x="52101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3</a:t>
            </a:r>
            <a:endParaRPr lang="en-US" b="1" dirty="0"/>
          </a:p>
        </p:txBody>
      </p:sp>
      <p:sp>
        <p:nvSpPr>
          <p:cNvPr id="44" name="Rectangle 27"/>
          <p:cNvSpPr/>
          <p:nvPr/>
        </p:nvSpPr>
        <p:spPr>
          <a:xfrm>
            <a:off x="630307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4</a:t>
            </a:r>
            <a:endParaRPr lang="en-US" b="1" dirty="0"/>
          </a:p>
        </p:txBody>
      </p:sp>
      <p:sp>
        <p:nvSpPr>
          <p:cNvPr id="45" name="Rectangle 27"/>
          <p:cNvSpPr/>
          <p:nvPr/>
        </p:nvSpPr>
        <p:spPr>
          <a:xfrm>
            <a:off x="739605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5</a:t>
            </a:r>
            <a:endParaRPr lang="en-US" b="1" dirty="0"/>
          </a:p>
        </p:txBody>
      </p:sp>
      <p:sp>
        <p:nvSpPr>
          <p:cNvPr id="46" name="Rectangle 27"/>
          <p:cNvSpPr/>
          <p:nvPr/>
        </p:nvSpPr>
        <p:spPr>
          <a:xfrm>
            <a:off x="848902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6</a:t>
            </a:r>
            <a:endParaRPr lang="en-US" b="1" dirty="0"/>
          </a:p>
        </p:txBody>
      </p:sp>
      <p:sp>
        <p:nvSpPr>
          <p:cNvPr id="47" name="Rectangle 27"/>
          <p:cNvSpPr/>
          <p:nvPr/>
        </p:nvSpPr>
        <p:spPr>
          <a:xfrm>
            <a:off x="95820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7</a:t>
            </a:r>
            <a:endParaRPr lang="en-US" b="1" dirty="0"/>
          </a:p>
        </p:txBody>
      </p:sp>
      <p:sp>
        <p:nvSpPr>
          <p:cNvPr id="48" name="Rectangle 27"/>
          <p:cNvSpPr/>
          <p:nvPr/>
        </p:nvSpPr>
        <p:spPr>
          <a:xfrm>
            <a:off x="10674974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8</a:t>
            </a:r>
            <a:endParaRPr lang="en-US" b="1" dirty="0"/>
          </a:p>
        </p:txBody>
      </p:sp>
      <p:sp>
        <p:nvSpPr>
          <p:cNvPr id="31" name="文本框 30"/>
          <p:cNvSpPr txBox="1"/>
          <p:nvPr/>
        </p:nvSpPr>
        <p:spPr>
          <a:xfrm>
            <a:off x="1062688" y="5375808"/>
            <a:ext cx="64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endParaRPr kumimoji="1"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233380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342678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4506503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561273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670570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779868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5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889165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998463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11077604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4516948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61" name="文本框 60"/>
          <p:cNvSpPr txBox="1"/>
          <p:nvPr/>
        </p:nvSpPr>
        <p:spPr>
          <a:xfrm>
            <a:off x="5612729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63" name="文本框 62"/>
          <p:cNvSpPr txBox="1"/>
          <p:nvPr/>
        </p:nvSpPr>
        <p:spPr>
          <a:xfrm>
            <a:off x="7803902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64" name="文本框 63"/>
          <p:cNvSpPr txBox="1"/>
          <p:nvPr/>
        </p:nvSpPr>
        <p:spPr>
          <a:xfrm>
            <a:off x="8872782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6554862" y="4239016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i="1" dirty="0">
                <a:solidFill>
                  <a:schemeClr val="accent5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7790252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66" name="Pentagon 28"/>
          <p:cNvSpPr/>
          <p:nvPr/>
        </p:nvSpPr>
        <p:spPr>
          <a:xfrm rot="16200000">
            <a:off x="2371376" y="5770008"/>
            <a:ext cx="206667" cy="29325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矩形 67"/>
          <p:cNvSpPr/>
          <p:nvPr/>
        </p:nvSpPr>
        <p:spPr>
          <a:xfrm>
            <a:off x="6567314" y="4239016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i="1" dirty="0">
                <a:solidFill>
                  <a:schemeClr val="accent5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6714066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69" name="TextBox 29"/>
          <p:cNvSpPr txBox="1"/>
          <p:nvPr/>
        </p:nvSpPr>
        <p:spPr>
          <a:xfrm>
            <a:off x="10651200" y="4139297"/>
            <a:ext cx="943392" cy="496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False</a:t>
            </a:r>
          </a:p>
        </p:txBody>
      </p:sp>
      <p:sp>
        <p:nvSpPr>
          <p:cNvPr id="72" name="TextBox 29"/>
          <p:cNvSpPr txBox="1"/>
          <p:nvPr/>
        </p:nvSpPr>
        <p:spPr>
          <a:xfrm>
            <a:off x="10605473" y="4132511"/>
            <a:ext cx="1107148" cy="496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D9BE3C4-6DDA-4E09-8B59-14A78C10F396}"/>
              </a:ext>
            </a:extLst>
          </p:cNvPr>
          <p:cNvSpPr txBox="1"/>
          <p:nvPr/>
        </p:nvSpPr>
        <p:spPr>
          <a:xfrm>
            <a:off x="4629025" y="2267179"/>
            <a:ext cx="6700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Given a vertex and its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:</a:t>
            </a:r>
          </a:p>
          <a:p>
            <a:r>
              <a:rPr lang="en-US" altLang="zh-CN" sz="2000" dirty="0"/>
              <a:t>There exists at least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 neighbors with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;</a:t>
            </a:r>
          </a:p>
          <a:p>
            <a:r>
              <a:rPr lang="en-US" altLang="zh-CN" sz="2000" dirty="0"/>
              <a:t>There does not exist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k+1</a:t>
            </a:r>
            <a:r>
              <a:rPr lang="en-US" altLang="zh-CN" sz="2000" dirty="0"/>
              <a:t> neighbors with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k+1</a:t>
            </a:r>
            <a:r>
              <a:rPr lang="en-US" altLang="zh-CN" sz="2000" dirty="0"/>
              <a:t>.</a:t>
            </a:r>
            <a:endParaRPr lang="es-ES_tradnl" altLang="zh-CN" sz="2000" dirty="0"/>
          </a:p>
          <a:p>
            <a:endParaRPr lang="en-US" altLang="zh-CN" sz="2000" dirty="0"/>
          </a:p>
        </p:txBody>
      </p:sp>
      <p:sp>
        <p:nvSpPr>
          <p:cNvPr id="73" name="Title 36">
            <a:extLst>
              <a:ext uri="{FF2B5EF4-FFF2-40B4-BE49-F238E27FC236}">
                <a16:creationId xmlns:a16="http://schemas.microsoft.com/office/drawing/2014/main" id="{1E37E981-DBC2-C63B-993E-67F573CD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Core Decomposition: Local-view (Converging)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4930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0.71915 -0.00324 " pathEditMode="relative" rAng="0" ptsTypes="AA">
                                      <p:cBhvr>
                                        <p:cTn id="25" dur="4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51" y="-16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" presetClass="emph" presetSubtype="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2312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68" grpId="0" animBg="1"/>
      <p:bldP spid="65" grpId="0" animBg="1"/>
      <p:bldP spid="65" grpId="1" animBg="1"/>
      <p:bldP spid="69" grpId="0" animBg="1"/>
      <p:bldP spid="72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0597665" y="4139297"/>
            <a:ext cx="7561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70" name="Rectangle 27"/>
          <p:cNvSpPr/>
          <p:nvPr/>
        </p:nvSpPr>
        <p:spPr>
          <a:xfrm>
            <a:off x="838200" y="4875648"/>
            <a:ext cx="10874787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8382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ID</a:t>
            </a:r>
            <a:endParaRPr lang="en-US" b="1" dirty="0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82249FC8-7F07-FCFF-68BD-73D1E1F66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3903210C-3D59-99D8-A4A5-EAA26C01E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123</a:t>
            </a:fld>
            <a:endParaRPr lang="en-AU" dirty="0"/>
          </a:p>
        </p:txBody>
      </p:sp>
      <p:sp>
        <p:nvSpPr>
          <p:cNvPr id="4" name="Oval 3"/>
          <p:cNvSpPr/>
          <p:nvPr/>
        </p:nvSpPr>
        <p:spPr>
          <a:xfrm>
            <a:off x="1454985" y="1968389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5" name="Oval 4"/>
          <p:cNvSpPr/>
          <p:nvPr/>
        </p:nvSpPr>
        <p:spPr>
          <a:xfrm>
            <a:off x="838200" y="2744417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altLang="zh-CN" dirty="0"/>
              <a:t>v</a:t>
            </a:r>
            <a:r>
              <a:rPr lang="en-US" baseline="-25000" dirty="0"/>
              <a:t>1</a:t>
            </a:r>
            <a:r>
              <a:rPr lang="zh-CN" altLang="en-US" baseline="-25000" dirty="0"/>
              <a:t> </a:t>
            </a:r>
            <a:endParaRPr lang="en-US" baseline="-25000" dirty="0"/>
          </a:p>
        </p:txBody>
      </p:sp>
      <p:sp>
        <p:nvSpPr>
          <p:cNvPr id="6" name="Oval 5"/>
          <p:cNvSpPr/>
          <p:nvPr/>
        </p:nvSpPr>
        <p:spPr>
          <a:xfrm>
            <a:off x="2731004" y="1924585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147569" y="2590992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584301" y="3364860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679061" y="3216734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704703" y="1963023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210554" y="2595208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704703" y="3101493"/>
            <a:ext cx="433952" cy="4339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36000" rtlCol="0" anchor="ctr"/>
          <a:lstStyle/>
          <a:p>
            <a:pPr algn="ctr"/>
            <a:r>
              <a:rPr lang="en-US" dirty="0"/>
              <a:t>v</a:t>
            </a:r>
            <a:r>
              <a:rPr lang="en-US" baseline="-25000" dirty="0"/>
              <a:t>8</a:t>
            </a:r>
            <a:endParaRPr lang="en-US" dirty="0"/>
          </a:p>
        </p:txBody>
      </p:sp>
      <p:cxnSp>
        <p:nvCxnSpPr>
          <p:cNvPr id="13" name="Straight Connector 12"/>
          <p:cNvCxnSpPr>
            <a:stCxn id="6" idx="3"/>
            <a:endCxn id="7" idx="7"/>
          </p:cNvCxnSpPr>
          <p:nvPr/>
        </p:nvCxnSpPr>
        <p:spPr>
          <a:xfrm flipH="1">
            <a:off x="1208601" y="2338790"/>
            <a:ext cx="309935" cy="4691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5"/>
            <a:endCxn id="9" idx="1"/>
          </p:cNvCxnSpPr>
          <p:nvPr/>
        </p:nvCxnSpPr>
        <p:spPr>
          <a:xfrm>
            <a:off x="1825386" y="2338790"/>
            <a:ext cx="385734" cy="3157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5"/>
            <a:endCxn id="10" idx="1"/>
          </p:cNvCxnSpPr>
          <p:nvPr/>
        </p:nvCxnSpPr>
        <p:spPr>
          <a:xfrm>
            <a:off x="1208601" y="3114818"/>
            <a:ext cx="439251" cy="3135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0" idx="7"/>
            <a:endCxn id="9" idx="3"/>
          </p:cNvCxnSpPr>
          <p:nvPr/>
        </p:nvCxnSpPr>
        <p:spPr>
          <a:xfrm flipV="1">
            <a:off x="1954702" y="2961393"/>
            <a:ext cx="256418" cy="4670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6"/>
            <a:endCxn id="9" idx="2"/>
          </p:cNvCxnSpPr>
          <p:nvPr/>
        </p:nvCxnSpPr>
        <p:spPr>
          <a:xfrm flipV="1">
            <a:off x="1272152" y="2807968"/>
            <a:ext cx="875417" cy="1534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10" idx="0"/>
          </p:cNvCxnSpPr>
          <p:nvPr/>
        </p:nvCxnSpPr>
        <p:spPr>
          <a:xfrm>
            <a:off x="1671961" y="2402341"/>
            <a:ext cx="129316" cy="9625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7"/>
            <a:endCxn id="8" idx="3"/>
          </p:cNvCxnSpPr>
          <p:nvPr/>
        </p:nvCxnSpPr>
        <p:spPr>
          <a:xfrm flipV="1">
            <a:off x="2517970" y="2294986"/>
            <a:ext cx="276585" cy="3595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6"/>
            <a:endCxn id="13" idx="2"/>
          </p:cNvCxnSpPr>
          <p:nvPr/>
        </p:nvCxnSpPr>
        <p:spPr>
          <a:xfrm>
            <a:off x="2581521" y="2807968"/>
            <a:ext cx="629033" cy="42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11" idx="2"/>
          </p:cNvCxnSpPr>
          <p:nvPr/>
        </p:nvCxnSpPr>
        <p:spPr>
          <a:xfrm flipV="1">
            <a:off x="2018253" y="3433710"/>
            <a:ext cx="660808" cy="1481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5"/>
            <a:endCxn id="11" idx="1"/>
          </p:cNvCxnSpPr>
          <p:nvPr/>
        </p:nvCxnSpPr>
        <p:spPr>
          <a:xfrm>
            <a:off x="2517970" y="2961393"/>
            <a:ext cx="224642" cy="3188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7"/>
            <a:endCxn id="13" idx="3"/>
          </p:cNvCxnSpPr>
          <p:nvPr/>
        </p:nvCxnSpPr>
        <p:spPr>
          <a:xfrm flipV="1">
            <a:off x="3049462" y="2965609"/>
            <a:ext cx="224643" cy="3146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5"/>
            <a:endCxn id="13" idx="1"/>
          </p:cNvCxnSpPr>
          <p:nvPr/>
        </p:nvCxnSpPr>
        <p:spPr>
          <a:xfrm>
            <a:off x="3101405" y="2294986"/>
            <a:ext cx="172700" cy="3637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6"/>
            <a:endCxn id="12" idx="2"/>
          </p:cNvCxnSpPr>
          <p:nvPr/>
        </p:nvCxnSpPr>
        <p:spPr>
          <a:xfrm>
            <a:off x="3164956" y="2141561"/>
            <a:ext cx="539747" cy="384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7"/>
            <a:endCxn id="12" idx="3"/>
          </p:cNvCxnSpPr>
          <p:nvPr/>
        </p:nvCxnSpPr>
        <p:spPr>
          <a:xfrm flipV="1">
            <a:off x="3580955" y="2333424"/>
            <a:ext cx="187299" cy="3253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5"/>
            <a:endCxn id="14" idx="1"/>
          </p:cNvCxnSpPr>
          <p:nvPr/>
        </p:nvCxnSpPr>
        <p:spPr>
          <a:xfrm>
            <a:off x="3580955" y="2965609"/>
            <a:ext cx="187299" cy="1994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6" name="TextBox 215"/>
          <p:cNvSpPr txBox="1"/>
          <p:nvPr/>
        </p:nvSpPr>
        <p:spPr>
          <a:xfrm>
            <a:off x="838200" y="4229397"/>
            <a:ext cx="4245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Initialize the core number by degree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5574113" y="4217058"/>
            <a:ext cx="301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Iteration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07671" y="4141329"/>
            <a:ext cx="173203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/>
              <a:t>isContinue</a:t>
            </a:r>
            <a:r>
              <a:rPr lang="en-US" sz="2000" dirty="0"/>
              <a:t>: </a:t>
            </a:r>
            <a:endParaRPr lang="en-US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9" name="Rectangle 27"/>
          <p:cNvSpPr/>
          <p:nvPr/>
        </p:nvSpPr>
        <p:spPr>
          <a:xfrm>
            <a:off x="193117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0</a:t>
            </a:r>
            <a:endParaRPr lang="en-US" b="1" dirty="0"/>
          </a:p>
        </p:txBody>
      </p:sp>
      <p:sp>
        <p:nvSpPr>
          <p:cNvPr id="40" name="Rectangle 27"/>
          <p:cNvSpPr/>
          <p:nvPr/>
        </p:nvSpPr>
        <p:spPr>
          <a:xfrm>
            <a:off x="302415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</a:t>
            </a:r>
            <a:endParaRPr lang="en-US" b="1" dirty="0"/>
          </a:p>
        </p:txBody>
      </p:sp>
      <p:sp>
        <p:nvSpPr>
          <p:cNvPr id="41" name="Rectangle 27"/>
          <p:cNvSpPr/>
          <p:nvPr/>
        </p:nvSpPr>
        <p:spPr>
          <a:xfrm>
            <a:off x="411712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2</a:t>
            </a:r>
            <a:endParaRPr lang="en-US" b="1" dirty="0"/>
          </a:p>
        </p:txBody>
      </p:sp>
      <p:sp>
        <p:nvSpPr>
          <p:cNvPr id="43" name="Rectangle 27"/>
          <p:cNvSpPr/>
          <p:nvPr/>
        </p:nvSpPr>
        <p:spPr>
          <a:xfrm>
            <a:off x="52101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3</a:t>
            </a:r>
            <a:endParaRPr lang="en-US" b="1" dirty="0"/>
          </a:p>
        </p:txBody>
      </p:sp>
      <p:sp>
        <p:nvSpPr>
          <p:cNvPr id="44" name="Rectangle 27"/>
          <p:cNvSpPr/>
          <p:nvPr/>
        </p:nvSpPr>
        <p:spPr>
          <a:xfrm>
            <a:off x="630307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4</a:t>
            </a:r>
            <a:endParaRPr lang="en-US" b="1" dirty="0"/>
          </a:p>
        </p:txBody>
      </p:sp>
      <p:sp>
        <p:nvSpPr>
          <p:cNvPr id="45" name="Rectangle 27"/>
          <p:cNvSpPr/>
          <p:nvPr/>
        </p:nvSpPr>
        <p:spPr>
          <a:xfrm>
            <a:off x="739605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5</a:t>
            </a:r>
            <a:endParaRPr lang="en-US" b="1" dirty="0"/>
          </a:p>
        </p:txBody>
      </p:sp>
      <p:sp>
        <p:nvSpPr>
          <p:cNvPr id="46" name="Rectangle 27"/>
          <p:cNvSpPr/>
          <p:nvPr/>
        </p:nvSpPr>
        <p:spPr>
          <a:xfrm>
            <a:off x="8489025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6</a:t>
            </a:r>
            <a:endParaRPr lang="en-US" b="1" dirty="0"/>
          </a:p>
        </p:txBody>
      </p:sp>
      <p:sp>
        <p:nvSpPr>
          <p:cNvPr id="47" name="Rectangle 27"/>
          <p:cNvSpPr/>
          <p:nvPr/>
        </p:nvSpPr>
        <p:spPr>
          <a:xfrm>
            <a:off x="9582000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7</a:t>
            </a:r>
            <a:endParaRPr lang="en-US" b="1" dirty="0"/>
          </a:p>
        </p:txBody>
      </p:sp>
      <p:sp>
        <p:nvSpPr>
          <p:cNvPr id="48" name="Rectangle 27"/>
          <p:cNvSpPr/>
          <p:nvPr/>
        </p:nvSpPr>
        <p:spPr>
          <a:xfrm>
            <a:off x="10674974" y="4875648"/>
            <a:ext cx="10692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8</a:t>
            </a:r>
            <a:endParaRPr lang="en-US" b="1" dirty="0"/>
          </a:p>
        </p:txBody>
      </p:sp>
      <p:sp>
        <p:nvSpPr>
          <p:cNvPr id="31" name="文本框 30"/>
          <p:cNvSpPr txBox="1"/>
          <p:nvPr/>
        </p:nvSpPr>
        <p:spPr>
          <a:xfrm>
            <a:off x="1062688" y="5375808"/>
            <a:ext cx="64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endParaRPr kumimoji="1"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233380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342678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4506503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561273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670570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779868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5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8891655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9984630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11077604" y="5375808"/>
            <a:ext cx="31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4516948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61" name="文本框 60"/>
          <p:cNvSpPr txBox="1"/>
          <p:nvPr/>
        </p:nvSpPr>
        <p:spPr>
          <a:xfrm>
            <a:off x="5612729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63" name="文本框 62"/>
          <p:cNvSpPr txBox="1"/>
          <p:nvPr/>
        </p:nvSpPr>
        <p:spPr>
          <a:xfrm>
            <a:off x="7803902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64" name="文本框 63"/>
          <p:cNvSpPr txBox="1"/>
          <p:nvPr/>
        </p:nvSpPr>
        <p:spPr>
          <a:xfrm>
            <a:off x="8872782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6554862" y="4239016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i="1" dirty="0">
                <a:solidFill>
                  <a:schemeClr val="accent5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7790252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6567314" y="4239016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i="1" dirty="0">
                <a:solidFill>
                  <a:schemeClr val="accent5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6714066" y="5375808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69" name="TextBox 29"/>
          <p:cNvSpPr txBox="1"/>
          <p:nvPr/>
        </p:nvSpPr>
        <p:spPr>
          <a:xfrm>
            <a:off x="10651200" y="4139297"/>
            <a:ext cx="756135" cy="496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1" dirty="0" err="1">
                <a:solidFill>
                  <a:schemeClr val="accent5">
                    <a:lumMod val="75000"/>
                  </a:schemeClr>
                </a:solidFill>
              </a:rPr>
              <a:t>Fals</a:t>
            </a:r>
            <a:endParaRPr lang="en-US" altLang="zh-CN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2" name="TextBox 29"/>
          <p:cNvSpPr txBox="1"/>
          <p:nvPr/>
        </p:nvSpPr>
        <p:spPr>
          <a:xfrm>
            <a:off x="10605839" y="4133223"/>
            <a:ext cx="75613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67" name="TextBox 29"/>
          <p:cNvSpPr txBox="1"/>
          <p:nvPr/>
        </p:nvSpPr>
        <p:spPr>
          <a:xfrm>
            <a:off x="10607604" y="4138899"/>
            <a:ext cx="999180" cy="496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False</a:t>
            </a:r>
          </a:p>
        </p:txBody>
      </p:sp>
      <p:sp>
        <p:nvSpPr>
          <p:cNvPr id="71" name="矩形 70"/>
          <p:cNvSpPr/>
          <p:nvPr/>
        </p:nvSpPr>
        <p:spPr>
          <a:xfrm>
            <a:off x="6598458" y="4225556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i="1" dirty="0">
                <a:solidFill>
                  <a:schemeClr val="accent5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73" name="Pentagon 28"/>
          <p:cNvSpPr/>
          <p:nvPr/>
        </p:nvSpPr>
        <p:spPr>
          <a:xfrm rot="16200000">
            <a:off x="2371376" y="5770008"/>
            <a:ext cx="206667" cy="29325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62C9890-07E1-440E-B51D-2BE9459A32A3}"/>
              </a:ext>
            </a:extLst>
          </p:cNvPr>
          <p:cNvSpPr txBox="1"/>
          <p:nvPr/>
        </p:nvSpPr>
        <p:spPr>
          <a:xfrm>
            <a:off x="4629025" y="2267179"/>
            <a:ext cx="6700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Given a vertex and its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:</a:t>
            </a:r>
          </a:p>
          <a:p>
            <a:r>
              <a:rPr lang="en-US" altLang="zh-CN" sz="2000" dirty="0"/>
              <a:t>There exists at least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 neighbors with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altLang="zh-CN" sz="2000" dirty="0"/>
              <a:t>;</a:t>
            </a:r>
          </a:p>
          <a:p>
            <a:r>
              <a:rPr lang="en-US" altLang="zh-CN" sz="2000" dirty="0"/>
              <a:t>There does not exist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k+1</a:t>
            </a:r>
            <a:r>
              <a:rPr lang="en-US" altLang="zh-CN" sz="2000" dirty="0"/>
              <a:t> neighbors with core number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k+1</a:t>
            </a:r>
            <a:r>
              <a:rPr lang="en-US" altLang="zh-CN" sz="2000" dirty="0"/>
              <a:t>.</a:t>
            </a:r>
            <a:endParaRPr lang="es-ES_tradnl" altLang="zh-CN" sz="2000" dirty="0"/>
          </a:p>
          <a:p>
            <a:endParaRPr lang="en-US" altLang="zh-CN" sz="2000" dirty="0"/>
          </a:p>
        </p:txBody>
      </p:sp>
      <p:sp>
        <p:nvSpPr>
          <p:cNvPr id="75" name="Title 36">
            <a:extLst>
              <a:ext uri="{FF2B5EF4-FFF2-40B4-BE49-F238E27FC236}">
                <a16:creationId xmlns:a16="http://schemas.microsoft.com/office/drawing/2014/main" id="{09BEB2F2-6ABD-8B0C-32B4-39FBEF050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Core Decomposition: Local-view (Converging)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9102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0.71915 -0.00324 " pathEditMode="relative" rAng="0" ptsTypes="AA">
                                      <p:cBhvr>
                                        <p:cTn id="25" dur="4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51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1" grpId="0" animBg="1"/>
      <p:bldP spid="73" grpId="0" animBg="1"/>
      <p:bldP spid="7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2C724FB-7144-4F5A-985A-F7071B400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107" y="3249521"/>
            <a:ext cx="3831099" cy="3083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F486E5-28E2-CCE8-9ED1-6EF333A37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Application – Discovering Influential Nodes</a:t>
            </a:r>
            <a:endParaRPr lang="en-US" sz="36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DDCC19-9240-46E8-85F0-89B4476492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8201" y="1595347"/>
            <a:ext cx="9794966" cy="1757453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The most effective spreaders are located in the core of the network</a:t>
            </a:r>
            <a:r>
              <a:rPr lang="en-US" altLang="zh-CN" sz="2400" dirty="0"/>
              <a:t>, fairly independent of their degree. </a:t>
            </a:r>
            <a:r>
              <a:rPr lang="en-US" altLang="zh-CN" sz="2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Influence of the infection probability beta on the spreading efficiency M of nodes, grouped according to their </a:t>
            </a:r>
            <a:r>
              <a:rPr lang="en-US" altLang="zh-CN" sz="20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</a:t>
            </a:r>
            <a:r>
              <a:rPr lang="en-US" altLang="zh-CN" sz="2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-shell values </a:t>
            </a:r>
            <a:r>
              <a:rPr lang="en-US" altLang="zh-CN" sz="2400" dirty="0"/>
              <a:t>[Nature Physics 2010] </a:t>
            </a:r>
            <a:endParaRPr lang="zh-CN" altLang="en-US" sz="2400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7F7C2EC-C0DE-41F1-BA95-D2B7821FAFC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C533F6-DD29-F658-1DE0-488C1DB838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E6891-71B3-7C36-BA32-77F029BA95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63049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F7CCEB4-64B8-43DB-B490-BD95C7DCE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981" y="2263590"/>
            <a:ext cx="4579194" cy="40002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BB4D7B-04ED-F611-5AA0-C91468BE9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Application – Reasoning the Evolvement of a Social Network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DAB745-7E87-4694-9274-96CC7FE7F38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8200" y="1690688"/>
            <a:ext cx="10261600" cy="701675"/>
          </a:xfrm>
          <a:prstGeom prst="rect">
            <a:avLst/>
          </a:prstGeom>
        </p:spPr>
        <p:txBody>
          <a:bodyPr/>
          <a:lstStyle/>
          <a:p>
            <a:r>
              <a:rPr lang="en-US" altLang="zh-CN" sz="2000" u="sng" dirty="0"/>
              <a:t>Friendster network</a:t>
            </a:r>
            <a:r>
              <a:rPr lang="en-US" altLang="zh-CN" sz="2000" dirty="0"/>
              <a:t>:  revealing the mechanism of collapse [SNAM 2017] [COSN 2013]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947D8A-DAA9-466D-A651-32BBCC508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825" y="2712822"/>
            <a:ext cx="3086793" cy="26489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BE4228-8ED1-A708-7888-2157D400B1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82363-3F8E-CB95-0CFF-9341F2AB38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0941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1966B-2F47-D12F-EABF-8113C4C50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 – Fraud Detection</a:t>
            </a: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ADC405-E696-400F-BC75-5154FDECBFF9}"/>
              </a:ext>
            </a:extLst>
          </p:cNvPr>
          <p:cNvSpPr txBox="1"/>
          <p:nvPr/>
        </p:nvSpPr>
        <p:spPr>
          <a:xfrm>
            <a:off x="843384" y="5908100"/>
            <a:ext cx="95023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/>
              <a:t>Lyu</a:t>
            </a:r>
            <a:r>
              <a:rPr lang="en-US" altLang="zh-CN" sz="1600" dirty="0"/>
              <a:t> B, Qin L, Lin X, et al. </a:t>
            </a:r>
            <a:r>
              <a:rPr lang="en-US" altLang="zh-CN" sz="1600" b="1" dirty="0"/>
              <a:t>Maximum Biclique Search at Billion Scale</a:t>
            </a:r>
            <a:r>
              <a:rPr lang="en-US" altLang="zh-CN" sz="1600" dirty="0"/>
              <a:t>[J]. Proc. VLDB Endow., 2020, 13(9): 1359-1372.  </a:t>
            </a:r>
            <a:r>
              <a:rPr lang="en-US" altLang="zh-CN" sz="1600" i="1" dirty="0"/>
              <a:t>[Best paper runner-up award in VLDB 2020]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8F7F7D1A-A289-4AA8-A16C-BBCD8667AA4A}"/>
              </a:ext>
            </a:extLst>
          </p:cNvPr>
          <p:cNvSpPr/>
          <p:nvPr/>
        </p:nvSpPr>
        <p:spPr>
          <a:xfrm>
            <a:off x="838200" y="1459855"/>
            <a:ext cx="1026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u="sng" dirty="0"/>
              <a:t>User-item networks:</a:t>
            </a:r>
            <a:endParaRPr lang="zh-CN" alt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605EB-85BF-4391-8AA5-D6F062B06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909" y="1846476"/>
            <a:ext cx="6984874" cy="2499489"/>
          </a:xfrm>
          <a:prstGeom prst="rect">
            <a:avLst/>
          </a:prstGeom>
        </p:spPr>
      </p:pic>
      <p:sp>
        <p:nvSpPr>
          <p:cNvPr id="6" name="文本框 51">
            <a:extLst>
              <a:ext uri="{FF2B5EF4-FFF2-40B4-BE49-F238E27FC236}">
                <a16:creationId xmlns:a16="http://schemas.microsoft.com/office/drawing/2014/main" id="{A0E6FBB1-7006-40C9-A84F-3C1A92E8D16D}"/>
              </a:ext>
            </a:extLst>
          </p:cNvPr>
          <p:cNvSpPr txBox="1"/>
          <p:nvPr/>
        </p:nvSpPr>
        <p:spPr>
          <a:xfrm>
            <a:off x="838200" y="4230629"/>
            <a:ext cx="11387583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8" rIns="91438">
            <a:spAutoFit/>
          </a:bodyPr>
          <a:lstStyle/>
          <a:p>
            <a:pPr>
              <a:defRPr sz="1600"/>
            </a:pPr>
            <a:r>
              <a:rPr lang="en-AU" b="1" dirty="0"/>
              <a:t>Challenges</a:t>
            </a:r>
            <a:r>
              <a:rPr dirty="0"/>
              <a:t>：</a:t>
            </a:r>
          </a:p>
          <a:p>
            <a:pPr marL="571500" indent="-571500">
              <a:buSzPct val="100000"/>
              <a:buFont typeface="Arial"/>
              <a:buChar char="•"/>
              <a:defRPr sz="1600"/>
            </a:pPr>
            <a:r>
              <a:rPr lang="en-AU" dirty="0"/>
              <a:t>Billions of buyers and productions, 10+ billions of transactions</a:t>
            </a:r>
            <a:endParaRPr dirty="0"/>
          </a:p>
          <a:p>
            <a:pPr marL="571500" indent="-571500">
              <a:buSzPct val="100000"/>
              <a:buFont typeface="Arial"/>
              <a:buChar char="•"/>
              <a:defRPr sz="1600"/>
            </a:pPr>
            <a:r>
              <a:rPr lang="en-AU" dirty="0"/>
              <a:t>Dynamic data  </a:t>
            </a:r>
            <a:endParaRPr dirty="0"/>
          </a:p>
          <a:p>
            <a:pPr marL="571500" indent="-571500">
              <a:buSzPct val="100000"/>
              <a:buFont typeface="Arial"/>
              <a:buChar char="•"/>
              <a:defRPr sz="1600"/>
            </a:pPr>
            <a:endParaRPr dirty="0"/>
          </a:p>
          <a:p>
            <a:pPr>
              <a:defRPr sz="1600"/>
            </a:pPr>
            <a:r>
              <a:rPr lang="en-AU" b="1" dirty="0"/>
              <a:t>Solution</a:t>
            </a:r>
            <a:r>
              <a:rPr dirty="0"/>
              <a:t>：</a:t>
            </a:r>
            <a:r>
              <a:rPr lang="en-AU" dirty="0"/>
              <a:t>Efficient biclique detection on bipartite graph</a:t>
            </a:r>
            <a:endParaRPr dirty="0"/>
          </a:p>
          <a:p>
            <a:pPr>
              <a:defRPr sz="1600"/>
            </a:pPr>
            <a:r>
              <a:rPr lang="en-AU" b="1" dirty="0"/>
              <a:t>Outcome</a:t>
            </a:r>
            <a:r>
              <a:rPr lang="en-AU" dirty="0"/>
              <a:t>:  Significantly increase the recall by 40% in double 11 festival in 2017  </a:t>
            </a:r>
            <a:endParaRPr dirty="0"/>
          </a:p>
          <a:p>
            <a:pPr>
              <a:defRPr sz="1600"/>
            </a:pPr>
            <a:r>
              <a:rPr lang="en-AU" altLang="zh-CN" dirty="0"/>
              <a:t> </a:t>
            </a:r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3BF410-3924-26B9-8916-7F5A320084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4AD70-F479-2000-B23B-65A4C3B1DE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691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925"/>
    </mc:Choice>
    <mc:Fallback xmlns="">
      <p:transition spd="slow" advTm="7192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F7CF1F-8150-1B55-1ADF-8AF58035B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sz="4000" dirty="0"/>
              <a:t>Application –</a:t>
            </a:r>
            <a:r>
              <a:rPr lang="en-US" altLang="zh-CN" sz="4000" dirty="0"/>
              <a:t>Group Recommendation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9DCDB3-10EC-404E-97A6-6535C9F7F47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8200" y="5898174"/>
            <a:ext cx="9144000" cy="536575"/>
          </a:xfrm>
          <a:prstGeom prst="rect">
            <a:avLst/>
          </a:prstGeom>
        </p:spPr>
        <p:txBody>
          <a:bodyPr/>
          <a:lstStyle/>
          <a:p>
            <a:r>
              <a:rPr lang="en-US" sz="1800" dirty="0"/>
              <a:t>Liu B, Yuan L, Lin X, et al. Efficient (α, β)-core computation: An index-based approach[C], CIKM. 2019: 1130-1141.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8A588A-15DC-4D47-9771-34A78D9A02B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8200" y="1591468"/>
            <a:ext cx="10261600" cy="396875"/>
          </a:xfrm>
          <a:prstGeom prst="rect">
            <a:avLst/>
          </a:prstGeom>
        </p:spPr>
        <p:txBody>
          <a:bodyPr/>
          <a:lstStyle/>
          <a:p>
            <a:r>
              <a:rPr lang="en-US" sz="2000" u="sng" dirty="0"/>
              <a:t>Customer-movie network</a:t>
            </a:r>
            <a:r>
              <a:rPr lang="en-US" sz="2000" dirty="0"/>
              <a:t>:</a:t>
            </a:r>
            <a:endParaRPr lang="en-AU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492098-865A-47A0-9AE6-891F4D750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798" y="2204864"/>
            <a:ext cx="6888202" cy="281917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ED979F4-D7A6-4086-B86D-C17C59C9DF0A}"/>
              </a:ext>
            </a:extLst>
          </p:cNvPr>
          <p:cNvSpPr txBox="1"/>
          <p:nvPr/>
        </p:nvSpPr>
        <p:spPr>
          <a:xfrm>
            <a:off x="838200" y="5240558"/>
            <a:ext cx="88805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Ding D, Li H, Huang Z, et al. Efficient fault-tolerant group recommendation using alpha-beta-core[C] CIKM</a:t>
            </a:r>
            <a:endParaRPr lang="en-US" altLang="zh-CN" sz="1200" b="0" i="0" u="none" strike="noStrike" baseline="0" dirty="0">
              <a:latin typeface="LinLibertine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B9F8ED-8AA3-73BD-BD12-B21C879BE2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5256AD0-B2C6-AB10-9EB3-F7B00B5ADF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993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64"/>
    </mc:Choice>
    <mc:Fallback xmlns="">
      <p:transition spd="slow" advTm="3006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CD802-895F-C02A-F1EC-6BDA89CED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 – Team Formation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3FEB58-7E9D-46FA-BF91-E812ECBDDEB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8200" y="5305862"/>
            <a:ext cx="9144000" cy="534988"/>
          </a:xfrm>
          <a:prstGeom prst="rect">
            <a:avLst/>
          </a:prstGeom>
        </p:spPr>
        <p:txBody>
          <a:bodyPr/>
          <a:lstStyle/>
          <a:p>
            <a:r>
              <a:rPr lang="en-US" sz="1800" dirty="0" err="1"/>
              <a:t>Sarıyüce</a:t>
            </a:r>
            <a:r>
              <a:rPr lang="en-US" sz="1800" dirty="0"/>
              <a:t> A E, Pinar A. Peeling bipartite networks for dense subgraph discovery[C]//Proceedings of the Eleventh ACM International Conference on Web Search and Data Mining. 2018: 504-512.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AF21B4-5845-4765-8744-403AD7FC8CFC}"/>
              </a:ext>
            </a:extLst>
          </p:cNvPr>
          <p:cNvSpPr/>
          <p:nvPr/>
        </p:nvSpPr>
        <p:spPr>
          <a:xfrm>
            <a:off x="838200" y="1552138"/>
            <a:ext cx="10261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u="sng" dirty="0"/>
              <a:t>Author-paper networks</a:t>
            </a:r>
            <a:r>
              <a:rPr lang="en-US" altLang="zh-CN" sz="2200" dirty="0"/>
              <a:t>: analyzing the relationships between groups of collaborators in the same institution</a:t>
            </a:r>
            <a:endParaRPr lang="zh-CN" altLang="en-US" sz="2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EF3A13-AC1D-4999-828C-B37C6AB5A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59" y="2411404"/>
            <a:ext cx="9324929" cy="197073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24466-07DF-BC69-C170-8D8436017A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003E8-60B5-2DDB-19E7-D0CE8D69B3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409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67"/>
    </mc:Choice>
    <mc:Fallback xmlns="">
      <p:transition spd="slow" advTm="3586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6B4D0D-38F5-4DB5-965A-6BD01024DE8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8200" y="1571171"/>
            <a:ext cx="10261600" cy="4995092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Graph clustering</a:t>
            </a:r>
          </a:p>
          <a:p>
            <a:r>
              <a:rPr lang="en-US" altLang="zh-CN" sz="1800" dirty="0"/>
              <a:t>	</a:t>
            </a:r>
            <a:r>
              <a:rPr lang="en-US" altLang="zh-CN" sz="1800" dirty="0" err="1"/>
              <a:t>Giatsidis</a:t>
            </a:r>
            <a:r>
              <a:rPr lang="en-US" altLang="zh-CN" sz="1800" dirty="0"/>
              <a:t>, Christos, et al. "</a:t>
            </a:r>
            <a:r>
              <a:rPr lang="en-US" altLang="zh-CN" sz="1800" dirty="0" err="1"/>
              <a:t>Corecluster</a:t>
            </a:r>
            <a:r>
              <a:rPr lang="en-US" altLang="zh-CN" sz="1800" dirty="0"/>
              <a:t>: A degeneracy based graph clustering 	framework." AAAI. 2014.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Graph similarity</a:t>
            </a:r>
          </a:p>
          <a:p>
            <a:r>
              <a:rPr lang="en-US" altLang="zh-CN" sz="1800" dirty="0"/>
              <a:t>	</a:t>
            </a:r>
            <a:r>
              <a:rPr lang="en-US" altLang="zh-CN" sz="1800" dirty="0" err="1"/>
              <a:t>Nikolentzos</a:t>
            </a:r>
            <a:r>
              <a:rPr lang="en-US" altLang="zh-CN" sz="1800" dirty="0"/>
              <a:t>, Giannis, et al. "A Degeneracy Framework for Graph Similarity." </a:t>
            </a:r>
            <a:r>
              <a:rPr lang="en-US" altLang="zh-CN" sz="1800" i="1" dirty="0"/>
              <a:t>IJCAI</a:t>
            </a:r>
            <a:r>
              <a:rPr lang="en-US" altLang="zh-CN" sz="1800" dirty="0"/>
              <a:t>. 2018.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Community evaluation</a:t>
            </a:r>
          </a:p>
          <a:p>
            <a:r>
              <a:rPr lang="en-US" altLang="zh-CN" sz="1800" dirty="0"/>
              <a:t>	</a:t>
            </a:r>
            <a:r>
              <a:rPr lang="en-US" altLang="zh-CN" sz="1800" dirty="0" err="1"/>
              <a:t>Giatsidis</a:t>
            </a:r>
            <a:r>
              <a:rPr lang="en-US" altLang="zh-CN" sz="1800" dirty="0"/>
              <a:t>, Christos, </a:t>
            </a:r>
            <a:r>
              <a:rPr lang="en-US" altLang="zh-CN" sz="1800" dirty="0" err="1"/>
              <a:t>Dimitrios</a:t>
            </a:r>
            <a:r>
              <a:rPr lang="en-US" altLang="zh-CN" sz="1800" dirty="0"/>
              <a:t> M. </a:t>
            </a:r>
            <a:r>
              <a:rPr lang="en-US" altLang="zh-CN" sz="1800" dirty="0" err="1"/>
              <a:t>Thilikos</a:t>
            </a:r>
            <a:r>
              <a:rPr lang="en-US" altLang="zh-CN" sz="1800" dirty="0"/>
              <a:t>, and Michalis </a:t>
            </a:r>
            <a:r>
              <a:rPr lang="en-US" altLang="zh-CN" sz="1800" dirty="0" err="1"/>
              <a:t>Vazirgiannis</a:t>
            </a:r>
            <a:r>
              <a:rPr lang="en-US" altLang="zh-CN" sz="1800" dirty="0"/>
              <a:t>. "Evaluating 	cooperation in communities with the k-core structure."  ASONAM, 2011.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Influence maximization</a:t>
            </a:r>
          </a:p>
          <a:p>
            <a:r>
              <a:rPr lang="en-US" altLang="zh-CN" sz="1800" dirty="0"/>
              <a:t>	</a:t>
            </a:r>
            <a:r>
              <a:rPr lang="en-US" altLang="zh-CN" sz="1800" dirty="0" err="1"/>
              <a:t>Elsharkawy</a:t>
            </a:r>
            <a:r>
              <a:rPr lang="en-US" altLang="zh-CN" sz="1800" dirty="0"/>
              <a:t>, Sarah, et al. "Effectiveness of the k-core nodes as seeds for influence 	</a:t>
            </a:r>
            <a:r>
              <a:rPr lang="en-US" altLang="zh-CN" sz="1800" dirty="0" err="1"/>
              <a:t>maximisation</a:t>
            </a:r>
            <a:r>
              <a:rPr lang="en-US" altLang="zh-CN" sz="1800" dirty="0"/>
              <a:t> in dynamic cascades." </a:t>
            </a:r>
            <a:r>
              <a:rPr lang="en-US" altLang="zh-CN" sz="1800" i="1" dirty="0"/>
              <a:t>International Journal of Computers</a:t>
            </a:r>
            <a:r>
              <a:rPr lang="en-US" altLang="zh-CN" sz="1800" dirty="0"/>
              <a:t> 2 (2017).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Graph generating</a:t>
            </a:r>
          </a:p>
          <a:p>
            <a:r>
              <a:rPr lang="en-US" altLang="zh-CN" sz="1800" dirty="0"/>
              <a:t>	Baur, Michael, et al. "Generating graphs with predefined k-core structure." </a:t>
            </a:r>
            <a:r>
              <a:rPr lang="en-US" altLang="zh-CN" sz="1800" i="1" dirty="0"/>
              <a:t>Proceedings of 	the European Conference of Complex Systems</a:t>
            </a:r>
            <a:r>
              <a:rPr lang="en-US" altLang="zh-CN" sz="1800" dirty="0"/>
              <a:t>. 2007.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27FFC-7D08-EB9A-C2A5-FBAA2963B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More Applications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C997D5-6C63-4806-B099-CD28D7CCFE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2FEDF-27AD-C924-3C7C-D99D9FA0A7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50524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EB197-6D74-DBDC-F212-228624340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624400"/>
            <a:ext cx="9190800" cy="2556000"/>
          </a:xfrm>
        </p:spPr>
        <p:txBody>
          <a:bodyPr/>
          <a:lstStyle/>
          <a:p>
            <a:r>
              <a:rPr lang="en-US" sz="6000" dirty="0"/>
              <a:t>Degree-based Models:</a:t>
            </a:r>
            <a:br>
              <a:rPr lang="en-US" sz="6000" dirty="0"/>
            </a:br>
            <a:r>
              <a:rPr lang="en-US" sz="6000" dirty="0"/>
              <a:t>K-Core and its Variants</a:t>
            </a:r>
          </a:p>
        </p:txBody>
      </p:sp>
    </p:spTree>
    <p:extLst>
      <p:ext uri="{BB962C8B-B14F-4D97-AF65-F5344CB8AC3E}">
        <p14:creationId xmlns:p14="http://schemas.microsoft.com/office/powerpoint/2010/main" val="4222516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6B58BA-E038-475B-A586-3751961F9C6A}"/>
              </a:ext>
            </a:extLst>
          </p:cNvPr>
          <p:cNvCxnSpPr>
            <a:cxnSpLocks/>
          </p:cNvCxnSpPr>
          <p:nvPr/>
        </p:nvCxnSpPr>
        <p:spPr>
          <a:xfrm>
            <a:off x="966627" y="1358231"/>
            <a:ext cx="891614" cy="0"/>
          </a:xfrm>
          <a:prstGeom prst="line">
            <a:avLst/>
          </a:prstGeom>
          <a:ln w="76200">
            <a:solidFill>
              <a:srgbClr val="FF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100A12B-CF72-5F40-B4C5-2068055286F6}"/>
              </a:ext>
            </a:extLst>
          </p:cNvPr>
          <p:cNvSpPr/>
          <p:nvPr/>
        </p:nvSpPr>
        <p:spPr>
          <a:xfrm>
            <a:off x="7194175" y="0"/>
            <a:ext cx="4239275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FFC55B-BC94-4A4C-8746-A14DDDBD9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323104">
            <a:off x="7798407" y="-239269"/>
            <a:ext cx="5135041" cy="70023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AEE1FC-6D48-2C56-8F04-7DDE3371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5D743B-103E-A213-4755-A4B81C8D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35133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  <a:buNone/>
            </a:pPr>
            <a:r>
              <a:rPr lang="en-US" altLang="zh-CN" sz="2000" dirty="0"/>
              <a:t>Census date</a:t>
            </a:r>
          </a:p>
          <a:p>
            <a:pPr>
              <a:spcAft>
                <a:spcPts val="1200"/>
              </a:spcAft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26 Jun 2022, 11:59pm</a:t>
            </a:r>
          </a:p>
          <a:p>
            <a:pPr>
              <a:spcAft>
                <a:spcPts val="1200"/>
              </a:spcAft>
              <a:buNone/>
            </a:pPr>
            <a:endParaRPr lang="en-US" altLang="zh-CN" sz="2000" dirty="0"/>
          </a:p>
          <a:p>
            <a:pPr>
              <a:spcAft>
                <a:spcPts val="1200"/>
              </a:spcAft>
              <a:buNone/>
            </a:pPr>
            <a:r>
              <a:rPr lang="en-US" altLang="zh-CN" sz="2000" dirty="0"/>
              <a:t>Assignment 1 Due</a:t>
            </a:r>
          </a:p>
          <a:p>
            <a:pPr>
              <a:spcAft>
                <a:spcPts val="1200"/>
              </a:spcAft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24 Jun 2022, 9:00 pm</a:t>
            </a:r>
          </a:p>
          <a:p>
            <a:pPr>
              <a:spcAft>
                <a:spcPts val="1200"/>
              </a:spcAft>
              <a:buNone/>
            </a:pPr>
            <a:endParaRPr lang="en-US" altLang="zh-CN" sz="1800" dirty="0">
              <a:solidFill>
                <a:srgbClr val="FF0000"/>
              </a:solidFill>
            </a:endParaRPr>
          </a:p>
          <a:p>
            <a:pPr>
              <a:spcAft>
                <a:spcPts val="1200"/>
              </a:spcAft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Guest Lecture on Monday Week 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7812E5-F39B-F165-AC9F-9CCA682A0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2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A76E94-98C1-8E60-3F14-7181975904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01906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51ED1-30FB-9B4F-B691-80180F0C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K-Core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D3DF05-C7D0-405B-934C-2BB1061DDA6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8200" y="5777956"/>
            <a:ext cx="9144000" cy="808038"/>
          </a:xfrm>
          <a:prstGeom prst="rect">
            <a:avLst/>
          </a:prstGeom>
        </p:spPr>
        <p:txBody>
          <a:bodyPr/>
          <a:lstStyle/>
          <a:p>
            <a:r>
              <a:rPr lang="en-AU" sz="1600" dirty="0" err="1"/>
              <a:t>Erdős</a:t>
            </a:r>
            <a:r>
              <a:rPr lang="en-AU" sz="1600" dirty="0"/>
              <a:t>, Paul, and </a:t>
            </a:r>
            <a:r>
              <a:rPr lang="en-AU" sz="1600" dirty="0" err="1"/>
              <a:t>András</a:t>
            </a:r>
            <a:r>
              <a:rPr lang="en-AU" sz="1600" dirty="0"/>
              <a:t> </a:t>
            </a:r>
            <a:r>
              <a:rPr lang="en-AU" sz="1600" dirty="0" err="1"/>
              <a:t>Hajnal</a:t>
            </a:r>
            <a:r>
              <a:rPr lang="en-AU" sz="1600" dirty="0"/>
              <a:t>. "</a:t>
            </a:r>
            <a:r>
              <a:rPr lang="en-AU" sz="1600" b="1" dirty="0"/>
              <a:t>On chromatic number of graphs and set-systems."</a:t>
            </a:r>
            <a:r>
              <a:rPr lang="en-AU" sz="1600" dirty="0"/>
              <a:t> Acta Mathematica </a:t>
            </a:r>
            <a:r>
              <a:rPr lang="en-AU" sz="1600" dirty="0" err="1"/>
              <a:t>Hungarica</a:t>
            </a:r>
            <a:r>
              <a:rPr lang="en-AU" sz="1600" dirty="0"/>
              <a:t> 17.1-2 (1966): 61-99.</a:t>
            </a:r>
          </a:p>
          <a:p>
            <a:endParaRPr lang="en-AU" sz="1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0F1FC6-CBE9-48FF-9A1A-E4BC7759F21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8200" y="1482136"/>
            <a:ext cx="10261600" cy="89457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+mn-lt"/>
              </a:rPr>
              <a:t>K-core is a maximal connected subgraph in which each vertex has at least k neighbors in the subgraph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442D6B-2CE3-43BB-94BF-3D633D089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402" y="2409650"/>
            <a:ext cx="4974996" cy="268228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A6DCD4-27C9-28C7-F085-BEE5DDFE70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180F6-39A7-F7C0-3193-3DBDB34F9E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20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220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5465FF-76E9-672A-E8E5-29631BC705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Graph Degeneracy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AU" altLang="zh-CN" i="1" dirty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5465FF-76E9-672A-E8E5-29631BC705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2E1B7B-5469-423C-B8EE-C3028ACC2B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8200" y="1690688"/>
            <a:ext cx="10261600" cy="1135062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+mn-lt"/>
              </a:rPr>
              <a:t>The largest k such that the k-core is not empty, which is also called the d</a:t>
            </a:r>
            <a:r>
              <a:rPr lang="en-US" altLang="zh-CN" dirty="0"/>
              <a:t>egeneracy.</a:t>
            </a:r>
            <a:endParaRPr lang="en-US" altLang="zh-CN" dirty="0">
              <a:latin typeface="+mn-lt"/>
            </a:endParaRPr>
          </a:p>
          <a:p>
            <a:endParaRPr lang="en-AU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9C9E34-602F-4C6F-92C9-25AED0456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231" y="3016251"/>
            <a:ext cx="4974996" cy="268228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55D960-370E-250D-832D-7B28B2F057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46549-2E9B-8253-B455-DFE69F8C83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21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68335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833B6-99BC-5B49-33D3-A18670C5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Computing k-Core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AE12D401-0039-4B85-9510-4F9FCA14D1F2}"/>
                  </a:ext>
                </a:extLst>
              </p:cNvPr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899884" y="1512076"/>
                <a:ext cx="10261600" cy="1568450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altLang="zh-CN" dirty="0">
                    <a:latin typeface="+mn-lt"/>
                  </a:rPr>
                  <a:t>Iteratively remove every vertex whose degree is less than k.</a:t>
                </a:r>
                <a:endParaRPr lang="en-US" altLang="zh-CN" dirty="0">
                  <a:latin typeface="Optima" panose="02000503060000020004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Optima" panose="02000503060000020004" pitchFamily="2" charset="0"/>
                </a:endParaRP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AE12D401-0039-4B85-9510-4F9FCA14D1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899884" y="1512076"/>
                <a:ext cx="10261600" cy="1568450"/>
              </a:xfrm>
              <a:prstGeom prst="rect">
                <a:avLst/>
              </a:prstGeom>
              <a:blipFill>
                <a:blip r:embed="rId3"/>
                <a:stretch>
                  <a:fillRect l="-1361" t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1D9C9E34-602F-4C6F-92C9-25AED0456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488" y="2471369"/>
            <a:ext cx="4974996" cy="26822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A07456-9E47-42E3-8BED-C9DB2DA43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272" y="2901914"/>
            <a:ext cx="4713633" cy="207826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D1DC6D-5C66-2871-E439-E1FA6E3B7C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9A1E7-627B-0213-657F-BA986A1561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22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321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D9C9E34-602F-4C6F-92C9-25AED0456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488" y="2459257"/>
            <a:ext cx="4974996" cy="26822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A07456-9E47-42E3-8BED-C9DB2DA43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272" y="2901914"/>
            <a:ext cx="4713633" cy="2078266"/>
          </a:xfrm>
          <a:prstGeom prst="rect">
            <a:avLst/>
          </a:prstGeom>
        </p:spPr>
      </p:pic>
      <p:pic>
        <p:nvPicPr>
          <p:cNvPr id="9" name="图片 6">
            <a:extLst>
              <a:ext uri="{FF2B5EF4-FFF2-40B4-BE49-F238E27FC236}">
                <a16:creationId xmlns:a16="http://schemas.microsoft.com/office/drawing/2014/main" id="{913ECCC5-24CE-4F7D-BF64-2A019F6DC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488" y="2425931"/>
            <a:ext cx="4974996" cy="272454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0EE25C7-B45D-7BD6-3C13-26EED611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Computing k-Core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7">
                <a:extLst>
                  <a:ext uri="{FF2B5EF4-FFF2-40B4-BE49-F238E27FC236}">
                    <a16:creationId xmlns:a16="http://schemas.microsoft.com/office/drawing/2014/main" id="{17E984E5-1EE4-836E-664F-D173ED3CC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9884" y="1512076"/>
                <a:ext cx="10261600" cy="156845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Calibri" panose="020F0502020204030204" pitchFamily="34" charset="0"/>
                  <a:buChar char="﻿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30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7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44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/>
                  <a:t>Iteratively remove every vertex whose degree is less than k.</a:t>
                </a:r>
                <a:endParaRPr lang="en-US" altLang="zh-CN" dirty="0">
                  <a:latin typeface="Optima" panose="02000503060000020004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Optima" panose="02000503060000020004" pitchFamily="2" charset="0"/>
                </a:endParaRP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15" name="Text Placeholder 7">
                <a:extLst>
                  <a:ext uri="{FF2B5EF4-FFF2-40B4-BE49-F238E27FC236}">
                    <a16:creationId xmlns:a16="http://schemas.microsoft.com/office/drawing/2014/main" id="{17E984E5-1EE4-836E-664F-D173ED3CC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84" y="1512076"/>
                <a:ext cx="10261600" cy="1568450"/>
              </a:xfrm>
              <a:prstGeom prst="rect">
                <a:avLst/>
              </a:prstGeom>
              <a:blipFill>
                <a:blip r:embed="rId6"/>
                <a:stretch>
                  <a:fillRect l="-1361" t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A89EC6-EE79-E092-4DDB-711E03DBA0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391C91-F7A0-AF23-F6C1-EA77C50D8A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23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5260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4">
            <a:extLst>
              <a:ext uri="{FF2B5EF4-FFF2-40B4-BE49-F238E27FC236}">
                <a16:creationId xmlns:a16="http://schemas.microsoft.com/office/drawing/2014/main" id="{8AEBD2F3-8B67-4CD5-BAAC-69C2A9A80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488" y="2451175"/>
            <a:ext cx="4974996" cy="26993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A07456-9E47-42E3-8BED-C9DB2DA43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272" y="2901914"/>
            <a:ext cx="4713633" cy="207826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2F56AD6-360A-9777-EAFF-182458ABB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Computing k-Core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7">
                <a:extLst>
                  <a:ext uri="{FF2B5EF4-FFF2-40B4-BE49-F238E27FC236}">
                    <a16:creationId xmlns:a16="http://schemas.microsoft.com/office/drawing/2014/main" id="{19947B61-E1E2-7A9F-FAF1-17E9D3B0A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9884" y="1512076"/>
                <a:ext cx="10261600" cy="156845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Calibri" panose="020F0502020204030204" pitchFamily="34" charset="0"/>
                  <a:buChar char="﻿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30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7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44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/>
                  <a:t>Iteratively remove every vertex whose degree is less than k.</a:t>
                </a:r>
                <a:endParaRPr lang="en-US" altLang="zh-CN" dirty="0">
                  <a:latin typeface="Optima" panose="02000503060000020004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Optima" panose="02000503060000020004" pitchFamily="2" charset="0"/>
                </a:endParaRP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14" name="Text Placeholder 7">
                <a:extLst>
                  <a:ext uri="{FF2B5EF4-FFF2-40B4-BE49-F238E27FC236}">
                    <a16:creationId xmlns:a16="http://schemas.microsoft.com/office/drawing/2014/main" id="{19947B61-E1E2-7A9F-FAF1-17E9D3B0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84" y="1512076"/>
                <a:ext cx="10261600" cy="1568450"/>
              </a:xfrm>
              <a:prstGeom prst="rect">
                <a:avLst/>
              </a:prstGeom>
              <a:blipFill>
                <a:blip r:embed="rId5"/>
                <a:stretch>
                  <a:fillRect l="-1361" t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DC9792-DF57-3531-E069-6824C633A5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5C07B9-F47B-949B-5A07-DC8B8AF63A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24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2684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99D44C60-F5FB-4A09-BD96-76C0A1091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488" y="2461405"/>
            <a:ext cx="4974996" cy="26890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A07456-9E47-42E3-8BED-C9DB2DA43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272" y="2901914"/>
            <a:ext cx="4713633" cy="207826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32BEBF5-9C51-29F3-D9CD-E1A9FBAA3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Computing k-Core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7">
                <a:extLst>
                  <a:ext uri="{FF2B5EF4-FFF2-40B4-BE49-F238E27FC236}">
                    <a16:creationId xmlns:a16="http://schemas.microsoft.com/office/drawing/2014/main" id="{64447B5B-FB28-210D-D252-DA00E8E13E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9884" y="1512076"/>
                <a:ext cx="10261600" cy="156845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Calibri" panose="020F0502020204030204" pitchFamily="34" charset="0"/>
                  <a:buChar char="﻿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30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7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44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/>
                  <a:t>Iteratively remove every vertex whose degree is less than k.</a:t>
                </a:r>
                <a:endParaRPr lang="en-US" altLang="zh-CN" dirty="0">
                  <a:latin typeface="Optima" panose="02000503060000020004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Optima" panose="02000503060000020004" pitchFamily="2" charset="0"/>
                </a:endParaRP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11" name="Text Placeholder 7">
                <a:extLst>
                  <a:ext uri="{FF2B5EF4-FFF2-40B4-BE49-F238E27FC236}">
                    <a16:creationId xmlns:a16="http://schemas.microsoft.com/office/drawing/2014/main" id="{64447B5B-FB28-210D-D252-DA00E8E13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84" y="1512076"/>
                <a:ext cx="10261600" cy="1568450"/>
              </a:xfrm>
              <a:prstGeom prst="rect">
                <a:avLst/>
              </a:prstGeom>
              <a:blipFill>
                <a:blip r:embed="rId5"/>
                <a:stretch>
                  <a:fillRect l="-1361" t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B56E6E-F330-D08D-C163-DCB9914EB3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3D506-8D1E-0D20-C90B-0D093E5A09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25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77500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E4364-28C7-DD07-8636-4504E361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Example: Online k-core computation</a:t>
            </a:r>
            <a:endParaRPr lang="en-US" sz="4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12D401-0039-4B85-9510-4F9FCA14D1F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+mn-lt"/>
              </a:rPr>
              <a:t>Iteratively remove every vertex whose degree is less than k.</a:t>
            </a:r>
            <a:endParaRPr lang="en-US" altLang="zh-CN" dirty="0">
              <a:latin typeface="Optima" panose="02000503060000020004" pitchFamily="2" charset="0"/>
            </a:endParaRPr>
          </a:p>
          <a:p>
            <a:endParaRPr lang="en-AU" dirty="0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17E0A163-85AB-4F97-AE32-E2DC869B2006}"/>
              </a:ext>
            </a:extLst>
          </p:cNvPr>
          <p:cNvSpPr txBox="1"/>
          <p:nvPr/>
        </p:nvSpPr>
        <p:spPr>
          <a:xfrm>
            <a:off x="4624357" y="5166276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+mn-lt"/>
              </a:rPr>
              <a:t>Find 3-core in this graph:</a:t>
            </a:r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DFB60972-9EA4-4B25-9B6B-0A1992989A58}"/>
              </a:ext>
            </a:extLst>
          </p:cNvPr>
          <p:cNvGrpSpPr/>
          <p:nvPr/>
        </p:nvGrpSpPr>
        <p:grpSpPr>
          <a:xfrm>
            <a:off x="153969" y="2135274"/>
            <a:ext cx="3887377" cy="4290212"/>
            <a:chOff x="7530623" y="1753682"/>
            <a:chExt cx="3887377" cy="429021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05C6E17-3164-446C-B07D-40C0CDD5D9C5}"/>
                </a:ext>
              </a:extLst>
            </p:cNvPr>
            <p:cNvSpPr/>
            <p:nvPr/>
          </p:nvSpPr>
          <p:spPr>
            <a:xfrm>
              <a:off x="9986606" y="4895798"/>
              <a:ext cx="370514" cy="3705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8EF9FD5-7787-46FB-935C-8D5C93E199C5}"/>
                </a:ext>
              </a:extLst>
            </p:cNvPr>
            <p:cNvSpPr/>
            <p:nvPr/>
          </p:nvSpPr>
          <p:spPr>
            <a:xfrm>
              <a:off x="9420201" y="5669179"/>
              <a:ext cx="370514" cy="3705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9B51D72-C211-4D2C-A135-87620953ECB2}"/>
                </a:ext>
              </a:extLst>
            </p:cNvPr>
            <p:cNvCxnSpPr>
              <a:cxnSpLocks/>
              <a:stCxn id="46" idx="6"/>
              <a:endCxn id="45" idx="2"/>
            </p:cNvCxnSpPr>
            <p:nvPr/>
          </p:nvCxnSpPr>
          <p:spPr>
            <a:xfrm>
              <a:off x="9801349" y="4301860"/>
              <a:ext cx="1246137" cy="88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4A0DE50-8308-433F-8CEB-6E201B9C1710}"/>
                </a:ext>
              </a:extLst>
            </p:cNvPr>
            <p:cNvCxnSpPr>
              <a:cxnSpLocks/>
              <a:stCxn id="65" idx="5"/>
              <a:endCxn id="14" idx="0"/>
            </p:cNvCxnSpPr>
            <p:nvPr/>
          </p:nvCxnSpPr>
          <p:spPr>
            <a:xfrm>
              <a:off x="9295507" y="5212051"/>
              <a:ext cx="309951" cy="4571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530391-A417-459E-8ACF-30827DB280C3}"/>
                </a:ext>
              </a:extLst>
            </p:cNvPr>
            <p:cNvCxnSpPr>
              <a:cxnSpLocks/>
              <a:stCxn id="40" idx="5"/>
              <a:endCxn id="45" idx="0"/>
            </p:cNvCxnSpPr>
            <p:nvPr/>
          </p:nvCxnSpPr>
          <p:spPr>
            <a:xfrm>
              <a:off x="10522486" y="3209858"/>
              <a:ext cx="710257" cy="9156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864188-45C4-4A67-AC05-61E897B0497B}"/>
                </a:ext>
              </a:extLst>
            </p:cNvPr>
            <p:cNvCxnSpPr>
              <a:cxnSpLocks/>
              <a:stCxn id="40" idx="3"/>
              <a:endCxn id="46" idx="0"/>
            </p:cNvCxnSpPr>
            <p:nvPr/>
          </p:nvCxnSpPr>
          <p:spPr>
            <a:xfrm flipH="1">
              <a:off x="9616092" y="3209858"/>
              <a:ext cx="644402" cy="9067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EDE709C-7E2F-4CFF-8EA4-4F62C70F71CB}"/>
                </a:ext>
              </a:extLst>
            </p:cNvPr>
            <p:cNvCxnSpPr>
              <a:cxnSpLocks/>
              <a:stCxn id="46" idx="3"/>
              <a:endCxn id="65" idx="0"/>
            </p:cNvCxnSpPr>
            <p:nvPr/>
          </p:nvCxnSpPr>
          <p:spPr>
            <a:xfrm flipH="1">
              <a:off x="9164511" y="4432856"/>
              <a:ext cx="320585" cy="462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BCADB2F-5212-4BE2-AEC4-F901D2AA6159}"/>
                </a:ext>
              </a:extLst>
            </p:cNvPr>
            <p:cNvCxnSpPr>
              <a:cxnSpLocks/>
              <a:stCxn id="11" idx="2"/>
              <a:endCxn id="65" idx="6"/>
            </p:cNvCxnSpPr>
            <p:nvPr/>
          </p:nvCxnSpPr>
          <p:spPr>
            <a:xfrm flipH="1">
              <a:off x="9349768" y="5081055"/>
              <a:ext cx="63683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29381DB-406E-4D69-AE3E-FAA187C3B2E1}"/>
                </a:ext>
              </a:extLst>
            </p:cNvPr>
            <p:cNvCxnSpPr>
              <a:cxnSpLocks/>
              <a:stCxn id="46" idx="2"/>
              <a:endCxn id="87" idx="6"/>
            </p:cNvCxnSpPr>
            <p:nvPr/>
          </p:nvCxnSpPr>
          <p:spPr>
            <a:xfrm flipH="1" flipV="1">
              <a:off x="8990054" y="4247599"/>
              <a:ext cx="440781" cy="542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D059F4F-CF6A-4258-A490-6CFAC6E8E8D2}"/>
                </a:ext>
              </a:extLst>
            </p:cNvPr>
            <p:cNvSpPr/>
            <p:nvPr/>
          </p:nvSpPr>
          <p:spPr>
            <a:xfrm>
              <a:off x="9430835" y="2880280"/>
              <a:ext cx="370514" cy="3705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F9979CA-0FCA-4D2F-A5CF-E2BEBD01B3AA}"/>
                </a:ext>
              </a:extLst>
            </p:cNvPr>
            <p:cNvCxnSpPr>
              <a:cxnSpLocks/>
              <a:stCxn id="39" idx="5"/>
              <a:endCxn id="40" idx="1"/>
            </p:cNvCxnSpPr>
            <p:nvPr/>
          </p:nvCxnSpPr>
          <p:spPr>
            <a:xfrm>
              <a:off x="10107657" y="2573336"/>
              <a:ext cx="152837" cy="3745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8058DEE-1C33-4A2D-8858-A2A90CE4F2B6}"/>
                </a:ext>
              </a:extLst>
            </p:cNvPr>
            <p:cNvCxnSpPr>
              <a:cxnSpLocks/>
              <a:stCxn id="40" idx="2"/>
              <a:endCxn id="27" idx="6"/>
            </p:cNvCxnSpPr>
            <p:nvPr/>
          </p:nvCxnSpPr>
          <p:spPr>
            <a:xfrm flipH="1" flipV="1">
              <a:off x="9801349" y="3065537"/>
              <a:ext cx="404884" cy="133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51B1CB4-8A09-4DBB-852A-A65E058E975F}"/>
                </a:ext>
              </a:extLst>
            </p:cNvPr>
            <p:cNvCxnSpPr>
              <a:cxnSpLocks/>
              <a:stCxn id="86" idx="6"/>
              <a:endCxn id="27" idx="2"/>
            </p:cNvCxnSpPr>
            <p:nvPr/>
          </p:nvCxnSpPr>
          <p:spPr>
            <a:xfrm>
              <a:off x="9113827" y="3049668"/>
              <a:ext cx="317008" cy="158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10E9D26-030A-4808-8177-032B64CAB567}"/>
                </a:ext>
              </a:extLst>
            </p:cNvPr>
            <p:cNvSpPr/>
            <p:nvPr/>
          </p:nvSpPr>
          <p:spPr>
            <a:xfrm>
              <a:off x="10567193" y="1758049"/>
              <a:ext cx="370514" cy="3705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68AEA46-D973-430F-9785-331BA8D9E9C9}"/>
                </a:ext>
              </a:extLst>
            </p:cNvPr>
            <p:cNvSpPr/>
            <p:nvPr/>
          </p:nvSpPr>
          <p:spPr>
            <a:xfrm>
              <a:off x="9791404" y="2257083"/>
              <a:ext cx="370514" cy="3705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529B6C8-6FAD-4F77-9418-3EC3C0EEA456}"/>
                </a:ext>
              </a:extLst>
            </p:cNvPr>
            <p:cNvSpPr/>
            <p:nvPr/>
          </p:nvSpPr>
          <p:spPr>
            <a:xfrm>
              <a:off x="10206233" y="2893605"/>
              <a:ext cx="370514" cy="3705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AA9B06B-06A9-4B06-8FCD-C9243698DC72}"/>
                </a:ext>
              </a:extLst>
            </p:cNvPr>
            <p:cNvCxnSpPr>
              <a:cxnSpLocks/>
              <a:stCxn id="38" idx="3"/>
              <a:endCxn id="39" idx="7"/>
            </p:cNvCxnSpPr>
            <p:nvPr/>
          </p:nvCxnSpPr>
          <p:spPr>
            <a:xfrm flipH="1">
              <a:off x="10107657" y="2074302"/>
              <a:ext cx="513797" cy="2370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431B7C3-5FF1-4F76-9A78-35F20A51CB09}"/>
                </a:ext>
              </a:extLst>
            </p:cNvPr>
            <p:cNvSpPr/>
            <p:nvPr/>
          </p:nvSpPr>
          <p:spPr>
            <a:xfrm>
              <a:off x="11047486" y="4125475"/>
              <a:ext cx="370514" cy="3705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508C5A3-4B89-409A-A771-897F951A0732}"/>
                </a:ext>
              </a:extLst>
            </p:cNvPr>
            <p:cNvSpPr/>
            <p:nvPr/>
          </p:nvSpPr>
          <p:spPr>
            <a:xfrm>
              <a:off x="9430835" y="4116603"/>
              <a:ext cx="370514" cy="3705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BE57DE7-80B6-4274-9802-433F34695BD1}"/>
                </a:ext>
              </a:extLst>
            </p:cNvPr>
            <p:cNvSpPr/>
            <p:nvPr/>
          </p:nvSpPr>
          <p:spPr>
            <a:xfrm>
              <a:off x="10206233" y="3600584"/>
              <a:ext cx="370514" cy="3705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FE8E2ED-4182-4F07-B3ED-5F5F0B0E14FE}"/>
                </a:ext>
              </a:extLst>
            </p:cNvPr>
            <p:cNvCxnSpPr>
              <a:cxnSpLocks/>
              <a:stCxn id="40" idx="4"/>
              <a:endCxn id="47" idx="0"/>
            </p:cNvCxnSpPr>
            <p:nvPr/>
          </p:nvCxnSpPr>
          <p:spPr>
            <a:xfrm>
              <a:off x="10391490" y="3264119"/>
              <a:ext cx="0" cy="336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3B474BA-C11F-45E4-8903-8AC18AAB7314}"/>
                </a:ext>
              </a:extLst>
            </p:cNvPr>
            <p:cNvCxnSpPr>
              <a:cxnSpLocks/>
              <a:stCxn id="47" idx="3"/>
              <a:endCxn id="46" idx="7"/>
            </p:cNvCxnSpPr>
            <p:nvPr/>
          </p:nvCxnSpPr>
          <p:spPr>
            <a:xfrm flipH="1">
              <a:off x="9747088" y="3916837"/>
              <a:ext cx="513406" cy="2540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9137ACA-308E-49C0-AC31-9BBED2EDF1DC}"/>
                </a:ext>
              </a:extLst>
            </p:cNvPr>
            <p:cNvCxnSpPr>
              <a:cxnSpLocks/>
              <a:stCxn id="47" idx="5"/>
              <a:endCxn id="45" idx="1"/>
            </p:cNvCxnSpPr>
            <p:nvPr/>
          </p:nvCxnSpPr>
          <p:spPr>
            <a:xfrm>
              <a:off x="10522486" y="3916837"/>
              <a:ext cx="579261" cy="2628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8DA7DC2-3BBD-4458-B906-A14DBC89BABF}"/>
                </a:ext>
              </a:extLst>
            </p:cNvPr>
            <p:cNvSpPr/>
            <p:nvPr/>
          </p:nvSpPr>
          <p:spPr>
            <a:xfrm>
              <a:off x="8979254" y="4895798"/>
              <a:ext cx="370514" cy="3705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865319A-8EFA-4114-A757-72B6739742C3}"/>
                </a:ext>
              </a:extLst>
            </p:cNvPr>
            <p:cNvCxnSpPr>
              <a:cxnSpLocks/>
              <a:stCxn id="87" idx="5"/>
              <a:endCxn id="65" idx="1"/>
            </p:cNvCxnSpPr>
            <p:nvPr/>
          </p:nvCxnSpPr>
          <p:spPr>
            <a:xfrm>
              <a:off x="8935793" y="4378595"/>
              <a:ext cx="97722" cy="5714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1111461-21C7-4AC7-9BFE-EA2D95D46546}"/>
                </a:ext>
              </a:extLst>
            </p:cNvPr>
            <p:cNvCxnSpPr>
              <a:cxnSpLocks/>
              <a:stCxn id="46" idx="5"/>
              <a:endCxn id="11" idx="1"/>
            </p:cNvCxnSpPr>
            <p:nvPr/>
          </p:nvCxnSpPr>
          <p:spPr>
            <a:xfrm>
              <a:off x="9747088" y="4432856"/>
              <a:ext cx="293779" cy="5172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F7E50B1-7F31-4347-82F2-9A476AAC8AAF}"/>
                </a:ext>
              </a:extLst>
            </p:cNvPr>
            <p:cNvCxnSpPr>
              <a:cxnSpLocks/>
              <a:stCxn id="88" idx="5"/>
              <a:endCxn id="87" idx="1"/>
            </p:cNvCxnSpPr>
            <p:nvPr/>
          </p:nvCxnSpPr>
          <p:spPr>
            <a:xfrm>
              <a:off x="7895340" y="3573741"/>
              <a:ext cx="778461" cy="5428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3368DE0-C9B7-4C80-9B5B-88531CF58555}"/>
                </a:ext>
              </a:extLst>
            </p:cNvPr>
            <p:cNvCxnSpPr>
              <a:cxnSpLocks/>
              <a:stCxn id="86" idx="4"/>
              <a:endCxn id="87" idx="7"/>
            </p:cNvCxnSpPr>
            <p:nvPr/>
          </p:nvCxnSpPr>
          <p:spPr>
            <a:xfrm>
              <a:off x="8928570" y="3234925"/>
              <a:ext cx="7223" cy="8816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9BC3B5E-D8A2-43DD-94B4-AE3C564C0A71}"/>
                </a:ext>
              </a:extLst>
            </p:cNvPr>
            <p:cNvCxnSpPr>
              <a:cxnSpLocks/>
              <a:stCxn id="86" idx="2"/>
              <a:endCxn id="88" idx="7"/>
            </p:cNvCxnSpPr>
            <p:nvPr/>
          </p:nvCxnSpPr>
          <p:spPr>
            <a:xfrm flipH="1">
              <a:off x="7895340" y="3049668"/>
              <a:ext cx="847973" cy="2620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41F952E-F465-4440-B624-C042810AB745}"/>
                </a:ext>
              </a:extLst>
            </p:cNvPr>
            <p:cNvSpPr/>
            <p:nvPr/>
          </p:nvSpPr>
          <p:spPr>
            <a:xfrm>
              <a:off x="8743313" y="2864411"/>
              <a:ext cx="370514" cy="3705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6A8B399-9AF6-483A-A1B5-FD62529725A7}"/>
                </a:ext>
              </a:extLst>
            </p:cNvPr>
            <p:cNvSpPr/>
            <p:nvPr/>
          </p:nvSpPr>
          <p:spPr>
            <a:xfrm>
              <a:off x="8619540" y="4062342"/>
              <a:ext cx="370514" cy="3705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0CAF97B-5781-4E07-AC75-DF0324E1020E}"/>
                </a:ext>
              </a:extLst>
            </p:cNvPr>
            <p:cNvSpPr/>
            <p:nvPr/>
          </p:nvSpPr>
          <p:spPr>
            <a:xfrm>
              <a:off x="7579087" y="3257488"/>
              <a:ext cx="370514" cy="3705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EE4E004-C368-4011-BF40-BDC4163AD48E}"/>
                </a:ext>
              </a:extLst>
            </p:cNvPr>
            <p:cNvSpPr/>
            <p:nvPr/>
          </p:nvSpPr>
          <p:spPr>
            <a:xfrm>
              <a:off x="8284570" y="3339063"/>
              <a:ext cx="370514" cy="3705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52C893C-9852-48A4-838A-8FEAB5186B36}"/>
                </a:ext>
              </a:extLst>
            </p:cNvPr>
            <p:cNvCxnSpPr>
              <a:cxnSpLocks/>
              <a:stCxn id="86" idx="3"/>
              <a:endCxn id="89" idx="7"/>
            </p:cNvCxnSpPr>
            <p:nvPr/>
          </p:nvCxnSpPr>
          <p:spPr>
            <a:xfrm flipH="1">
              <a:off x="8600823" y="3180664"/>
              <a:ext cx="196751" cy="2126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C0AE448-35A5-4952-B4F8-A928D2765324}"/>
                </a:ext>
              </a:extLst>
            </p:cNvPr>
            <p:cNvCxnSpPr>
              <a:cxnSpLocks/>
              <a:stCxn id="89" idx="2"/>
              <a:endCxn id="88" idx="6"/>
            </p:cNvCxnSpPr>
            <p:nvPr/>
          </p:nvCxnSpPr>
          <p:spPr>
            <a:xfrm flipH="1" flipV="1">
              <a:off x="7949601" y="3442745"/>
              <a:ext cx="334969" cy="815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B96FD84-14BB-495F-85C9-CF3B6E8806B5}"/>
                </a:ext>
              </a:extLst>
            </p:cNvPr>
            <p:cNvCxnSpPr>
              <a:cxnSpLocks/>
              <a:stCxn id="89" idx="5"/>
              <a:endCxn id="87" idx="0"/>
            </p:cNvCxnSpPr>
            <p:nvPr/>
          </p:nvCxnSpPr>
          <p:spPr>
            <a:xfrm>
              <a:off x="8600823" y="3655316"/>
              <a:ext cx="203974" cy="4070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B8A379C-FA9F-4FB1-976F-7243BA3A1FFE}"/>
                </a:ext>
              </a:extLst>
            </p:cNvPr>
            <p:cNvCxnSpPr>
              <a:cxnSpLocks/>
              <a:stCxn id="39" idx="3"/>
              <a:endCxn id="27" idx="0"/>
            </p:cNvCxnSpPr>
            <p:nvPr/>
          </p:nvCxnSpPr>
          <p:spPr>
            <a:xfrm flipH="1">
              <a:off x="9616092" y="2573336"/>
              <a:ext cx="229573" cy="3069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EB44E5E6-FE39-4A3D-8F86-00DA7850D7B3}"/>
                </a:ext>
              </a:extLst>
            </p:cNvPr>
            <p:cNvSpPr txBox="1"/>
            <p:nvPr/>
          </p:nvSpPr>
          <p:spPr>
            <a:xfrm>
              <a:off x="10567193" y="1753682"/>
              <a:ext cx="37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1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7FEE24B0-E35A-4873-B44F-68DB3B70AA8F}"/>
                </a:ext>
              </a:extLst>
            </p:cNvPr>
            <p:cNvSpPr txBox="1"/>
            <p:nvPr/>
          </p:nvSpPr>
          <p:spPr>
            <a:xfrm>
              <a:off x="9798964" y="2242672"/>
              <a:ext cx="311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2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EDA41B88-9D22-42E3-996D-60CCD3936330}"/>
                </a:ext>
              </a:extLst>
            </p:cNvPr>
            <p:cNvSpPr txBox="1"/>
            <p:nvPr/>
          </p:nvSpPr>
          <p:spPr>
            <a:xfrm>
              <a:off x="9460290" y="2873996"/>
              <a:ext cx="37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3</a:t>
              </a: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70ED16C9-FA6D-43C7-907F-814EDAA627EF}"/>
                </a:ext>
              </a:extLst>
            </p:cNvPr>
            <p:cNvSpPr txBox="1"/>
            <p:nvPr/>
          </p:nvSpPr>
          <p:spPr>
            <a:xfrm>
              <a:off x="10215204" y="2865002"/>
              <a:ext cx="37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4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0D2A2DBF-BBEC-4115-98CA-5FF350372140}"/>
                </a:ext>
              </a:extLst>
            </p:cNvPr>
            <p:cNvSpPr txBox="1"/>
            <p:nvPr/>
          </p:nvSpPr>
          <p:spPr>
            <a:xfrm>
              <a:off x="10231039" y="3589736"/>
              <a:ext cx="37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5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E0DD51CD-BC18-44CA-AE2F-C8E50ECE824E}"/>
                </a:ext>
              </a:extLst>
            </p:cNvPr>
            <p:cNvSpPr txBox="1"/>
            <p:nvPr/>
          </p:nvSpPr>
          <p:spPr>
            <a:xfrm>
              <a:off x="11047486" y="4098936"/>
              <a:ext cx="37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6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AFF2AA47-58F2-46EF-9764-B6E3AA2C56B2}"/>
                </a:ext>
              </a:extLst>
            </p:cNvPr>
            <p:cNvSpPr txBox="1"/>
            <p:nvPr/>
          </p:nvSpPr>
          <p:spPr>
            <a:xfrm>
              <a:off x="9465117" y="4109137"/>
              <a:ext cx="37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7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28BE685F-76EC-4BCF-B43B-D58F0223B792}"/>
                </a:ext>
              </a:extLst>
            </p:cNvPr>
            <p:cNvSpPr txBox="1"/>
            <p:nvPr/>
          </p:nvSpPr>
          <p:spPr>
            <a:xfrm>
              <a:off x="9998818" y="4882261"/>
              <a:ext cx="37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9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6A50CDDF-0412-4D59-9314-C4452A9D8095}"/>
                </a:ext>
              </a:extLst>
            </p:cNvPr>
            <p:cNvSpPr txBox="1"/>
            <p:nvPr/>
          </p:nvSpPr>
          <p:spPr>
            <a:xfrm>
              <a:off x="9006385" y="4896980"/>
              <a:ext cx="37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8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F221C54-83D5-4757-989D-EB1C1782A654}"/>
                </a:ext>
              </a:extLst>
            </p:cNvPr>
            <p:cNvSpPr txBox="1"/>
            <p:nvPr/>
          </p:nvSpPr>
          <p:spPr>
            <a:xfrm>
              <a:off x="9386098" y="5674562"/>
              <a:ext cx="481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10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C93EED4E-3035-495F-8F5E-DC1E00FAA768}"/>
                </a:ext>
              </a:extLst>
            </p:cNvPr>
            <p:cNvSpPr txBox="1"/>
            <p:nvPr/>
          </p:nvSpPr>
          <p:spPr>
            <a:xfrm>
              <a:off x="8585753" y="4044831"/>
              <a:ext cx="481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11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9A1F8D0D-1985-4DE1-8163-6366B9D5230C}"/>
                </a:ext>
              </a:extLst>
            </p:cNvPr>
            <p:cNvSpPr txBox="1"/>
            <p:nvPr/>
          </p:nvSpPr>
          <p:spPr>
            <a:xfrm>
              <a:off x="8689241" y="2845718"/>
              <a:ext cx="481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12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DFCE35FD-2615-4B76-8664-7D753C3A1867}"/>
                </a:ext>
              </a:extLst>
            </p:cNvPr>
            <p:cNvSpPr txBox="1"/>
            <p:nvPr/>
          </p:nvSpPr>
          <p:spPr>
            <a:xfrm>
              <a:off x="8248271" y="3328759"/>
              <a:ext cx="481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13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769C38A8-8AFC-4524-812F-8223B9DA4BBD}"/>
                </a:ext>
              </a:extLst>
            </p:cNvPr>
            <p:cNvSpPr txBox="1"/>
            <p:nvPr/>
          </p:nvSpPr>
          <p:spPr>
            <a:xfrm>
              <a:off x="7530623" y="3231252"/>
              <a:ext cx="481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14</a:t>
              </a:r>
            </a:p>
          </p:txBody>
        </p:sp>
      </p:grpSp>
      <p:graphicFrame>
        <p:nvGraphicFramePr>
          <p:cNvPr id="249" name="Table 249">
            <a:extLst>
              <a:ext uri="{FF2B5EF4-FFF2-40B4-BE49-F238E27FC236}">
                <a16:creationId xmlns:a16="http://schemas.microsoft.com/office/drawing/2014/main" id="{C72A0B32-8857-4C51-AC75-94A2063489BB}"/>
              </a:ext>
            </a:extLst>
          </p:cNvPr>
          <p:cNvGraphicFramePr>
            <a:graphicFrameLocks noGrp="1"/>
          </p:cNvGraphicFramePr>
          <p:nvPr/>
        </p:nvGraphicFramePr>
        <p:xfrm>
          <a:off x="4690774" y="3442883"/>
          <a:ext cx="7347257" cy="1317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272">
                  <a:extLst>
                    <a:ext uri="{9D8B030D-6E8A-4147-A177-3AD203B41FA5}">
                      <a16:colId xmlns:a16="http://schemas.microsoft.com/office/drawing/2014/main" val="2922632348"/>
                    </a:ext>
                  </a:extLst>
                </a:gridCol>
                <a:gridCol w="361079">
                  <a:extLst>
                    <a:ext uri="{9D8B030D-6E8A-4147-A177-3AD203B41FA5}">
                      <a16:colId xmlns:a16="http://schemas.microsoft.com/office/drawing/2014/main" val="551464833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1237587448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2103314388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514898301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3736350419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562287988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158855799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3341255183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2888119063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21891212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3424938850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2187077798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1724611423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3089550009"/>
                    </a:ext>
                  </a:extLst>
                </a:gridCol>
              </a:tblGrid>
              <a:tr h="658652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086817"/>
                  </a:ext>
                </a:extLst>
              </a:tr>
              <a:tr h="658652">
                <a:tc>
                  <a:txBody>
                    <a:bodyPr/>
                    <a:lstStyle/>
                    <a:p>
                      <a:r>
                        <a:rPr lang="en-AU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44968"/>
                  </a:ext>
                </a:extLst>
              </a:tr>
            </a:tbl>
          </a:graphicData>
        </a:graphic>
      </p:graphicFrame>
      <p:sp>
        <p:nvSpPr>
          <p:cNvPr id="251" name="TextBox 250">
            <a:extLst>
              <a:ext uri="{FF2B5EF4-FFF2-40B4-BE49-F238E27FC236}">
                <a16:creationId xmlns:a16="http://schemas.microsoft.com/office/drawing/2014/main" id="{29902C37-9B31-4A2C-97F2-04460DCF5B11}"/>
              </a:ext>
            </a:extLst>
          </p:cNvPr>
          <p:cNvSpPr txBox="1"/>
          <p:nvPr/>
        </p:nvSpPr>
        <p:spPr>
          <a:xfrm>
            <a:off x="5040950" y="273883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+mn-lt"/>
              </a:rPr>
              <a:t>This table lists the status of the vertices: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204056-6EB8-7B77-FC0E-E5B55A97C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A3697-CF4D-7484-01C2-4242FF41D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26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72586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roup 251">
            <a:extLst>
              <a:ext uri="{FF2B5EF4-FFF2-40B4-BE49-F238E27FC236}">
                <a16:creationId xmlns:a16="http://schemas.microsoft.com/office/drawing/2014/main" id="{DFB60972-9EA4-4B25-9B6B-0A1992989A58}"/>
              </a:ext>
            </a:extLst>
          </p:cNvPr>
          <p:cNvGrpSpPr/>
          <p:nvPr/>
        </p:nvGrpSpPr>
        <p:grpSpPr>
          <a:xfrm>
            <a:off x="153969" y="2135274"/>
            <a:ext cx="3887377" cy="4290212"/>
            <a:chOff x="7530623" y="1753682"/>
            <a:chExt cx="3887377" cy="429021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05C6E17-3164-446C-B07D-40C0CDD5D9C5}"/>
                </a:ext>
              </a:extLst>
            </p:cNvPr>
            <p:cNvSpPr/>
            <p:nvPr/>
          </p:nvSpPr>
          <p:spPr>
            <a:xfrm>
              <a:off x="9986606" y="4895798"/>
              <a:ext cx="370514" cy="3705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8EF9FD5-7787-46FB-935C-8D5C93E199C5}"/>
                </a:ext>
              </a:extLst>
            </p:cNvPr>
            <p:cNvSpPr/>
            <p:nvPr/>
          </p:nvSpPr>
          <p:spPr>
            <a:xfrm>
              <a:off x="9420201" y="5669179"/>
              <a:ext cx="370514" cy="3705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9B51D72-C211-4D2C-A135-87620953ECB2}"/>
                </a:ext>
              </a:extLst>
            </p:cNvPr>
            <p:cNvCxnSpPr>
              <a:cxnSpLocks/>
              <a:stCxn id="46" idx="6"/>
              <a:endCxn id="45" idx="2"/>
            </p:cNvCxnSpPr>
            <p:nvPr/>
          </p:nvCxnSpPr>
          <p:spPr>
            <a:xfrm>
              <a:off x="9801349" y="4301860"/>
              <a:ext cx="1246137" cy="88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4A0DE50-8308-433F-8CEB-6E201B9C1710}"/>
                </a:ext>
              </a:extLst>
            </p:cNvPr>
            <p:cNvCxnSpPr>
              <a:cxnSpLocks/>
              <a:stCxn id="65" idx="5"/>
              <a:endCxn id="14" idx="0"/>
            </p:cNvCxnSpPr>
            <p:nvPr/>
          </p:nvCxnSpPr>
          <p:spPr>
            <a:xfrm>
              <a:off x="9295507" y="5212051"/>
              <a:ext cx="309951" cy="4571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530391-A417-459E-8ACF-30827DB280C3}"/>
                </a:ext>
              </a:extLst>
            </p:cNvPr>
            <p:cNvCxnSpPr>
              <a:cxnSpLocks/>
              <a:stCxn id="40" idx="5"/>
              <a:endCxn id="45" idx="0"/>
            </p:cNvCxnSpPr>
            <p:nvPr/>
          </p:nvCxnSpPr>
          <p:spPr>
            <a:xfrm>
              <a:off x="10522486" y="3209858"/>
              <a:ext cx="710257" cy="9156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864188-45C4-4A67-AC05-61E897B0497B}"/>
                </a:ext>
              </a:extLst>
            </p:cNvPr>
            <p:cNvCxnSpPr>
              <a:cxnSpLocks/>
              <a:stCxn id="40" idx="3"/>
              <a:endCxn id="46" idx="0"/>
            </p:cNvCxnSpPr>
            <p:nvPr/>
          </p:nvCxnSpPr>
          <p:spPr>
            <a:xfrm flipH="1">
              <a:off x="9616092" y="3209858"/>
              <a:ext cx="644402" cy="9067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EDE709C-7E2F-4CFF-8EA4-4F62C70F71CB}"/>
                </a:ext>
              </a:extLst>
            </p:cNvPr>
            <p:cNvCxnSpPr>
              <a:cxnSpLocks/>
              <a:stCxn id="46" idx="3"/>
              <a:endCxn id="65" idx="0"/>
            </p:cNvCxnSpPr>
            <p:nvPr/>
          </p:nvCxnSpPr>
          <p:spPr>
            <a:xfrm flipH="1">
              <a:off x="9164511" y="4432856"/>
              <a:ext cx="320585" cy="462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BCADB2F-5212-4BE2-AEC4-F901D2AA6159}"/>
                </a:ext>
              </a:extLst>
            </p:cNvPr>
            <p:cNvCxnSpPr>
              <a:cxnSpLocks/>
              <a:stCxn id="11" idx="2"/>
              <a:endCxn id="65" idx="6"/>
            </p:cNvCxnSpPr>
            <p:nvPr/>
          </p:nvCxnSpPr>
          <p:spPr>
            <a:xfrm flipH="1">
              <a:off x="9349768" y="5081055"/>
              <a:ext cx="63683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29381DB-406E-4D69-AE3E-FAA187C3B2E1}"/>
                </a:ext>
              </a:extLst>
            </p:cNvPr>
            <p:cNvCxnSpPr>
              <a:cxnSpLocks/>
              <a:stCxn id="46" idx="2"/>
              <a:endCxn id="87" idx="6"/>
            </p:cNvCxnSpPr>
            <p:nvPr/>
          </p:nvCxnSpPr>
          <p:spPr>
            <a:xfrm flipH="1" flipV="1">
              <a:off x="8990054" y="4247599"/>
              <a:ext cx="440781" cy="542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D059F4F-CF6A-4258-A490-6CFAC6E8E8D2}"/>
                </a:ext>
              </a:extLst>
            </p:cNvPr>
            <p:cNvSpPr/>
            <p:nvPr/>
          </p:nvSpPr>
          <p:spPr>
            <a:xfrm>
              <a:off x="9430835" y="2880280"/>
              <a:ext cx="370514" cy="3705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F9979CA-0FCA-4D2F-A5CF-E2BEBD01B3AA}"/>
                </a:ext>
              </a:extLst>
            </p:cNvPr>
            <p:cNvCxnSpPr>
              <a:cxnSpLocks/>
              <a:stCxn id="39" idx="5"/>
              <a:endCxn id="40" idx="1"/>
            </p:cNvCxnSpPr>
            <p:nvPr/>
          </p:nvCxnSpPr>
          <p:spPr>
            <a:xfrm>
              <a:off x="10107657" y="2573336"/>
              <a:ext cx="152837" cy="3745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8058DEE-1C33-4A2D-8858-A2A90CE4F2B6}"/>
                </a:ext>
              </a:extLst>
            </p:cNvPr>
            <p:cNvCxnSpPr>
              <a:cxnSpLocks/>
              <a:stCxn id="40" idx="2"/>
              <a:endCxn id="27" idx="6"/>
            </p:cNvCxnSpPr>
            <p:nvPr/>
          </p:nvCxnSpPr>
          <p:spPr>
            <a:xfrm flipH="1" flipV="1">
              <a:off x="9801349" y="3065537"/>
              <a:ext cx="404884" cy="133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51B1CB4-8A09-4DBB-852A-A65E058E975F}"/>
                </a:ext>
              </a:extLst>
            </p:cNvPr>
            <p:cNvCxnSpPr>
              <a:cxnSpLocks/>
              <a:stCxn id="86" idx="6"/>
              <a:endCxn id="27" idx="2"/>
            </p:cNvCxnSpPr>
            <p:nvPr/>
          </p:nvCxnSpPr>
          <p:spPr>
            <a:xfrm>
              <a:off x="9113827" y="3049668"/>
              <a:ext cx="317008" cy="158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10E9D26-030A-4808-8177-032B64CAB567}"/>
                </a:ext>
              </a:extLst>
            </p:cNvPr>
            <p:cNvSpPr/>
            <p:nvPr/>
          </p:nvSpPr>
          <p:spPr>
            <a:xfrm>
              <a:off x="10567193" y="1758049"/>
              <a:ext cx="370514" cy="3705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68AEA46-D973-430F-9785-331BA8D9E9C9}"/>
                </a:ext>
              </a:extLst>
            </p:cNvPr>
            <p:cNvSpPr/>
            <p:nvPr/>
          </p:nvSpPr>
          <p:spPr>
            <a:xfrm>
              <a:off x="9791404" y="2257083"/>
              <a:ext cx="370514" cy="3705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529B6C8-6FAD-4F77-9418-3EC3C0EEA456}"/>
                </a:ext>
              </a:extLst>
            </p:cNvPr>
            <p:cNvSpPr/>
            <p:nvPr/>
          </p:nvSpPr>
          <p:spPr>
            <a:xfrm>
              <a:off x="10206233" y="2893605"/>
              <a:ext cx="370514" cy="3705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AA9B06B-06A9-4B06-8FCD-C9243698DC72}"/>
                </a:ext>
              </a:extLst>
            </p:cNvPr>
            <p:cNvCxnSpPr>
              <a:cxnSpLocks/>
              <a:stCxn id="38" idx="3"/>
              <a:endCxn id="39" idx="7"/>
            </p:cNvCxnSpPr>
            <p:nvPr/>
          </p:nvCxnSpPr>
          <p:spPr>
            <a:xfrm flipH="1">
              <a:off x="10107657" y="2074302"/>
              <a:ext cx="513797" cy="2370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431B7C3-5FF1-4F76-9A78-35F20A51CB09}"/>
                </a:ext>
              </a:extLst>
            </p:cNvPr>
            <p:cNvSpPr/>
            <p:nvPr/>
          </p:nvSpPr>
          <p:spPr>
            <a:xfrm>
              <a:off x="11047486" y="4125475"/>
              <a:ext cx="370514" cy="3705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508C5A3-4B89-409A-A771-897F951A0732}"/>
                </a:ext>
              </a:extLst>
            </p:cNvPr>
            <p:cNvSpPr/>
            <p:nvPr/>
          </p:nvSpPr>
          <p:spPr>
            <a:xfrm>
              <a:off x="9430835" y="4116603"/>
              <a:ext cx="370514" cy="3705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BE57DE7-80B6-4274-9802-433F34695BD1}"/>
                </a:ext>
              </a:extLst>
            </p:cNvPr>
            <p:cNvSpPr/>
            <p:nvPr/>
          </p:nvSpPr>
          <p:spPr>
            <a:xfrm>
              <a:off x="10206233" y="3600584"/>
              <a:ext cx="370514" cy="3705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FE8E2ED-4182-4F07-B3ED-5F5F0B0E14FE}"/>
                </a:ext>
              </a:extLst>
            </p:cNvPr>
            <p:cNvCxnSpPr>
              <a:cxnSpLocks/>
              <a:stCxn id="40" idx="4"/>
              <a:endCxn id="47" idx="0"/>
            </p:cNvCxnSpPr>
            <p:nvPr/>
          </p:nvCxnSpPr>
          <p:spPr>
            <a:xfrm>
              <a:off x="10391490" y="3264119"/>
              <a:ext cx="0" cy="336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3B474BA-C11F-45E4-8903-8AC18AAB7314}"/>
                </a:ext>
              </a:extLst>
            </p:cNvPr>
            <p:cNvCxnSpPr>
              <a:cxnSpLocks/>
              <a:stCxn id="47" idx="3"/>
              <a:endCxn id="46" idx="7"/>
            </p:cNvCxnSpPr>
            <p:nvPr/>
          </p:nvCxnSpPr>
          <p:spPr>
            <a:xfrm flipH="1">
              <a:off x="9747088" y="3916837"/>
              <a:ext cx="513406" cy="2540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9137ACA-308E-49C0-AC31-9BBED2EDF1DC}"/>
                </a:ext>
              </a:extLst>
            </p:cNvPr>
            <p:cNvCxnSpPr>
              <a:cxnSpLocks/>
              <a:stCxn id="47" idx="5"/>
              <a:endCxn id="45" idx="1"/>
            </p:cNvCxnSpPr>
            <p:nvPr/>
          </p:nvCxnSpPr>
          <p:spPr>
            <a:xfrm>
              <a:off x="10522486" y="3916837"/>
              <a:ext cx="579261" cy="2628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8DA7DC2-3BBD-4458-B906-A14DBC89BABF}"/>
                </a:ext>
              </a:extLst>
            </p:cNvPr>
            <p:cNvSpPr/>
            <p:nvPr/>
          </p:nvSpPr>
          <p:spPr>
            <a:xfrm>
              <a:off x="8979254" y="4895798"/>
              <a:ext cx="370514" cy="3705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865319A-8EFA-4114-A757-72B6739742C3}"/>
                </a:ext>
              </a:extLst>
            </p:cNvPr>
            <p:cNvCxnSpPr>
              <a:cxnSpLocks/>
              <a:stCxn id="87" idx="5"/>
              <a:endCxn id="65" idx="1"/>
            </p:cNvCxnSpPr>
            <p:nvPr/>
          </p:nvCxnSpPr>
          <p:spPr>
            <a:xfrm>
              <a:off x="8935793" y="4378595"/>
              <a:ext cx="97722" cy="5714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1111461-21C7-4AC7-9BFE-EA2D95D46546}"/>
                </a:ext>
              </a:extLst>
            </p:cNvPr>
            <p:cNvCxnSpPr>
              <a:cxnSpLocks/>
              <a:stCxn id="46" idx="5"/>
              <a:endCxn id="11" idx="1"/>
            </p:cNvCxnSpPr>
            <p:nvPr/>
          </p:nvCxnSpPr>
          <p:spPr>
            <a:xfrm>
              <a:off x="9747088" y="4432856"/>
              <a:ext cx="293779" cy="5172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F7E50B1-7F31-4347-82F2-9A476AAC8AAF}"/>
                </a:ext>
              </a:extLst>
            </p:cNvPr>
            <p:cNvCxnSpPr>
              <a:cxnSpLocks/>
              <a:stCxn id="88" idx="5"/>
              <a:endCxn id="87" idx="1"/>
            </p:cNvCxnSpPr>
            <p:nvPr/>
          </p:nvCxnSpPr>
          <p:spPr>
            <a:xfrm>
              <a:off x="7895340" y="3573741"/>
              <a:ext cx="778461" cy="5428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3368DE0-C9B7-4C80-9B5B-88531CF58555}"/>
                </a:ext>
              </a:extLst>
            </p:cNvPr>
            <p:cNvCxnSpPr>
              <a:cxnSpLocks/>
              <a:stCxn id="86" idx="4"/>
              <a:endCxn id="87" idx="7"/>
            </p:cNvCxnSpPr>
            <p:nvPr/>
          </p:nvCxnSpPr>
          <p:spPr>
            <a:xfrm>
              <a:off x="8928570" y="3234925"/>
              <a:ext cx="7223" cy="8816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9BC3B5E-D8A2-43DD-94B4-AE3C564C0A71}"/>
                </a:ext>
              </a:extLst>
            </p:cNvPr>
            <p:cNvCxnSpPr>
              <a:cxnSpLocks/>
              <a:stCxn id="86" idx="2"/>
              <a:endCxn id="88" idx="7"/>
            </p:cNvCxnSpPr>
            <p:nvPr/>
          </p:nvCxnSpPr>
          <p:spPr>
            <a:xfrm flipH="1">
              <a:off x="7895340" y="3049668"/>
              <a:ext cx="847973" cy="2620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41F952E-F465-4440-B624-C042810AB745}"/>
                </a:ext>
              </a:extLst>
            </p:cNvPr>
            <p:cNvSpPr/>
            <p:nvPr/>
          </p:nvSpPr>
          <p:spPr>
            <a:xfrm>
              <a:off x="8743313" y="2864411"/>
              <a:ext cx="370514" cy="3705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6A8B399-9AF6-483A-A1B5-FD62529725A7}"/>
                </a:ext>
              </a:extLst>
            </p:cNvPr>
            <p:cNvSpPr/>
            <p:nvPr/>
          </p:nvSpPr>
          <p:spPr>
            <a:xfrm>
              <a:off x="8619540" y="4062342"/>
              <a:ext cx="370514" cy="3705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0CAF97B-5781-4E07-AC75-DF0324E1020E}"/>
                </a:ext>
              </a:extLst>
            </p:cNvPr>
            <p:cNvSpPr/>
            <p:nvPr/>
          </p:nvSpPr>
          <p:spPr>
            <a:xfrm>
              <a:off x="7579087" y="3257488"/>
              <a:ext cx="370514" cy="3705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EE4E004-C368-4011-BF40-BDC4163AD48E}"/>
                </a:ext>
              </a:extLst>
            </p:cNvPr>
            <p:cNvSpPr/>
            <p:nvPr/>
          </p:nvSpPr>
          <p:spPr>
            <a:xfrm>
              <a:off x="8284570" y="3339063"/>
              <a:ext cx="370514" cy="3705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52C893C-9852-48A4-838A-8FEAB5186B36}"/>
                </a:ext>
              </a:extLst>
            </p:cNvPr>
            <p:cNvCxnSpPr>
              <a:cxnSpLocks/>
              <a:stCxn id="86" idx="3"/>
              <a:endCxn id="89" idx="7"/>
            </p:cNvCxnSpPr>
            <p:nvPr/>
          </p:nvCxnSpPr>
          <p:spPr>
            <a:xfrm flipH="1">
              <a:off x="8600823" y="3180664"/>
              <a:ext cx="196751" cy="2126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C0AE448-35A5-4952-B4F8-A928D2765324}"/>
                </a:ext>
              </a:extLst>
            </p:cNvPr>
            <p:cNvCxnSpPr>
              <a:cxnSpLocks/>
              <a:stCxn id="89" idx="2"/>
              <a:endCxn id="88" idx="6"/>
            </p:cNvCxnSpPr>
            <p:nvPr/>
          </p:nvCxnSpPr>
          <p:spPr>
            <a:xfrm flipH="1" flipV="1">
              <a:off x="7949601" y="3442745"/>
              <a:ext cx="334969" cy="815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B96FD84-14BB-495F-85C9-CF3B6E8806B5}"/>
                </a:ext>
              </a:extLst>
            </p:cNvPr>
            <p:cNvCxnSpPr>
              <a:cxnSpLocks/>
              <a:stCxn id="89" idx="5"/>
              <a:endCxn id="87" idx="0"/>
            </p:cNvCxnSpPr>
            <p:nvPr/>
          </p:nvCxnSpPr>
          <p:spPr>
            <a:xfrm>
              <a:off x="8600823" y="3655316"/>
              <a:ext cx="203974" cy="4070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B8A379C-FA9F-4FB1-976F-7243BA3A1FFE}"/>
                </a:ext>
              </a:extLst>
            </p:cNvPr>
            <p:cNvCxnSpPr>
              <a:cxnSpLocks/>
              <a:stCxn id="39" idx="3"/>
              <a:endCxn id="27" idx="0"/>
            </p:cNvCxnSpPr>
            <p:nvPr/>
          </p:nvCxnSpPr>
          <p:spPr>
            <a:xfrm flipH="1">
              <a:off x="9616092" y="2573336"/>
              <a:ext cx="229573" cy="3069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EB44E5E6-FE39-4A3D-8F86-00DA7850D7B3}"/>
                </a:ext>
              </a:extLst>
            </p:cNvPr>
            <p:cNvSpPr txBox="1"/>
            <p:nvPr/>
          </p:nvSpPr>
          <p:spPr>
            <a:xfrm>
              <a:off x="10567193" y="1753682"/>
              <a:ext cx="37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7FEE24B0-E35A-4873-B44F-68DB3B70AA8F}"/>
                </a:ext>
              </a:extLst>
            </p:cNvPr>
            <p:cNvSpPr txBox="1"/>
            <p:nvPr/>
          </p:nvSpPr>
          <p:spPr>
            <a:xfrm>
              <a:off x="9798964" y="2242672"/>
              <a:ext cx="311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2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EDA41B88-9D22-42E3-996D-60CCD3936330}"/>
                </a:ext>
              </a:extLst>
            </p:cNvPr>
            <p:cNvSpPr txBox="1"/>
            <p:nvPr/>
          </p:nvSpPr>
          <p:spPr>
            <a:xfrm>
              <a:off x="9460290" y="2873996"/>
              <a:ext cx="37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3</a:t>
              </a: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70ED16C9-FA6D-43C7-907F-814EDAA627EF}"/>
                </a:ext>
              </a:extLst>
            </p:cNvPr>
            <p:cNvSpPr txBox="1"/>
            <p:nvPr/>
          </p:nvSpPr>
          <p:spPr>
            <a:xfrm>
              <a:off x="10215204" y="2865002"/>
              <a:ext cx="37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4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0D2A2DBF-BBEC-4115-98CA-5FF350372140}"/>
                </a:ext>
              </a:extLst>
            </p:cNvPr>
            <p:cNvSpPr txBox="1"/>
            <p:nvPr/>
          </p:nvSpPr>
          <p:spPr>
            <a:xfrm>
              <a:off x="10231039" y="3589736"/>
              <a:ext cx="37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5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E0DD51CD-BC18-44CA-AE2F-C8E50ECE824E}"/>
                </a:ext>
              </a:extLst>
            </p:cNvPr>
            <p:cNvSpPr txBox="1"/>
            <p:nvPr/>
          </p:nvSpPr>
          <p:spPr>
            <a:xfrm>
              <a:off x="11047486" y="4098936"/>
              <a:ext cx="37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6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AFF2AA47-58F2-46EF-9764-B6E3AA2C56B2}"/>
                </a:ext>
              </a:extLst>
            </p:cNvPr>
            <p:cNvSpPr txBox="1"/>
            <p:nvPr/>
          </p:nvSpPr>
          <p:spPr>
            <a:xfrm>
              <a:off x="9465117" y="4109137"/>
              <a:ext cx="37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7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28BE685F-76EC-4BCF-B43B-D58F0223B792}"/>
                </a:ext>
              </a:extLst>
            </p:cNvPr>
            <p:cNvSpPr txBox="1"/>
            <p:nvPr/>
          </p:nvSpPr>
          <p:spPr>
            <a:xfrm>
              <a:off x="9998818" y="4882261"/>
              <a:ext cx="37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rgbClr val="FF0000"/>
                  </a:solidFill>
                </a:rPr>
                <a:t>9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6A50CDDF-0412-4D59-9314-C4452A9D8095}"/>
                </a:ext>
              </a:extLst>
            </p:cNvPr>
            <p:cNvSpPr txBox="1"/>
            <p:nvPr/>
          </p:nvSpPr>
          <p:spPr>
            <a:xfrm>
              <a:off x="9006385" y="4896980"/>
              <a:ext cx="37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8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F221C54-83D5-4757-989D-EB1C1782A654}"/>
                </a:ext>
              </a:extLst>
            </p:cNvPr>
            <p:cNvSpPr txBox="1"/>
            <p:nvPr/>
          </p:nvSpPr>
          <p:spPr>
            <a:xfrm>
              <a:off x="9386098" y="5674562"/>
              <a:ext cx="481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C93EED4E-3035-495F-8F5E-DC1E00FAA768}"/>
                </a:ext>
              </a:extLst>
            </p:cNvPr>
            <p:cNvSpPr txBox="1"/>
            <p:nvPr/>
          </p:nvSpPr>
          <p:spPr>
            <a:xfrm>
              <a:off x="8585753" y="4044831"/>
              <a:ext cx="481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11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9A1F8D0D-1985-4DE1-8163-6366B9D5230C}"/>
                </a:ext>
              </a:extLst>
            </p:cNvPr>
            <p:cNvSpPr txBox="1"/>
            <p:nvPr/>
          </p:nvSpPr>
          <p:spPr>
            <a:xfrm>
              <a:off x="8689241" y="2845718"/>
              <a:ext cx="481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12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DFCE35FD-2615-4B76-8664-7D753C3A1867}"/>
                </a:ext>
              </a:extLst>
            </p:cNvPr>
            <p:cNvSpPr txBox="1"/>
            <p:nvPr/>
          </p:nvSpPr>
          <p:spPr>
            <a:xfrm>
              <a:off x="8248271" y="3328759"/>
              <a:ext cx="481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13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769C38A8-8AFC-4524-812F-8223B9DA4BBD}"/>
                </a:ext>
              </a:extLst>
            </p:cNvPr>
            <p:cNvSpPr txBox="1"/>
            <p:nvPr/>
          </p:nvSpPr>
          <p:spPr>
            <a:xfrm>
              <a:off x="7530623" y="3231252"/>
              <a:ext cx="481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14</a:t>
              </a:r>
            </a:p>
          </p:txBody>
        </p:sp>
      </p:grpSp>
      <p:graphicFrame>
        <p:nvGraphicFramePr>
          <p:cNvPr id="249" name="Table 249">
            <a:extLst>
              <a:ext uri="{FF2B5EF4-FFF2-40B4-BE49-F238E27FC236}">
                <a16:creationId xmlns:a16="http://schemas.microsoft.com/office/drawing/2014/main" id="{C72A0B32-8857-4C51-AC75-94A2063489BB}"/>
              </a:ext>
            </a:extLst>
          </p:cNvPr>
          <p:cNvGraphicFramePr>
            <a:graphicFrameLocks noGrp="1"/>
          </p:cNvGraphicFramePr>
          <p:nvPr/>
        </p:nvGraphicFramePr>
        <p:xfrm>
          <a:off x="4690774" y="3442883"/>
          <a:ext cx="7347257" cy="1317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272">
                  <a:extLst>
                    <a:ext uri="{9D8B030D-6E8A-4147-A177-3AD203B41FA5}">
                      <a16:colId xmlns:a16="http://schemas.microsoft.com/office/drawing/2014/main" val="2922632348"/>
                    </a:ext>
                  </a:extLst>
                </a:gridCol>
                <a:gridCol w="361079">
                  <a:extLst>
                    <a:ext uri="{9D8B030D-6E8A-4147-A177-3AD203B41FA5}">
                      <a16:colId xmlns:a16="http://schemas.microsoft.com/office/drawing/2014/main" val="551464833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1237587448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2103314388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514898301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3736350419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562287988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158855799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3341255183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2888119063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21891212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3424938850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2187077798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1724611423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3089550009"/>
                    </a:ext>
                  </a:extLst>
                </a:gridCol>
              </a:tblGrid>
              <a:tr h="658652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086817"/>
                  </a:ext>
                </a:extLst>
              </a:tr>
              <a:tr h="658652">
                <a:tc>
                  <a:txBody>
                    <a:bodyPr/>
                    <a:lstStyle/>
                    <a:p>
                      <a:r>
                        <a:rPr lang="en-AU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</a:t>
                      </a:r>
                      <a:endParaRPr lang="en-A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</a:t>
                      </a:r>
                      <a:endParaRPr lang="en-A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</a:t>
                      </a:r>
                      <a:endParaRPr lang="en-A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44968"/>
                  </a:ext>
                </a:extLst>
              </a:tr>
            </a:tbl>
          </a:graphicData>
        </a:graphic>
      </p:graphicFrame>
      <p:sp>
        <p:nvSpPr>
          <p:cNvPr id="251" name="TextBox 250">
            <a:extLst>
              <a:ext uri="{FF2B5EF4-FFF2-40B4-BE49-F238E27FC236}">
                <a16:creationId xmlns:a16="http://schemas.microsoft.com/office/drawing/2014/main" id="{29902C37-9B31-4A2C-97F2-04460DCF5B11}"/>
              </a:ext>
            </a:extLst>
          </p:cNvPr>
          <p:cNvSpPr txBox="1"/>
          <p:nvPr/>
        </p:nvSpPr>
        <p:spPr>
          <a:xfrm>
            <a:off x="5540571" y="2231271"/>
            <a:ext cx="48795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</a:t>
            </a:r>
            <a:r>
              <a:rPr lang="en-US" altLang="zh-CN" dirty="0">
                <a:latin typeface="+mn-lt"/>
              </a:rPr>
              <a:t>eg(v1)=1, deg(v9)=2, deg(v10)=1.</a:t>
            </a:r>
          </a:p>
          <a:p>
            <a:r>
              <a:rPr lang="en-US" altLang="zh-CN" dirty="0">
                <a:latin typeface="+mn-lt"/>
              </a:rPr>
              <a:t>The degree </a:t>
            </a:r>
            <a:r>
              <a:rPr lang="en-US" altLang="zh-CN" dirty="0"/>
              <a:t>of</a:t>
            </a:r>
            <a:r>
              <a:rPr lang="en-US" altLang="zh-CN" dirty="0">
                <a:latin typeface="+mn-lt"/>
              </a:rPr>
              <a:t> vertex 1, 9, 10 </a:t>
            </a:r>
            <a:r>
              <a:rPr lang="en-US" altLang="zh-CN" dirty="0"/>
              <a:t>are</a:t>
            </a:r>
            <a:r>
              <a:rPr lang="en-US" altLang="zh-CN" dirty="0">
                <a:latin typeface="+mn-lt"/>
              </a:rPr>
              <a:t> smaller than 3, so we need to delete them.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EF627176-3501-02C4-E451-E2A6E47C1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Example: Online k-core computation</a:t>
            </a:r>
            <a:endParaRPr lang="en-US" sz="4000" dirty="0"/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5AEF06B4-3BD5-B64D-E9FA-3E9DED860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1724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+mn-lt"/>
              </a:rPr>
              <a:t>Iteratively remove every vertex whose degree is less than k.</a:t>
            </a:r>
            <a:endParaRPr lang="en-US" altLang="zh-CN" dirty="0">
              <a:latin typeface="Optima" panose="02000503060000020004" pitchFamily="2" charset="0"/>
            </a:endParaRPr>
          </a:p>
          <a:p>
            <a:endParaRPr lang="en-AU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7C58D9A-67C5-0BB6-DDC5-1BBB65BAF3E2}"/>
              </a:ext>
            </a:extLst>
          </p:cNvPr>
          <p:cNvSpPr txBox="1"/>
          <p:nvPr/>
        </p:nvSpPr>
        <p:spPr>
          <a:xfrm>
            <a:off x="4624357" y="5166276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+mn-lt"/>
              </a:rPr>
              <a:t>Find 3-core in this graph: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E6703C-3AB9-D966-7DDB-D504B05E3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4258DF-0D50-E84E-0C0B-DEF1D7CE4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27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67678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9" name="Table 249">
            <a:extLst>
              <a:ext uri="{FF2B5EF4-FFF2-40B4-BE49-F238E27FC236}">
                <a16:creationId xmlns:a16="http://schemas.microsoft.com/office/drawing/2014/main" id="{C72A0B32-8857-4C51-AC75-94A2063489BB}"/>
              </a:ext>
            </a:extLst>
          </p:cNvPr>
          <p:cNvGraphicFramePr>
            <a:graphicFrameLocks noGrp="1"/>
          </p:cNvGraphicFramePr>
          <p:nvPr/>
        </p:nvGraphicFramePr>
        <p:xfrm>
          <a:off x="4690774" y="3442883"/>
          <a:ext cx="7347257" cy="1317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272">
                  <a:extLst>
                    <a:ext uri="{9D8B030D-6E8A-4147-A177-3AD203B41FA5}">
                      <a16:colId xmlns:a16="http://schemas.microsoft.com/office/drawing/2014/main" val="2922632348"/>
                    </a:ext>
                  </a:extLst>
                </a:gridCol>
                <a:gridCol w="361079">
                  <a:extLst>
                    <a:ext uri="{9D8B030D-6E8A-4147-A177-3AD203B41FA5}">
                      <a16:colId xmlns:a16="http://schemas.microsoft.com/office/drawing/2014/main" val="551464833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1237587448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2103314388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514898301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3736350419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562287988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158855799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3341255183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2888119063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21891212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3424938850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2187077798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1724611423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3089550009"/>
                    </a:ext>
                  </a:extLst>
                </a:gridCol>
              </a:tblGrid>
              <a:tr h="658652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086817"/>
                  </a:ext>
                </a:extLst>
              </a:tr>
              <a:tr h="658652">
                <a:tc>
                  <a:txBody>
                    <a:bodyPr/>
                    <a:lstStyle/>
                    <a:p>
                      <a:r>
                        <a:rPr lang="en-AU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44968"/>
                  </a:ext>
                </a:extLst>
              </a:tr>
            </a:tbl>
          </a:graphicData>
        </a:graphic>
      </p:graphicFrame>
      <p:sp>
        <p:nvSpPr>
          <p:cNvPr id="251" name="TextBox 250">
            <a:extLst>
              <a:ext uri="{FF2B5EF4-FFF2-40B4-BE49-F238E27FC236}">
                <a16:creationId xmlns:a16="http://schemas.microsoft.com/office/drawing/2014/main" id="{29902C37-9B31-4A2C-97F2-04460DCF5B11}"/>
              </a:ext>
            </a:extLst>
          </p:cNvPr>
          <p:cNvSpPr txBox="1"/>
          <p:nvPr/>
        </p:nvSpPr>
        <p:spPr>
          <a:xfrm>
            <a:off x="5540571" y="2231271"/>
            <a:ext cx="48795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</a:t>
            </a:r>
            <a:r>
              <a:rPr lang="en-US" altLang="zh-CN" dirty="0">
                <a:latin typeface="+mn-lt"/>
              </a:rPr>
              <a:t>eg(v2)=</a:t>
            </a:r>
            <a:r>
              <a:rPr lang="en-US" altLang="zh-CN" dirty="0"/>
              <a:t>2</a:t>
            </a:r>
            <a:r>
              <a:rPr lang="en-US" altLang="zh-CN" dirty="0">
                <a:latin typeface="+mn-lt"/>
              </a:rPr>
              <a:t>, deg(v8)=</a:t>
            </a:r>
            <a:r>
              <a:rPr lang="en-US" altLang="zh-CN" dirty="0"/>
              <a:t>2.</a:t>
            </a:r>
          </a:p>
          <a:p>
            <a:r>
              <a:rPr lang="en-US" altLang="zh-CN" dirty="0">
                <a:latin typeface="+mn-lt"/>
              </a:rPr>
              <a:t>The degree </a:t>
            </a:r>
            <a:r>
              <a:rPr lang="en-US" altLang="zh-CN" dirty="0"/>
              <a:t>of</a:t>
            </a:r>
            <a:r>
              <a:rPr lang="en-US" altLang="zh-CN" dirty="0">
                <a:latin typeface="+mn-lt"/>
              </a:rPr>
              <a:t> vertex 2, 8 </a:t>
            </a:r>
            <a:r>
              <a:rPr lang="en-US" altLang="zh-CN" dirty="0"/>
              <a:t>is</a:t>
            </a:r>
            <a:r>
              <a:rPr lang="en-US" altLang="zh-CN" dirty="0">
                <a:latin typeface="+mn-lt"/>
              </a:rPr>
              <a:t> smaller than 3, so we need to delete them.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9E0DA7-712D-4D34-8349-9DDC37925D4E}"/>
              </a:ext>
            </a:extLst>
          </p:cNvPr>
          <p:cNvGrpSpPr/>
          <p:nvPr/>
        </p:nvGrpSpPr>
        <p:grpSpPr>
          <a:xfrm>
            <a:off x="423482" y="2584040"/>
            <a:ext cx="3887377" cy="3034990"/>
            <a:chOff x="423482" y="2523277"/>
            <a:chExt cx="3887377" cy="303499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2A0F92A-A250-450A-A225-AB947444C19B}"/>
                </a:ext>
              </a:extLst>
            </p:cNvPr>
            <p:cNvCxnSpPr>
              <a:cxnSpLocks/>
              <a:stCxn id="74" idx="6"/>
              <a:endCxn id="73" idx="2"/>
            </p:cNvCxnSpPr>
            <p:nvPr/>
          </p:nvCxnSpPr>
          <p:spPr>
            <a:xfrm>
              <a:off x="2694208" y="4588140"/>
              <a:ext cx="1246137" cy="88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C0AF1C8-2935-4D37-926C-40CDF5F4D274}"/>
                </a:ext>
              </a:extLst>
            </p:cNvPr>
            <p:cNvCxnSpPr>
              <a:cxnSpLocks/>
              <a:stCxn id="71" idx="5"/>
              <a:endCxn id="73" idx="0"/>
            </p:cNvCxnSpPr>
            <p:nvPr/>
          </p:nvCxnSpPr>
          <p:spPr>
            <a:xfrm>
              <a:off x="3415345" y="3500151"/>
              <a:ext cx="710257" cy="9059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FF9221E-FF83-46FA-B2EF-5D8E52E609EC}"/>
                </a:ext>
              </a:extLst>
            </p:cNvPr>
            <p:cNvCxnSpPr>
              <a:cxnSpLocks/>
              <a:stCxn id="71" idx="3"/>
              <a:endCxn id="74" idx="0"/>
            </p:cNvCxnSpPr>
            <p:nvPr/>
          </p:nvCxnSpPr>
          <p:spPr>
            <a:xfrm flipH="1">
              <a:off x="2508951" y="3500151"/>
              <a:ext cx="644402" cy="8970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B511C23-13F3-4B59-833B-00A3A1BFDBA3}"/>
                </a:ext>
              </a:extLst>
            </p:cNvPr>
            <p:cNvCxnSpPr>
              <a:cxnSpLocks/>
              <a:stCxn id="74" idx="3"/>
              <a:endCxn id="108" idx="0"/>
            </p:cNvCxnSpPr>
            <p:nvPr/>
          </p:nvCxnSpPr>
          <p:spPr>
            <a:xfrm flipH="1">
              <a:off x="2084501" y="4723149"/>
              <a:ext cx="293454" cy="4544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50BEF3C-51B3-45EB-B70C-42EFF6ECE123}"/>
                </a:ext>
              </a:extLst>
            </p:cNvPr>
            <p:cNvCxnSpPr>
              <a:cxnSpLocks/>
              <a:stCxn id="74" idx="2"/>
              <a:endCxn id="95" idx="6"/>
            </p:cNvCxnSpPr>
            <p:nvPr/>
          </p:nvCxnSpPr>
          <p:spPr>
            <a:xfrm flipH="1" flipV="1">
              <a:off x="1882913" y="4533879"/>
              <a:ext cx="440781" cy="542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EEA970-F2DB-49DD-824C-22E551708335}"/>
                </a:ext>
              </a:extLst>
            </p:cNvPr>
            <p:cNvSpPr/>
            <p:nvPr/>
          </p:nvSpPr>
          <p:spPr>
            <a:xfrm>
              <a:off x="2323694" y="3160885"/>
              <a:ext cx="370514" cy="3818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18A63EA-88D4-4C04-8A14-0DE420B24F7B}"/>
                </a:ext>
              </a:extLst>
            </p:cNvPr>
            <p:cNvCxnSpPr>
              <a:cxnSpLocks/>
              <a:stCxn id="70" idx="5"/>
              <a:endCxn id="71" idx="1"/>
            </p:cNvCxnSpPr>
            <p:nvPr/>
          </p:nvCxnSpPr>
          <p:spPr>
            <a:xfrm>
              <a:off x="3000516" y="2863629"/>
              <a:ext cx="152837" cy="3665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33487C-CCAA-4E3D-B6BA-BE901715F3CC}"/>
                </a:ext>
              </a:extLst>
            </p:cNvPr>
            <p:cNvCxnSpPr>
              <a:cxnSpLocks/>
              <a:stCxn id="71" idx="2"/>
              <a:endCxn id="64" idx="6"/>
            </p:cNvCxnSpPr>
            <p:nvPr/>
          </p:nvCxnSpPr>
          <p:spPr>
            <a:xfrm flipH="1" flipV="1">
              <a:off x="2694208" y="3351817"/>
              <a:ext cx="404884" cy="133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9CD4DAC-7145-40DE-88F3-3A88A4E91056}"/>
                </a:ext>
              </a:extLst>
            </p:cNvPr>
            <p:cNvCxnSpPr>
              <a:cxnSpLocks/>
              <a:stCxn id="94" idx="6"/>
              <a:endCxn id="64" idx="2"/>
            </p:cNvCxnSpPr>
            <p:nvPr/>
          </p:nvCxnSpPr>
          <p:spPr>
            <a:xfrm>
              <a:off x="2006686" y="3335948"/>
              <a:ext cx="317008" cy="158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5B8DF41-0314-41D5-9CAD-D5C835A19E9E}"/>
                </a:ext>
              </a:extLst>
            </p:cNvPr>
            <p:cNvSpPr/>
            <p:nvPr/>
          </p:nvSpPr>
          <p:spPr>
            <a:xfrm>
              <a:off x="2684263" y="2537688"/>
              <a:ext cx="370514" cy="3818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6DC1ECA-C555-4E28-8997-478188AA189A}"/>
                </a:ext>
              </a:extLst>
            </p:cNvPr>
            <p:cNvSpPr/>
            <p:nvPr/>
          </p:nvSpPr>
          <p:spPr>
            <a:xfrm>
              <a:off x="3099092" y="3174210"/>
              <a:ext cx="370514" cy="3818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F77F47B-DC44-4FA7-AE00-E1312C50AAD0}"/>
                </a:ext>
              </a:extLst>
            </p:cNvPr>
            <p:cNvSpPr/>
            <p:nvPr/>
          </p:nvSpPr>
          <p:spPr>
            <a:xfrm>
              <a:off x="3940345" y="4406080"/>
              <a:ext cx="370514" cy="3818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E188A56-44E1-4558-930E-6C15F0BAF0AB}"/>
                </a:ext>
              </a:extLst>
            </p:cNvPr>
            <p:cNvSpPr/>
            <p:nvPr/>
          </p:nvSpPr>
          <p:spPr>
            <a:xfrm>
              <a:off x="2323694" y="4397208"/>
              <a:ext cx="370514" cy="3818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B3B6E05-9ECF-46ED-97CB-CD966DA4CF07}"/>
                </a:ext>
              </a:extLst>
            </p:cNvPr>
            <p:cNvSpPr/>
            <p:nvPr/>
          </p:nvSpPr>
          <p:spPr>
            <a:xfrm>
              <a:off x="3099092" y="3881189"/>
              <a:ext cx="370514" cy="3818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9EB5FC1-E8DB-48EE-8DC8-0AE4C0C3FAAA}"/>
                </a:ext>
              </a:extLst>
            </p:cNvPr>
            <p:cNvCxnSpPr>
              <a:cxnSpLocks/>
              <a:stCxn id="71" idx="4"/>
              <a:endCxn id="75" idx="0"/>
            </p:cNvCxnSpPr>
            <p:nvPr/>
          </p:nvCxnSpPr>
          <p:spPr>
            <a:xfrm>
              <a:off x="3284349" y="3556074"/>
              <a:ext cx="0" cy="3251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CC46B2F-A15D-4496-B2C4-B29C4B74FA1F}"/>
                </a:ext>
              </a:extLst>
            </p:cNvPr>
            <p:cNvCxnSpPr>
              <a:cxnSpLocks/>
              <a:stCxn id="75" idx="3"/>
              <a:endCxn id="74" idx="7"/>
            </p:cNvCxnSpPr>
            <p:nvPr/>
          </p:nvCxnSpPr>
          <p:spPr>
            <a:xfrm flipH="1">
              <a:off x="2639947" y="4207130"/>
              <a:ext cx="513406" cy="246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AAE660C-E5AE-473B-95A0-DC4A81344084}"/>
                </a:ext>
              </a:extLst>
            </p:cNvPr>
            <p:cNvCxnSpPr>
              <a:cxnSpLocks/>
              <a:stCxn id="75" idx="5"/>
              <a:endCxn id="73" idx="1"/>
            </p:cNvCxnSpPr>
            <p:nvPr/>
          </p:nvCxnSpPr>
          <p:spPr>
            <a:xfrm>
              <a:off x="3415345" y="4207130"/>
              <a:ext cx="579261" cy="2548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87F11A8-AFD1-4542-82B9-BEE10A9EE532}"/>
                </a:ext>
              </a:extLst>
            </p:cNvPr>
            <p:cNvSpPr/>
            <p:nvPr/>
          </p:nvSpPr>
          <p:spPr>
            <a:xfrm>
              <a:off x="1872113" y="5176403"/>
              <a:ext cx="370514" cy="3818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7FB387F-60E5-4AE5-BA20-742C41156CB0}"/>
                </a:ext>
              </a:extLst>
            </p:cNvPr>
            <p:cNvCxnSpPr>
              <a:cxnSpLocks/>
              <a:stCxn id="95" idx="5"/>
              <a:endCxn id="79" idx="1"/>
            </p:cNvCxnSpPr>
            <p:nvPr/>
          </p:nvCxnSpPr>
          <p:spPr>
            <a:xfrm>
              <a:off x="1828652" y="4668888"/>
              <a:ext cx="97722" cy="5634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472A322-2108-40CA-BA4B-BD66C7427C93}"/>
                </a:ext>
              </a:extLst>
            </p:cNvPr>
            <p:cNvCxnSpPr>
              <a:cxnSpLocks/>
              <a:stCxn id="96" idx="5"/>
              <a:endCxn id="95" idx="1"/>
            </p:cNvCxnSpPr>
            <p:nvPr/>
          </p:nvCxnSpPr>
          <p:spPr>
            <a:xfrm>
              <a:off x="788199" y="3864034"/>
              <a:ext cx="778461" cy="5348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90E1EDD-36FA-4EDA-8388-AAAE09527858}"/>
                </a:ext>
              </a:extLst>
            </p:cNvPr>
            <p:cNvCxnSpPr>
              <a:cxnSpLocks/>
              <a:stCxn id="94" idx="4"/>
              <a:endCxn id="95" idx="7"/>
            </p:cNvCxnSpPr>
            <p:nvPr/>
          </p:nvCxnSpPr>
          <p:spPr>
            <a:xfrm>
              <a:off x="1821429" y="3526880"/>
              <a:ext cx="7223" cy="8719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26EF01-1181-4F67-8B6B-4CB278AF62BC}"/>
                </a:ext>
              </a:extLst>
            </p:cNvPr>
            <p:cNvCxnSpPr>
              <a:cxnSpLocks/>
              <a:stCxn id="94" idx="2"/>
              <a:endCxn id="96" idx="7"/>
            </p:cNvCxnSpPr>
            <p:nvPr/>
          </p:nvCxnSpPr>
          <p:spPr>
            <a:xfrm flipH="1">
              <a:off x="788199" y="3335948"/>
              <a:ext cx="847973" cy="2580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0B33A0F-7F34-4F75-8E9C-1339CA6759B6}"/>
                </a:ext>
              </a:extLst>
            </p:cNvPr>
            <p:cNvSpPr/>
            <p:nvPr/>
          </p:nvSpPr>
          <p:spPr>
            <a:xfrm>
              <a:off x="1636172" y="3145016"/>
              <a:ext cx="370514" cy="3818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452B820-BC90-47F7-9B07-5AEB72DDDB15}"/>
                </a:ext>
              </a:extLst>
            </p:cNvPr>
            <p:cNvSpPr/>
            <p:nvPr/>
          </p:nvSpPr>
          <p:spPr>
            <a:xfrm>
              <a:off x="1512399" y="4342947"/>
              <a:ext cx="370514" cy="3818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2AC2278-704C-45B3-8266-546FB57FFC92}"/>
                </a:ext>
              </a:extLst>
            </p:cNvPr>
            <p:cNvSpPr/>
            <p:nvPr/>
          </p:nvSpPr>
          <p:spPr>
            <a:xfrm>
              <a:off x="471946" y="3538093"/>
              <a:ext cx="370514" cy="3818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33C3E4F-253D-402B-8649-541CB869756C}"/>
                </a:ext>
              </a:extLst>
            </p:cNvPr>
            <p:cNvSpPr/>
            <p:nvPr/>
          </p:nvSpPr>
          <p:spPr>
            <a:xfrm>
              <a:off x="1177429" y="3619668"/>
              <a:ext cx="370514" cy="3818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D8447E6-3EBE-4740-8380-8DCDF9AD7598}"/>
                </a:ext>
              </a:extLst>
            </p:cNvPr>
            <p:cNvCxnSpPr>
              <a:cxnSpLocks/>
              <a:stCxn id="94" idx="3"/>
              <a:endCxn id="97" idx="7"/>
            </p:cNvCxnSpPr>
            <p:nvPr/>
          </p:nvCxnSpPr>
          <p:spPr>
            <a:xfrm flipH="1">
              <a:off x="1493682" y="3470957"/>
              <a:ext cx="196751" cy="2046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9CAA4D4-E1DB-413E-B924-00AFB79836A6}"/>
                </a:ext>
              </a:extLst>
            </p:cNvPr>
            <p:cNvCxnSpPr>
              <a:cxnSpLocks/>
              <a:stCxn id="97" idx="2"/>
              <a:endCxn id="96" idx="6"/>
            </p:cNvCxnSpPr>
            <p:nvPr/>
          </p:nvCxnSpPr>
          <p:spPr>
            <a:xfrm flipH="1" flipV="1">
              <a:off x="842460" y="3729025"/>
              <a:ext cx="334969" cy="815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CD11214-B3EF-4749-A01E-9A4B52872EC6}"/>
                </a:ext>
              </a:extLst>
            </p:cNvPr>
            <p:cNvCxnSpPr>
              <a:cxnSpLocks/>
              <a:stCxn id="97" idx="5"/>
              <a:endCxn id="95" idx="0"/>
            </p:cNvCxnSpPr>
            <p:nvPr/>
          </p:nvCxnSpPr>
          <p:spPr>
            <a:xfrm>
              <a:off x="1493682" y="3945609"/>
              <a:ext cx="203974" cy="3973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A5EC6C5-4861-46AC-B8C6-84BC0BC2D86C}"/>
                </a:ext>
              </a:extLst>
            </p:cNvPr>
            <p:cNvCxnSpPr>
              <a:cxnSpLocks/>
              <a:stCxn id="70" idx="3"/>
              <a:endCxn id="64" idx="0"/>
            </p:cNvCxnSpPr>
            <p:nvPr/>
          </p:nvCxnSpPr>
          <p:spPr>
            <a:xfrm flipH="1">
              <a:off x="2508951" y="2863629"/>
              <a:ext cx="229573" cy="2972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FC8F8B1-B082-479E-A712-2B3D50E1592E}"/>
                </a:ext>
              </a:extLst>
            </p:cNvPr>
            <p:cNvSpPr txBox="1"/>
            <p:nvPr/>
          </p:nvSpPr>
          <p:spPr>
            <a:xfrm>
              <a:off x="2691823" y="2523277"/>
              <a:ext cx="311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50CBB58-7EFD-40B7-BE6C-C553A2673AF9}"/>
                </a:ext>
              </a:extLst>
            </p:cNvPr>
            <p:cNvSpPr txBox="1"/>
            <p:nvPr/>
          </p:nvSpPr>
          <p:spPr>
            <a:xfrm>
              <a:off x="2353149" y="3154601"/>
              <a:ext cx="37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3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661AE0D-29A2-451D-BA4C-4B81CE86FA8B}"/>
                </a:ext>
              </a:extLst>
            </p:cNvPr>
            <p:cNvSpPr txBox="1"/>
            <p:nvPr/>
          </p:nvSpPr>
          <p:spPr>
            <a:xfrm>
              <a:off x="3108063" y="3145607"/>
              <a:ext cx="37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4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7E3E04C-6D58-4BDE-A72E-DD2D54AF37E6}"/>
                </a:ext>
              </a:extLst>
            </p:cNvPr>
            <p:cNvSpPr txBox="1"/>
            <p:nvPr/>
          </p:nvSpPr>
          <p:spPr>
            <a:xfrm>
              <a:off x="3123898" y="3870341"/>
              <a:ext cx="37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5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79219E7-EADC-42E8-811C-34E3CA3AD1CB}"/>
                </a:ext>
              </a:extLst>
            </p:cNvPr>
            <p:cNvSpPr txBox="1"/>
            <p:nvPr/>
          </p:nvSpPr>
          <p:spPr>
            <a:xfrm>
              <a:off x="3940345" y="4379541"/>
              <a:ext cx="37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6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62F4793-ADCE-4ABA-957D-23381ADF92B1}"/>
                </a:ext>
              </a:extLst>
            </p:cNvPr>
            <p:cNvSpPr txBox="1"/>
            <p:nvPr/>
          </p:nvSpPr>
          <p:spPr>
            <a:xfrm>
              <a:off x="2357976" y="4389742"/>
              <a:ext cx="37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7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9F523FA-496A-4C49-A13D-3E93C2C93CF4}"/>
                </a:ext>
              </a:extLst>
            </p:cNvPr>
            <p:cNvSpPr txBox="1"/>
            <p:nvPr/>
          </p:nvSpPr>
          <p:spPr>
            <a:xfrm>
              <a:off x="1899244" y="5177585"/>
              <a:ext cx="37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061C6AE-E486-4ED2-82BD-C2B7BD03CB8D}"/>
                </a:ext>
              </a:extLst>
            </p:cNvPr>
            <p:cNvSpPr txBox="1"/>
            <p:nvPr/>
          </p:nvSpPr>
          <p:spPr>
            <a:xfrm>
              <a:off x="1478612" y="4325436"/>
              <a:ext cx="481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11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FC8593F-A9DF-4E39-B969-3FE16D319553}"/>
                </a:ext>
              </a:extLst>
            </p:cNvPr>
            <p:cNvSpPr txBox="1"/>
            <p:nvPr/>
          </p:nvSpPr>
          <p:spPr>
            <a:xfrm>
              <a:off x="1582100" y="3126323"/>
              <a:ext cx="481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12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857902D-14BF-460F-9B01-8B13CFA9B10E}"/>
                </a:ext>
              </a:extLst>
            </p:cNvPr>
            <p:cNvSpPr txBox="1"/>
            <p:nvPr/>
          </p:nvSpPr>
          <p:spPr>
            <a:xfrm>
              <a:off x="1141130" y="3609364"/>
              <a:ext cx="481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13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4B593B5-64BD-4053-AF9D-9E34278C82D7}"/>
                </a:ext>
              </a:extLst>
            </p:cNvPr>
            <p:cNvSpPr txBox="1"/>
            <p:nvPr/>
          </p:nvSpPr>
          <p:spPr>
            <a:xfrm>
              <a:off x="423482" y="3511857"/>
              <a:ext cx="481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14</a:t>
              </a:r>
            </a:p>
          </p:txBody>
        </p:sp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086295B9-AC44-FAC8-4D8F-EB396657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Example: Online k-core computation</a:t>
            </a:r>
            <a:endParaRPr lang="en-US" sz="4000" dirty="0"/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0C974633-B512-913B-3D7E-AB21FF500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1724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+mn-lt"/>
              </a:rPr>
              <a:t>Iteratively remove every vertex whose degree is less than k.</a:t>
            </a:r>
            <a:endParaRPr lang="en-US" altLang="zh-CN" dirty="0">
              <a:latin typeface="Optima" panose="02000503060000020004" pitchFamily="2" charset="0"/>
            </a:endParaRPr>
          </a:p>
          <a:p>
            <a:endParaRPr lang="en-AU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16E2270-442D-CBB8-262A-854298545617}"/>
              </a:ext>
            </a:extLst>
          </p:cNvPr>
          <p:cNvSpPr txBox="1"/>
          <p:nvPr/>
        </p:nvSpPr>
        <p:spPr>
          <a:xfrm>
            <a:off x="4624357" y="5166276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+mn-lt"/>
              </a:rPr>
              <a:t>Find 3-core in this graph: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F37E6-3EE3-8A5D-FB5A-919B42DE9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4E224-03D3-E2C9-F3BD-536D63B0F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28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025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9" name="Table 249">
            <a:extLst>
              <a:ext uri="{FF2B5EF4-FFF2-40B4-BE49-F238E27FC236}">
                <a16:creationId xmlns:a16="http://schemas.microsoft.com/office/drawing/2014/main" id="{C72A0B32-8857-4C51-AC75-94A2063489BB}"/>
              </a:ext>
            </a:extLst>
          </p:cNvPr>
          <p:cNvGraphicFramePr>
            <a:graphicFrameLocks noGrp="1"/>
          </p:cNvGraphicFramePr>
          <p:nvPr/>
        </p:nvGraphicFramePr>
        <p:xfrm>
          <a:off x="4690774" y="3442883"/>
          <a:ext cx="7347257" cy="1317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272">
                  <a:extLst>
                    <a:ext uri="{9D8B030D-6E8A-4147-A177-3AD203B41FA5}">
                      <a16:colId xmlns:a16="http://schemas.microsoft.com/office/drawing/2014/main" val="2922632348"/>
                    </a:ext>
                  </a:extLst>
                </a:gridCol>
                <a:gridCol w="361079">
                  <a:extLst>
                    <a:ext uri="{9D8B030D-6E8A-4147-A177-3AD203B41FA5}">
                      <a16:colId xmlns:a16="http://schemas.microsoft.com/office/drawing/2014/main" val="551464833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1237587448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2103314388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514898301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3736350419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562287988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158855799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3341255183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2888119063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21891212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3424938850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2187077798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1724611423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3089550009"/>
                    </a:ext>
                  </a:extLst>
                </a:gridCol>
              </a:tblGrid>
              <a:tr h="658652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086817"/>
                  </a:ext>
                </a:extLst>
              </a:tr>
              <a:tr h="658652">
                <a:tc>
                  <a:txBody>
                    <a:bodyPr/>
                    <a:lstStyle/>
                    <a:p>
                      <a:r>
                        <a:rPr lang="en-AU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44968"/>
                  </a:ext>
                </a:extLst>
              </a:tr>
            </a:tbl>
          </a:graphicData>
        </a:graphic>
      </p:graphicFrame>
      <p:sp>
        <p:nvSpPr>
          <p:cNvPr id="251" name="TextBox 250">
            <a:extLst>
              <a:ext uri="{FF2B5EF4-FFF2-40B4-BE49-F238E27FC236}">
                <a16:creationId xmlns:a16="http://schemas.microsoft.com/office/drawing/2014/main" id="{29902C37-9B31-4A2C-97F2-04460DCF5B11}"/>
              </a:ext>
            </a:extLst>
          </p:cNvPr>
          <p:cNvSpPr txBox="1"/>
          <p:nvPr/>
        </p:nvSpPr>
        <p:spPr>
          <a:xfrm>
            <a:off x="5540571" y="2231271"/>
            <a:ext cx="48795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</a:t>
            </a:r>
            <a:r>
              <a:rPr lang="en-US" altLang="zh-CN" dirty="0">
                <a:latin typeface="+mn-lt"/>
              </a:rPr>
              <a:t>eg(v3)=</a:t>
            </a:r>
            <a:r>
              <a:rPr lang="en-US" altLang="zh-CN" dirty="0"/>
              <a:t>2.</a:t>
            </a:r>
          </a:p>
          <a:p>
            <a:r>
              <a:rPr lang="en-US" altLang="zh-CN" dirty="0">
                <a:latin typeface="+mn-lt"/>
              </a:rPr>
              <a:t>The degree </a:t>
            </a:r>
            <a:r>
              <a:rPr lang="en-US" altLang="zh-CN" dirty="0"/>
              <a:t>of</a:t>
            </a:r>
            <a:r>
              <a:rPr lang="en-US" altLang="zh-CN" dirty="0">
                <a:latin typeface="+mn-lt"/>
              </a:rPr>
              <a:t> vertex </a:t>
            </a:r>
            <a:r>
              <a:rPr lang="en-US" altLang="zh-CN" dirty="0"/>
              <a:t>3</a:t>
            </a:r>
            <a:r>
              <a:rPr lang="en-US" altLang="zh-CN" dirty="0">
                <a:latin typeface="+mn-lt"/>
              </a:rPr>
              <a:t> is smaller than 3, so we need to delete </a:t>
            </a:r>
            <a:r>
              <a:rPr lang="en-US" altLang="zh-CN" dirty="0"/>
              <a:t>it</a:t>
            </a:r>
            <a:r>
              <a:rPr lang="en-US" altLang="zh-CN" dirty="0">
                <a:latin typeface="+mn-lt"/>
              </a:rPr>
              <a:t>.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2A0F92A-A250-450A-A225-AB947444C19B}"/>
              </a:ext>
            </a:extLst>
          </p:cNvPr>
          <p:cNvCxnSpPr>
            <a:cxnSpLocks/>
            <a:stCxn id="74" idx="6"/>
            <a:endCxn id="73" idx="2"/>
          </p:cNvCxnSpPr>
          <p:nvPr/>
        </p:nvCxnSpPr>
        <p:spPr>
          <a:xfrm>
            <a:off x="2694208" y="4648903"/>
            <a:ext cx="1246137" cy="88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0AF1C8-2935-4D37-926C-40CDF5F4D274}"/>
              </a:ext>
            </a:extLst>
          </p:cNvPr>
          <p:cNvCxnSpPr>
            <a:cxnSpLocks/>
            <a:stCxn id="71" idx="5"/>
            <a:endCxn id="73" idx="0"/>
          </p:cNvCxnSpPr>
          <p:nvPr/>
        </p:nvCxnSpPr>
        <p:spPr>
          <a:xfrm>
            <a:off x="3415345" y="3560914"/>
            <a:ext cx="710257" cy="905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FF9221E-FF83-46FA-B2EF-5D8E52E609EC}"/>
              </a:ext>
            </a:extLst>
          </p:cNvPr>
          <p:cNvCxnSpPr>
            <a:cxnSpLocks/>
            <a:stCxn id="71" idx="3"/>
            <a:endCxn id="74" idx="0"/>
          </p:cNvCxnSpPr>
          <p:nvPr/>
        </p:nvCxnSpPr>
        <p:spPr>
          <a:xfrm flipH="1">
            <a:off x="2508951" y="3560914"/>
            <a:ext cx="644402" cy="8970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50BEF3C-51B3-45EB-B70C-42EFF6ECE123}"/>
              </a:ext>
            </a:extLst>
          </p:cNvPr>
          <p:cNvCxnSpPr>
            <a:cxnSpLocks/>
            <a:stCxn id="74" idx="2"/>
            <a:endCxn id="95" idx="6"/>
          </p:cNvCxnSpPr>
          <p:nvPr/>
        </p:nvCxnSpPr>
        <p:spPr>
          <a:xfrm flipH="1" flipV="1">
            <a:off x="1882913" y="4594642"/>
            <a:ext cx="440781" cy="542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EEA970-F2DB-49DD-824C-22E551708335}"/>
              </a:ext>
            </a:extLst>
          </p:cNvPr>
          <p:cNvSpPr/>
          <p:nvPr/>
        </p:nvSpPr>
        <p:spPr>
          <a:xfrm>
            <a:off x="2323694" y="3221648"/>
            <a:ext cx="370514" cy="3818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533487C-CCAA-4E3D-B6BA-BE901715F3CC}"/>
              </a:ext>
            </a:extLst>
          </p:cNvPr>
          <p:cNvCxnSpPr>
            <a:cxnSpLocks/>
            <a:stCxn id="71" idx="2"/>
            <a:endCxn id="64" idx="6"/>
          </p:cNvCxnSpPr>
          <p:nvPr/>
        </p:nvCxnSpPr>
        <p:spPr>
          <a:xfrm flipH="1" flipV="1">
            <a:off x="2694208" y="3412580"/>
            <a:ext cx="404884" cy="1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9CD4DAC-7145-40DE-88F3-3A88A4E91056}"/>
              </a:ext>
            </a:extLst>
          </p:cNvPr>
          <p:cNvCxnSpPr>
            <a:cxnSpLocks/>
            <a:stCxn id="94" idx="6"/>
            <a:endCxn id="64" idx="2"/>
          </p:cNvCxnSpPr>
          <p:nvPr/>
        </p:nvCxnSpPr>
        <p:spPr>
          <a:xfrm>
            <a:off x="2006686" y="3396711"/>
            <a:ext cx="317008" cy="15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36DC1ECA-C555-4E28-8997-478188AA189A}"/>
              </a:ext>
            </a:extLst>
          </p:cNvPr>
          <p:cNvSpPr/>
          <p:nvPr/>
        </p:nvSpPr>
        <p:spPr>
          <a:xfrm>
            <a:off x="3099092" y="3234973"/>
            <a:ext cx="370514" cy="3818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F77F47B-DC44-4FA7-AE00-E1312C50AAD0}"/>
              </a:ext>
            </a:extLst>
          </p:cNvPr>
          <p:cNvSpPr/>
          <p:nvPr/>
        </p:nvSpPr>
        <p:spPr>
          <a:xfrm>
            <a:off x="3940345" y="4466843"/>
            <a:ext cx="370514" cy="3818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E188A56-44E1-4558-930E-6C15F0BAF0AB}"/>
              </a:ext>
            </a:extLst>
          </p:cNvPr>
          <p:cNvSpPr/>
          <p:nvPr/>
        </p:nvSpPr>
        <p:spPr>
          <a:xfrm>
            <a:off x="2323694" y="4457971"/>
            <a:ext cx="370514" cy="3818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B3B6E05-9ECF-46ED-97CB-CD966DA4CF07}"/>
              </a:ext>
            </a:extLst>
          </p:cNvPr>
          <p:cNvSpPr/>
          <p:nvPr/>
        </p:nvSpPr>
        <p:spPr>
          <a:xfrm>
            <a:off x="3099092" y="3941952"/>
            <a:ext cx="370514" cy="3818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9EB5FC1-E8DB-48EE-8DC8-0AE4C0C3FAAA}"/>
              </a:ext>
            </a:extLst>
          </p:cNvPr>
          <p:cNvCxnSpPr>
            <a:cxnSpLocks/>
            <a:stCxn id="71" idx="4"/>
            <a:endCxn id="75" idx="0"/>
          </p:cNvCxnSpPr>
          <p:nvPr/>
        </p:nvCxnSpPr>
        <p:spPr>
          <a:xfrm>
            <a:off x="3284349" y="3616837"/>
            <a:ext cx="0" cy="3251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CC46B2F-A15D-4496-B2C4-B29C4B74FA1F}"/>
              </a:ext>
            </a:extLst>
          </p:cNvPr>
          <p:cNvCxnSpPr>
            <a:cxnSpLocks/>
            <a:stCxn id="75" idx="3"/>
            <a:endCxn id="74" idx="7"/>
          </p:cNvCxnSpPr>
          <p:nvPr/>
        </p:nvCxnSpPr>
        <p:spPr>
          <a:xfrm flipH="1">
            <a:off x="2639947" y="4267893"/>
            <a:ext cx="513406" cy="246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AAE660C-E5AE-473B-95A0-DC4A81344084}"/>
              </a:ext>
            </a:extLst>
          </p:cNvPr>
          <p:cNvCxnSpPr>
            <a:cxnSpLocks/>
            <a:stCxn id="75" idx="5"/>
            <a:endCxn id="73" idx="1"/>
          </p:cNvCxnSpPr>
          <p:nvPr/>
        </p:nvCxnSpPr>
        <p:spPr>
          <a:xfrm>
            <a:off x="3415345" y="4267893"/>
            <a:ext cx="579261" cy="2548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472A322-2108-40CA-BA4B-BD66C7427C93}"/>
              </a:ext>
            </a:extLst>
          </p:cNvPr>
          <p:cNvCxnSpPr>
            <a:cxnSpLocks/>
            <a:stCxn id="96" idx="5"/>
            <a:endCxn id="95" idx="1"/>
          </p:cNvCxnSpPr>
          <p:nvPr/>
        </p:nvCxnSpPr>
        <p:spPr>
          <a:xfrm>
            <a:off x="788199" y="3924797"/>
            <a:ext cx="778461" cy="5348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90E1EDD-36FA-4EDA-8388-AAAE09527858}"/>
              </a:ext>
            </a:extLst>
          </p:cNvPr>
          <p:cNvCxnSpPr>
            <a:cxnSpLocks/>
            <a:stCxn id="94" idx="4"/>
            <a:endCxn id="95" idx="7"/>
          </p:cNvCxnSpPr>
          <p:nvPr/>
        </p:nvCxnSpPr>
        <p:spPr>
          <a:xfrm>
            <a:off x="1821429" y="3587643"/>
            <a:ext cx="7223" cy="8719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326EF01-1181-4F67-8B6B-4CB278AF62BC}"/>
              </a:ext>
            </a:extLst>
          </p:cNvPr>
          <p:cNvCxnSpPr>
            <a:cxnSpLocks/>
            <a:stCxn id="94" idx="2"/>
            <a:endCxn id="96" idx="7"/>
          </p:cNvCxnSpPr>
          <p:nvPr/>
        </p:nvCxnSpPr>
        <p:spPr>
          <a:xfrm flipH="1">
            <a:off x="788199" y="3396711"/>
            <a:ext cx="847973" cy="2580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60B33A0F-7F34-4F75-8E9C-1339CA6759B6}"/>
              </a:ext>
            </a:extLst>
          </p:cNvPr>
          <p:cNvSpPr/>
          <p:nvPr/>
        </p:nvSpPr>
        <p:spPr>
          <a:xfrm>
            <a:off x="1636172" y="3205779"/>
            <a:ext cx="370514" cy="3818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452B820-BC90-47F7-9B07-5AEB72DDDB15}"/>
              </a:ext>
            </a:extLst>
          </p:cNvPr>
          <p:cNvSpPr/>
          <p:nvPr/>
        </p:nvSpPr>
        <p:spPr>
          <a:xfrm>
            <a:off x="1512399" y="4403710"/>
            <a:ext cx="370514" cy="3818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2AC2278-704C-45B3-8266-546FB57FFC92}"/>
              </a:ext>
            </a:extLst>
          </p:cNvPr>
          <p:cNvSpPr/>
          <p:nvPr/>
        </p:nvSpPr>
        <p:spPr>
          <a:xfrm>
            <a:off x="471946" y="3598856"/>
            <a:ext cx="370514" cy="3818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33C3E4F-253D-402B-8649-541CB869756C}"/>
              </a:ext>
            </a:extLst>
          </p:cNvPr>
          <p:cNvSpPr/>
          <p:nvPr/>
        </p:nvSpPr>
        <p:spPr>
          <a:xfrm>
            <a:off x="1177429" y="3680431"/>
            <a:ext cx="370514" cy="3818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D8447E6-3EBE-4740-8380-8DCDF9AD7598}"/>
              </a:ext>
            </a:extLst>
          </p:cNvPr>
          <p:cNvCxnSpPr>
            <a:cxnSpLocks/>
            <a:stCxn id="94" idx="3"/>
            <a:endCxn id="97" idx="7"/>
          </p:cNvCxnSpPr>
          <p:nvPr/>
        </p:nvCxnSpPr>
        <p:spPr>
          <a:xfrm flipH="1">
            <a:off x="1493682" y="3531720"/>
            <a:ext cx="196751" cy="2046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9CAA4D4-E1DB-413E-B924-00AFB79836A6}"/>
              </a:ext>
            </a:extLst>
          </p:cNvPr>
          <p:cNvCxnSpPr>
            <a:cxnSpLocks/>
            <a:stCxn id="97" idx="2"/>
            <a:endCxn id="96" idx="6"/>
          </p:cNvCxnSpPr>
          <p:nvPr/>
        </p:nvCxnSpPr>
        <p:spPr>
          <a:xfrm flipH="1" flipV="1">
            <a:off x="842460" y="3789788"/>
            <a:ext cx="334969" cy="81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CD11214-B3EF-4749-A01E-9A4B52872EC6}"/>
              </a:ext>
            </a:extLst>
          </p:cNvPr>
          <p:cNvCxnSpPr>
            <a:cxnSpLocks/>
            <a:stCxn id="97" idx="5"/>
            <a:endCxn id="95" idx="0"/>
          </p:cNvCxnSpPr>
          <p:nvPr/>
        </p:nvCxnSpPr>
        <p:spPr>
          <a:xfrm>
            <a:off x="1493682" y="4006372"/>
            <a:ext cx="203974" cy="3973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250CBB58-7EFD-40B7-BE6C-C553A2673AF9}"/>
              </a:ext>
            </a:extLst>
          </p:cNvPr>
          <p:cNvSpPr txBox="1"/>
          <p:nvPr/>
        </p:nvSpPr>
        <p:spPr>
          <a:xfrm>
            <a:off x="2353149" y="321536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661AE0D-29A2-451D-BA4C-4B81CE86FA8B}"/>
              </a:ext>
            </a:extLst>
          </p:cNvPr>
          <p:cNvSpPr txBox="1"/>
          <p:nvPr/>
        </p:nvSpPr>
        <p:spPr>
          <a:xfrm>
            <a:off x="3108063" y="3206370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4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7E3E04C-6D58-4BDE-A72E-DD2D54AF37E6}"/>
              </a:ext>
            </a:extLst>
          </p:cNvPr>
          <p:cNvSpPr txBox="1"/>
          <p:nvPr/>
        </p:nvSpPr>
        <p:spPr>
          <a:xfrm>
            <a:off x="3123898" y="393110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5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79219E7-EADC-42E8-811C-34E3CA3AD1CB}"/>
              </a:ext>
            </a:extLst>
          </p:cNvPr>
          <p:cNvSpPr txBox="1"/>
          <p:nvPr/>
        </p:nvSpPr>
        <p:spPr>
          <a:xfrm>
            <a:off x="3940345" y="444030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6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62F4793-ADCE-4ABA-957D-23381ADF92B1}"/>
              </a:ext>
            </a:extLst>
          </p:cNvPr>
          <p:cNvSpPr txBox="1"/>
          <p:nvPr/>
        </p:nvSpPr>
        <p:spPr>
          <a:xfrm>
            <a:off x="2357976" y="4450505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7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061C6AE-E486-4ED2-82BD-C2B7BD03CB8D}"/>
              </a:ext>
            </a:extLst>
          </p:cNvPr>
          <p:cNvSpPr txBox="1"/>
          <p:nvPr/>
        </p:nvSpPr>
        <p:spPr>
          <a:xfrm>
            <a:off x="1478612" y="4386199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11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FC8593F-A9DF-4E39-B969-3FE16D319553}"/>
              </a:ext>
            </a:extLst>
          </p:cNvPr>
          <p:cNvSpPr txBox="1"/>
          <p:nvPr/>
        </p:nvSpPr>
        <p:spPr>
          <a:xfrm>
            <a:off x="1582100" y="3187086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12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857902D-14BF-460F-9B01-8B13CFA9B10E}"/>
              </a:ext>
            </a:extLst>
          </p:cNvPr>
          <p:cNvSpPr txBox="1"/>
          <p:nvPr/>
        </p:nvSpPr>
        <p:spPr>
          <a:xfrm>
            <a:off x="1141130" y="3670127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13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4B593B5-64BD-4053-AF9D-9E34278C82D7}"/>
              </a:ext>
            </a:extLst>
          </p:cNvPr>
          <p:cNvSpPr txBox="1"/>
          <p:nvPr/>
        </p:nvSpPr>
        <p:spPr>
          <a:xfrm>
            <a:off x="423482" y="3572620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14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562DA928-A194-A124-193F-4E64672D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Example: Online k-core computation</a:t>
            </a:r>
            <a:endParaRPr lang="en-US" sz="4000" dirty="0"/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C07B48A2-E776-2844-02BA-8C02C08B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1724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+mn-lt"/>
              </a:rPr>
              <a:t>Iteratively remove every vertex whose degree is less than k.</a:t>
            </a:r>
            <a:endParaRPr lang="en-US" altLang="zh-CN" dirty="0">
              <a:latin typeface="Optima" panose="02000503060000020004" pitchFamily="2" charset="0"/>
            </a:endParaRPr>
          </a:p>
          <a:p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B4EB70-AFF4-D622-C309-E5660463A4E2}"/>
              </a:ext>
            </a:extLst>
          </p:cNvPr>
          <p:cNvSpPr txBox="1"/>
          <p:nvPr/>
        </p:nvSpPr>
        <p:spPr>
          <a:xfrm>
            <a:off x="4624357" y="5166276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+mn-lt"/>
              </a:rPr>
              <a:t>Find 3-core in this graph: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8E38DD-9054-233E-73A2-792FA612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665048-8785-DD04-4240-2D24B5CF7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29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5179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6B58BA-E038-475B-A586-3751961F9C6A}"/>
              </a:ext>
            </a:extLst>
          </p:cNvPr>
          <p:cNvCxnSpPr>
            <a:cxnSpLocks/>
          </p:cNvCxnSpPr>
          <p:nvPr/>
        </p:nvCxnSpPr>
        <p:spPr>
          <a:xfrm>
            <a:off x="966627" y="1358231"/>
            <a:ext cx="891614" cy="0"/>
          </a:xfrm>
          <a:prstGeom prst="line">
            <a:avLst/>
          </a:prstGeom>
          <a:ln w="76200">
            <a:solidFill>
              <a:srgbClr val="FF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100A12B-CF72-5F40-B4C5-2068055286F6}"/>
              </a:ext>
            </a:extLst>
          </p:cNvPr>
          <p:cNvSpPr/>
          <p:nvPr/>
        </p:nvSpPr>
        <p:spPr>
          <a:xfrm>
            <a:off x="7194175" y="0"/>
            <a:ext cx="4239275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FFC55B-BC94-4A4C-8746-A14DDDBD9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323104">
            <a:off x="7798407" y="-239269"/>
            <a:ext cx="5135041" cy="70023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AEE1FC-6D48-2C56-8F04-7DDE3371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5D743B-103E-A213-4755-A4B81C8D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1338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en-US" altLang="zh-CN" sz="2000" dirty="0"/>
              <a:t>Basic Concepts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en-US" altLang="zh-CN" sz="2000" dirty="0"/>
              <a:t>Applications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en-US" altLang="zh-CN" sz="2000" dirty="0"/>
              <a:t>Models and Algorithms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7812E5-F39B-F165-AC9F-9CCA682A0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A76E94-98C1-8E60-3F14-7181975904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7532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9" name="Table 249">
            <a:extLst>
              <a:ext uri="{FF2B5EF4-FFF2-40B4-BE49-F238E27FC236}">
                <a16:creationId xmlns:a16="http://schemas.microsoft.com/office/drawing/2014/main" id="{C72A0B32-8857-4C51-AC75-94A2063489BB}"/>
              </a:ext>
            </a:extLst>
          </p:cNvPr>
          <p:cNvGraphicFramePr>
            <a:graphicFrameLocks noGrp="1"/>
          </p:cNvGraphicFramePr>
          <p:nvPr/>
        </p:nvGraphicFramePr>
        <p:xfrm>
          <a:off x="4690774" y="3442883"/>
          <a:ext cx="7347257" cy="1317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272">
                  <a:extLst>
                    <a:ext uri="{9D8B030D-6E8A-4147-A177-3AD203B41FA5}">
                      <a16:colId xmlns:a16="http://schemas.microsoft.com/office/drawing/2014/main" val="2922632348"/>
                    </a:ext>
                  </a:extLst>
                </a:gridCol>
                <a:gridCol w="361079">
                  <a:extLst>
                    <a:ext uri="{9D8B030D-6E8A-4147-A177-3AD203B41FA5}">
                      <a16:colId xmlns:a16="http://schemas.microsoft.com/office/drawing/2014/main" val="551464833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1237587448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2103314388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514898301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3736350419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562287988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158855799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3341255183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2888119063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21891212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3424938850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2187077798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1724611423"/>
                    </a:ext>
                  </a:extLst>
                </a:gridCol>
                <a:gridCol w="463762">
                  <a:extLst>
                    <a:ext uri="{9D8B030D-6E8A-4147-A177-3AD203B41FA5}">
                      <a16:colId xmlns:a16="http://schemas.microsoft.com/office/drawing/2014/main" val="3089550009"/>
                    </a:ext>
                  </a:extLst>
                </a:gridCol>
              </a:tblGrid>
              <a:tr h="658652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086817"/>
                  </a:ext>
                </a:extLst>
              </a:tr>
              <a:tr h="658652">
                <a:tc>
                  <a:txBody>
                    <a:bodyPr/>
                    <a:lstStyle/>
                    <a:p>
                      <a:r>
                        <a:rPr lang="en-AU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44968"/>
                  </a:ext>
                </a:extLst>
              </a:tr>
            </a:tbl>
          </a:graphicData>
        </a:graphic>
      </p:graphicFrame>
      <p:sp>
        <p:nvSpPr>
          <p:cNvPr id="251" name="TextBox 250">
            <a:extLst>
              <a:ext uri="{FF2B5EF4-FFF2-40B4-BE49-F238E27FC236}">
                <a16:creationId xmlns:a16="http://schemas.microsoft.com/office/drawing/2014/main" id="{29902C37-9B31-4A2C-97F2-04460DCF5B11}"/>
              </a:ext>
            </a:extLst>
          </p:cNvPr>
          <p:cNvSpPr txBox="1"/>
          <p:nvPr/>
        </p:nvSpPr>
        <p:spPr>
          <a:xfrm>
            <a:off x="4814708" y="2044950"/>
            <a:ext cx="48795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+mn-lt"/>
              </a:rPr>
              <a:t>The degree of all vertices </a:t>
            </a:r>
            <a:r>
              <a:rPr lang="en-US" altLang="zh-CN" dirty="0"/>
              <a:t>is</a:t>
            </a:r>
            <a:r>
              <a:rPr lang="en-US" altLang="zh-CN" dirty="0">
                <a:latin typeface="+mn-lt"/>
              </a:rPr>
              <a:t> greater than 3, so </a:t>
            </a:r>
            <a:r>
              <a:rPr lang="en-US" altLang="zh-CN" dirty="0"/>
              <a:t>the iteration is end. Then we get the result of 3-core.</a:t>
            </a:r>
            <a:endParaRPr lang="en-US" altLang="zh-CN" dirty="0">
              <a:latin typeface="+mn-lt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2A0F92A-A250-450A-A225-AB947444C19B}"/>
              </a:ext>
            </a:extLst>
          </p:cNvPr>
          <p:cNvCxnSpPr>
            <a:cxnSpLocks/>
            <a:stCxn id="74" idx="6"/>
            <a:endCxn id="73" idx="2"/>
          </p:cNvCxnSpPr>
          <p:nvPr/>
        </p:nvCxnSpPr>
        <p:spPr>
          <a:xfrm>
            <a:off x="2694208" y="4648903"/>
            <a:ext cx="1246137" cy="88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0AF1C8-2935-4D37-926C-40CDF5F4D274}"/>
              </a:ext>
            </a:extLst>
          </p:cNvPr>
          <p:cNvCxnSpPr>
            <a:cxnSpLocks/>
            <a:stCxn id="71" idx="5"/>
            <a:endCxn id="73" idx="0"/>
          </p:cNvCxnSpPr>
          <p:nvPr/>
        </p:nvCxnSpPr>
        <p:spPr>
          <a:xfrm>
            <a:off x="3415345" y="3560914"/>
            <a:ext cx="710257" cy="905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FF9221E-FF83-46FA-B2EF-5D8E52E609EC}"/>
              </a:ext>
            </a:extLst>
          </p:cNvPr>
          <p:cNvCxnSpPr>
            <a:cxnSpLocks/>
            <a:stCxn id="71" idx="3"/>
            <a:endCxn id="74" idx="0"/>
          </p:cNvCxnSpPr>
          <p:nvPr/>
        </p:nvCxnSpPr>
        <p:spPr>
          <a:xfrm flipH="1">
            <a:off x="2508951" y="3560914"/>
            <a:ext cx="644402" cy="8970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50BEF3C-51B3-45EB-B70C-42EFF6ECE123}"/>
              </a:ext>
            </a:extLst>
          </p:cNvPr>
          <p:cNvCxnSpPr>
            <a:cxnSpLocks/>
            <a:stCxn id="74" idx="2"/>
            <a:endCxn id="95" idx="6"/>
          </p:cNvCxnSpPr>
          <p:nvPr/>
        </p:nvCxnSpPr>
        <p:spPr>
          <a:xfrm flipH="1" flipV="1">
            <a:off x="1882913" y="4594642"/>
            <a:ext cx="440781" cy="542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36DC1ECA-C555-4E28-8997-478188AA189A}"/>
              </a:ext>
            </a:extLst>
          </p:cNvPr>
          <p:cNvSpPr/>
          <p:nvPr/>
        </p:nvSpPr>
        <p:spPr>
          <a:xfrm>
            <a:off x="3099092" y="3234973"/>
            <a:ext cx="370514" cy="3818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F77F47B-DC44-4FA7-AE00-E1312C50AAD0}"/>
              </a:ext>
            </a:extLst>
          </p:cNvPr>
          <p:cNvSpPr/>
          <p:nvPr/>
        </p:nvSpPr>
        <p:spPr>
          <a:xfrm>
            <a:off x="3940345" y="4466843"/>
            <a:ext cx="370514" cy="3818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E188A56-44E1-4558-930E-6C15F0BAF0AB}"/>
              </a:ext>
            </a:extLst>
          </p:cNvPr>
          <p:cNvSpPr/>
          <p:nvPr/>
        </p:nvSpPr>
        <p:spPr>
          <a:xfrm>
            <a:off x="2323694" y="4457971"/>
            <a:ext cx="370514" cy="3818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B3B6E05-9ECF-46ED-97CB-CD966DA4CF07}"/>
              </a:ext>
            </a:extLst>
          </p:cNvPr>
          <p:cNvSpPr/>
          <p:nvPr/>
        </p:nvSpPr>
        <p:spPr>
          <a:xfrm>
            <a:off x="3099092" y="3941952"/>
            <a:ext cx="370514" cy="3818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9EB5FC1-E8DB-48EE-8DC8-0AE4C0C3FAAA}"/>
              </a:ext>
            </a:extLst>
          </p:cNvPr>
          <p:cNvCxnSpPr>
            <a:cxnSpLocks/>
            <a:stCxn id="71" idx="4"/>
            <a:endCxn id="75" idx="0"/>
          </p:cNvCxnSpPr>
          <p:nvPr/>
        </p:nvCxnSpPr>
        <p:spPr>
          <a:xfrm>
            <a:off x="3284349" y="3616837"/>
            <a:ext cx="0" cy="3251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CC46B2F-A15D-4496-B2C4-B29C4B74FA1F}"/>
              </a:ext>
            </a:extLst>
          </p:cNvPr>
          <p:cNvCxnSpPr>
            <a:cxnSpLocks/>
            <a:stCxn id="75" idx="3"/>
            <a:endCxn id="74" idx="7"/>
          </p:cNvCxnSpPr>
          <p:nvPr/>
        </p:nvCxnSpPr>
        <p:spPr>
          <a:xfrm flipH="1">
            <a:off x="2639947" y="4267893"/>
            <a:ext cx="513406" cy="246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AAE660C-E5AE-473B-95A0-DC4A81344084}"/>
              </a:ext>
            </a:extLst>
          </p:cNvPr>
          <p:cNvCxnSpPr>
            <a:cxnSpLocks/>
            <a:stCxn id="75" idx="5"/>
            <a:endCxn id="73" idx="1"/>
          </p:cNvCxnSpPr>
          <p:nvPr/>
        </p:nvCxnSpPr>
        <p:spPr>
          <a:xfrm>
            <a:off x="3415345" y="4267893"/>
            <a:ext cx="579261" cy="2548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472A322-2108-40CA-BA4B-BD66C7427C93}"/>
              </a:ext>
            </a:extLst>
          </p:cNvPr>
          <p:cNvCxnSpPr>
            <a:cxnSpLocks/>
            <a:stCxn id="96" idx="5"/>
            <a:endCxn id="95" idx="1"/>
          </p:cNvCxnSpPr>
          <p:nvPr/>
        </p:nvCxnSpPr>
        <p:spPr>
          <a:xfrm>
            <a:off x="788199" y="3924797"/>
            <a:ext cx="778461" cy="5348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90E1EDD-36FA-4EDA-8388-AAAE09527858}"/>
              </a:ext>
            </a:extLst>
          </p:cNvPr>
          <p:cNvCxnSpPr>
            <a:cxnSpLocks/>
            <a:stCxn id="94" idx="4"/>
            <a:endCxn id="95" idx="7"/>
          </p:cNvCxnSpPr>
          <p:nvPr/>
        </p:nvCxnSpPr>
        <p:spPr>
          <a:xfrm>
            <a:off x="1821429" y="3587643"/>
            <a:ext cx="7223" cy="8719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326EF01-1181-4F67-8B6B-4CB278AF62BC}"/>
              </a:ext>
            </a:extLst>
          </p:cNvPr>
          <p:cNvCxnSpPr>
            <a:cxnSpLocks/>
            <a:stCxn id="94" idx="2"/>
            <a:endCxn id="96" idx="7"/>
          </p:cNvCxnSpPr>
          <p:nvPr/>
        </p:nvCxnSpPr>
        <p:spPr>
          <a:xfrm flipH="1">
            <a:off x="788199" y="3396711"/>
            <a:ext cx="847973" cy="2580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60B33A0F-7F34-4F75-8E9C-1339CA6759B6}"/>
              </a:ext>
            </a:extLst>
          </p:cNvPr>
          <p:cNvSpPr/>
          <p:nvPr/>
        </p:nvSpPr>
        <p:spPr>
          <a:xfrm>
            <a:off x="1636172" y="3205779"/>
            <a:ext cx="370514" cy="3818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452B820-BC90-47F7-9B07-5AEB72DDDB15}"/>
              </a:ext>
            </a:extLst>
          </p:cNvPr>
          <p:cNvSpPr/>
          <p:nvPr/>
        </p:nvSpPr>
        <p:spPr>
          <a:xfrm>
            <a:off x="1512399" y="4403710"/>
            <a:ext cx="370514" cy="3818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2AC2278-704C-45B3-8266-546FB57FFC92}"/>
              </a:ext>
            </a:extLst>
          </p:cNvPr>
          <p:cNvSpPr/>
          <p:nvPr/>
        </p:nvSpPr>
        <p:spPr>
          <a:xfrm>
            <a:off x="471946" y="3598856"/>
            <a:ext cx="370514" cy="3818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33C3E4F-253D-402B-8649-541CB869756C}"/>
              </a:ext>
            </a:extLst>
          </p:cNvPr>
          <p:cNvSpPr/>
          <p:nvPr/>
        </p:nvSpPr>
        <p:spPr>
          <a:xfrm>
            <a:off x="1177429" y="3680431"/>
            <a:ext cx="370514" cy="3818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D8447E6-3EBE-4740-8380-8DCDF9AD7598}"/>
              </a:ext>
            </a:extLst>
          </p:cNvPr>
          <p:cNvCxnSpPr>
            <a:cxnSpLocks/>
            <a:stCxn id="94" idx="3"/>
            <a:endCxn id="97" idx="7"/>
          </p:cNvCxnSpPr>
          <p:nvPr/>
        </p:nvCxnSpPr>
        <p:spPr>
          <a:xfrm flipH="1">
            <a:off x="1493682" y="3531720"/>
            <a:ext cx="196751" cy="2046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9CAA4D4-E1DB-413E-B924-00AFB79836A6}"/>
              </a:ext>
            </a:extLst>
          </p:cNvPr>
          <p:cNvCxnSpPr>
            <a:cxnSpLocks/>
            <a:stCxn id="97" idx="2"/>
            <a:endCxn id="96" idx="6"/>
          </p:cNvCxnSpPr>
          <p:nvPr/>
        </p:nvCxnSpPr>
        <p:spPr>
          <a:xfrm flipH="1" flipV="1">
            <a:off x="842460" y="3789788"/>
            <a:ext cx="334969" cy="81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CD11214-B3EF-4749-A01E-9A4B52872EC6}"/>
              </a:ext>
            </a:extLst>
          </p:cNvPr>
          <p:cNvCxnSpPr>
            <a:cxnSpLocks/>
            <a:stCxn id="97" idx="5"/>
            <a:endCxn id="95" idx="0"/>
          </p:cNvCxnSpPr>
          <p:nvPr/>
        </p:nvCxnSpPr>
        <p:spPr>
          <a:xfrm>
            <a:off x="1493682" y="4006372"/>
            <a:ext cx="203974" cy="3973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0661AE0D-29A2-451D-BA4C-4B81CE86FA8B}"/>
              </a:ext>
            </a:extLst>
          </p:cNvPr>
          <p:cNvSpPr txBox="1"/>
          <p:nvPr/>
        </p:nvSpPr>
        <p:spPr>
          <a:xfrm>
            <a:off x="3108063" y="3206370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4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7E3E04C-6D58-4BDE-A72E-DD2D54AF37E6}"/>
              </a:ext>
            </a:extLst>
          </p:cNvPr>
          <p:cNvSpPr txBox="1"/>
          <p:nvPr/>
        </p:nvSpPr>
        <p:spPr>
          <a:xfrm>
            <a:off x="3123898" y="393110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5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79219E7-EADC-42E8-811C-34E3CA3AD1CB}"/>
              </a:ext>
            </a:extLst>
          </p:cNvPr>
          <p:cNvSpPr txBox="1"/>
          <p:nvPr/>
        </p:nvSpPr>
        <p:spPr>
          <a:xfrm>
            <a:off x="3940345" y="444030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6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62F4793-ADCE-4ABA-957D-23381ADF92B1}"/>
              </a:ext>
            </a:extLst>
          </p:cNvPr>
          <p:cNvSpPr txBox="1"/>
          <p:nvPr/>
        </p:nvSpPr>
        <p:spPr>
          <a:xfrm>
            <a:off x="2357976" y="4450505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7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061C6AE-E486-4ED2-82BD-C2B7BD03CB8D}"/>
              </a:ext>
            </a:extLst>
          </p:cNvPr>
          <p:cNvSpPr txBox="1"/>
          <p:nvPr/>
        </p:nvSpPr>
        <p:spPr>
          <a:xfrm>
            <a:off x="1478612" y="4386199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11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FC8593F-A9DF-4E39-B969-3FE16D319553}"/>
              </a:ext>
            </a:extLst>
          </p:cNvPr>
          <p:cNvSpPr txBox="1"/>
          <p:nvPr/>
        </p:nvSpPr>
        <p:spPr>
          <a:xfrm>
            <a:off x="1582100" y="3187086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12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857902D-14BF-460F-9B01-8B13CFA9B10E}"/>
              </a:ext>
            </a:extLst>
          </p:cNvPr>
          <p:cNvSpPr txBox="1"/>
          <p:nvPr/>
        </p:nvSpPr>
        <p:spPr>
          <a:xfrm>
            <a:off x="1141130" y="3670127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13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4B593B5-64BD-4053-AF9D-9E34278C82D7}"/>
              </a:ext>
            </a:extLst>
          </p:cNvPr>
          <p:cNvSpPr txBox="1"/>
          <p:nvPr/>
        </p:nvSpPr>
        <p:spPr>
          <a:xfrm>
            <a:off x="423482" y="3572620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14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181514DA-F93C-57F5-0077-1CE686CD1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Example: Online k-core computation</a:t>
            </a:r>
            <a:endParaRPr lang="en-US" sz="4000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868EC19E-5E20-FB38-072A-02C4B67F4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1724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+mn-lt"/>
              </a:rPr>
              <a:t>Iteratively remove every vertex whose degree is less than k.</a:t>
            </a:r>
            <a:endParaRPr lang="en-US" altLang="zh-CN" dirty="0">
              <a:latin typeface="Optima" panose="02000503060000020004" pitchFamily="2" charset="0"/>
            </a:endParaRPr>
          </a:p>
          <a:p>
            <a:endParaRPr lang="en-A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2D91CF-4ECC-6565-598D-B5C049F49707}"/>
              </a:ext>
            </a:extLst>
          </p:cNvPr>
          <p:cNvSpPr txBox="1"/>
          <p:nvPr/>
        </p:nvSpPr>
        <p:spPr>
          <a:xfrm>
            <a:off x="4624357" y="5166276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+mn-lt"/>
              </a:rPr>
              <a:t>Find 3-core in this graph: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432CCB-E3A7-FCDD-D0A3-09CC986F6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9CCDF9-8694-A47F-D7C2-C0C9F4171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30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375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770BC1-6E9F-FDAC-DBCC-E98C7155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F2EA6C1-619B-4B22-A9F3-50CF06FF295F}"/>
                  </a:ext>
                </a:extLst>
              </p:cNvPr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1323703" y="5624132"/>
                <a:ext cx="10261600" cy="396875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AU" dirty="0"/>
                  <a:t>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AU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AU" dirty="0"/>
                  <a:t> = the largest k such that the k-core contains 𝑣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F2EA6C1-619B-4B22-A9F3-50CF06FF29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1323703" y="5624132"/>
                <a:ext cx="10261600" cy="396875"/>
              </a:xfrm>
              <a:prstGeom prst="rect">
                <a:avLst/>
              </a:prstGeom>
              <a:blipFill>
                <a:blip r:embed="rId2"/>
                <a:stretch>
                  <a:fillRect l="-1236" t="-31250" b="-6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6A525A0-3D69-4DC0-9BB9-392EC127A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469" y="2213068"/>
            <a:ext cx="5628861" cy="3099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64B8939-B35A-4665-8775-67288CD46439}"/>
                  </a:ext>
                </a:extLst>
              </p:cNvPr>
              <p:cNvSpPr txBox="1"/>
              <p:nvPr/>
            </p:nvSpPr>
            <p:spPr>
              <a:xfrm>
                <a:off x="838200" y="1471034"/>
                <a:ext cx="6094520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200" dirty="0">
                    <a:latin typeface="+mj-lt"/>
                  </a:rPr>
                  <a:t>Core number of a vertex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AU" altLang="zh-CN" sz="2200" dirty="0">
                    <a:latin typeface="+mj-lt"/>
                  </a:rPr>
                  <a:t>: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64B8939-B35A-4665-8775-67288CD46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71034"/>
                <a:ext cx="6094520" cy="430887"/>
              </a:xfrm>
              <a:prstGeom prst="rect">
                <a:avLst/>
              </a:prstGeom>
              <a:blipFill>
                <a:blip r:embed="rId4"/>
                <a:stretch>
                  <a:fillRect l="-1250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1E6977-4483-C3CA-3629-732D822671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049A67-83E6-323B-7810-DE05585792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31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996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69D7-FE16-60CA-9191-3FACC5790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Decomposition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BBA081-B37D-49C7-9C22-B134E7AADD9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8200" y="1466131"/>
            <a:ext cx="10261600" cy="1873250"/>
          </a:xfrm>
          <a:prstGeom prst="rect">
            <a:avLst/>
          </a:prstGeom>
        </p:spPr>
        <p:txBody>
          <a:bodyPr/>
          <a:lstStyle/>
          <a:p>
            <a:r>
              <a:rPr lang="en-AU" sz="2400" dirty="0"/>
              <a:t>Compute the core number of every vertex.</a:t>
            </a:r>
          </a:p>
          <a:p>
            <a:r>
              <a:rPr lang="en-AU" sz="2400" dirty="0"/>
              <a:t>Note: I</a:t>
            </a:r>
            <a:r>
              <a:rPr lang="en-AU" altLang="zh-CN" sz="2400" dirty="0"/>
              <a:t>f we store the core number of every vertex offline, g</a:t>
            </a:r>
            <a:r>
              <a:rPr lang="en-AU" sz="2400" dirty="0"/>
              <a:t>iven a graph G and a parameter k, all the vertices in the k-core (denoted as C</a:t>
            </a:r>
            <a:r>
              <a:rPr lang="en-AU" sz="2400" baseline="-25000" dirty="0"/>
              <a:t>k</a:t>
            </a:r>
            <a:r>
              <a:rPr lang="en-AU" sz="2400" dirty="0"/>
              <a:t>(V, E)) of G can be returned in O(|V(</a:t>
            </a:r>
            <a:r>
              <a:rPr lang="en-AU" altLang="zh-CN" sz="2400" dirty="0"/>
              <a:t>C</a:t>
            </a:r>
            <a:r>
              <a:rPr lang="en-AU" altLang="zh-CN" sz="2400" baseline="-25000" dirty="0"/>
              <a:t>k</a:t>
            </a:r>
            <a:r>
              <a:rPr lang="en-AU" sz="2400" dirty="0"/>
              <a:t>)|) </a:t>
            </a:r>
            <a:r>
              <a:rPr lang="en-US" altLang="zh-CN" sz="2400" dirty="0"/>
              <a:t>time.</a:t>
            </a:r>
            <a:r>
              <a:rPr lang="en-AU" sz="2400" dirty="0"/>
              <a:t> </a:t>
            </a:r>
          </a:p>
          <a:p>
            <a:endParaRPr lang="en-AU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D48886-DBC2-451A-B134-6B502F403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569" y="3429000"/>
            <a:ext cx="5628861" cy="30999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894AE31-F6BD-4421-8020-D1C788AD8C16}"/>
              </a:ext>
            </a:extLst>
          </p:cNvPr>
          <p:cNvSpPr txBox="1"/>
          <p:nvPr/>
        </p:nvSpPr>
        <p:spPr>
          <a:xfrm>
            <a:off x="1813333" y="3094316"/>
            <a:ext cx="8330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CN" dirty="0">
                <a:solidFill>
                  <a:srgbClr val="FF0000"/>
                </a:solidFill>
              </a:rPr>
              <a:t>Tips: Store the vertices in decreasing order of their core numbers.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89D47-436E-70D1-AB7B-15EB40083E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47E63-1D52-0E7A-5660-520F28A5C9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32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8606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69D7-FE16-60CA-9191-3FACC5790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Decomposition (Cont.)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BBA081-B37D-49C7-9C22-B134E7AADD9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8199" y="1787295"/>
            <a:ext cx="10261600" cy="1873250"/>
          </a:xfrm>
          <a:prstGeom prst="rect">
            <a:avLst/>
          </a:prstGeo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How to identify different groups?</a:t>
            </a:r>
          </a:p>
          <a:p>
            <a:r>
              <a:rPr lang="en-US" sz="2400" dirty="0"/>
              <a:t>There are two 3-cores in the example graph.</a:t>
            </a:r>
            <a:endParaRPr lang="en-AU" sz="2400" dirty="0"/>
          </a:p>
          <a:p>
            <a:endParaRPr lang="en-AU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D48886-DBC2-451A-B134-6B502F403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568" y="3054426"/>
            <a:ext cx="5628861" cy="309991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89D47-436E-70D1-AB7B-15EB40083E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47E63-1D52-0E7A-5660-520F28A5C9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33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53795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A309-2CA1-A407-0BD1-41B97FB7B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Decomposition: Methods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CE6AE6-55AB-4B12-ACDE-445DF3F92A7A}"/>
              </a:ext>
            </a:extLst>
          </p:cNvPr>
          <p:cNvSpPr/>
          <p:nvPr/>
        </p:nvSpPr>
        <p:spPr>
          <a:xfrm>
            <a:off x="838200" y="1854541"/>
            <a:ext cx="1010099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zh-CN" sz="2400" dirty="0"/>
              <a:t>Global-view: peel low-degree vertices iteratively from the whole graph (which we introduce here).</a:t>
            </a:r>
          </a:p>
          <a:p>
            <a:endParaRPr lang="en-AU" altLang="zh-CN" sz="2400" dirty="0"/>
          </a:p>
          <a:p>
            <a:endParaRPr lang="en-AU" altLang="zh-CN" sz="2400" dirty="0"/>
          </a:p>
          <a:p>
            <a:r>
              <a:rPr lang="en-AU" altLang="zh-CN" sz="2400" dirty="0"/>
              <a:t>Local-view: update the upper bound of core number for each vertex until converge.</a:t>
            </a:r>
          </a:p>
          <a:p>
            <a:endParaRPr lang="en-AU" altLang="zh-CN" sz="2400" dirty="0"/>
          </a:p>
          <a:p>
            <a:endParaRPr lang="en-AU" altLang="zh-CN" sz="2400" dirty="0"/>
          </a:p>
          <a:p>
            <a:endParaRPr lang="en-AU" altLang="zh-CN" sz="2400" dirty="0"/>
          </a:p>
          <a:p>
            <a:endParaRPr lang="en-AU" altLang="zh-CN" sz="2400" dirty="0"/>
          </a:p>
          <a:p>
            <a:endParaRPr lang="en-AU" altLang="zh-CN" sz="2400" dirty="0"/>
          </a:p>
          <a:p>
            <a:endParaRPr lang="zh-CN" alt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38349-0F7F-A07E-B64F-F6669BC3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97841-9ECF-9A93-29AA-29C77B17AD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34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0544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42A7A-976D-A9BB-0431-A027B1456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sz="3600" dirty="0"/>
              <a:t>Core Decomposition: Global-view (Peeling)</a:t>
            </a:r>
            <a:endParaRPr lang="en-US" sz="3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15AB94-A5F3-4920-B746-E8FF4E1AF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568" y="2102333"/>
            <a:ext cx="5628861" cy="3099917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A6E065D-EA69-5926-5261-99FB4BE9F6AC}"/>
              </a:ext>
            </a:extLst>
          </p:cNvPr>
          <p:cNvSpPr txBox="1">
            <a:spLocks/>
          </p:cNvSpPr>
          <p:nvPr/>
        </p:nvSpPr>
        <p:spPr>
          <a:xfrm>
            <a:off x="838200" y="2220279"/>
            <a:ext cx="5628861" cy="26099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For each unvisited vertex u with the lowest degree </a:t>
            </a:r>
            <a:r>
              <a:rPr lang="en-AU" altLang="zh-CN" dirty="0"/>
              <a:t>in G </a:t>
            </a:r>
            <a:endParaRPr lang="en-AU" dirty="0"/>
          </a:p>
          <a:p>
            <a:r>
              <a:rPr lang="en-AU" dirty="0"/>
              <a:t>	assign core(u) as degree(u);</a:t>
            </a:r>
          </a:p>
          <a:p>
            <a:r>
              <a:rPr lang="en-AU" dirty="0"/>
              <a:t>	mark u as visited;</a:t>
            </a:r>
          </a:p>
          <a:p>
            <a:r>
              <a:rPr lang="en-AU" dirty="0"/>
              <a:t>	decrease the degree of its 	unvisited </a:t>
            </a:r>
            <a:r>
              <a:rPr lang="en-AU" dirty="0" err="1"/>
              <a:t>neighbors</a:t>
            </a:r>
            <a:r>
              <a:rPr lang="en-AU" dirty="0"/>
              <a:t> with higher 	degree than u 	by 1;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30F027-6544-9D56-9880-A20793501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0A072-3BB3-F649-9582-9AEE0B2FA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35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7984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5">
            <a:extLst>
              <a:ext uri="{FF2B5EF4-FFF2-40B4-BE49-F238E27FC236}">
                <a16:creationId xmlns:a16="http://schemas.microsoft.com/office/drawing/2014/main" id="{87040CE9-62F5-438C-8740-8D59926AE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329" y="2055948"/>
            <a:ext cx="5628861" cy="3111863"/>
          </a:xfrm>
          <a:prstGeom prst="rect">
            <a:avLst/>
          </a:prstGeom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CED5D10-3232-463E-9594-3153B7F63DCF}"/>
              </a:ext>
            </a:extLst>
          </p:cNvPr>
          <p:cNvSpPr txBox="1">
            <a:spLocks/>
          </p:cNvSpPr>
          <p:nvPr/>
        </p:nvSpPr>
        <p:spPr>
          <a:xfrm>
            <a:off x="838200" y="2220279"/>
            <a:ext cx="5628861" cy="26099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For each unvisited vertex u with the lowest degree </a:t>
            </a:r>
            <a:r>
              <a:rPr lang="en-AU" altLang="zh-CN" dirty="0"/>
              <a:t>in G </a:t>
            </a:r>
            <a:endParaRPr lang="en-AU" dirty="0"/>
          </a:p>
          <a:p>
            <a:r>
              <a:rPr lang="en-AU" dirty="0"/>
              <a:t>	assign core(u) as degree(u);</a:t>
            </a:r>
          </a:p>
          <a:p>
            <a:r>
              <a:rPr lang="en-AU" dirty="0"/>
              <a:t>	mark u as visited;</a:t>
            </a:r>
          </a:p>
          <a:p>
            <a:r>
              <a:rPr lang="en-AU" dirty="0"/>
              <a:t>	decrease the degree of its 	unvisited </a:t>
            </a:r>
            <a:r>
              <a:rPr lang="en-AU" dirty="0" err="1"/>
              <a:t>neighbors</a:t>
            </a:r>
            <a:r>
              <a:rPr lang="en-AU" dirty="0"/>
              <a:t> with higher 	degree than u 	by 1;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D6DD5A1-5BED-3FFD-73C9-956657579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altLang="zh-CN" sz="3600" dirty="0"/>
              <a:t>Core Decomposition: Global-view (Peeling)</a:t>
            </a:r>
            <a:endParaRPr lang="en-US" sz="3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386AB8-71AD-DCAD-8FCD-8409E85F8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22BA7F-F76D-850E-60C9-096C31453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36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49059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4">
            <a:extLst>
              <a:ext uri="{FF2B5EF4-FFF2-40B4-BE49-F238E27FC236}">
                <a16:creationId xmlns:a16="http://schemas.microsoft.com/office/drawing/2014/main" id="{A8785FC4-6C4F-468B-ABB0-42D049822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1850"/>
            <a:ext cx="5628862" cy="306680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82969DA-9F45-B73B-69D6-CC5FB7D08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altLang="zh-CN" sz="3600" dirty="0"/>
              <a:t>Core Decomposition: Global-view (Peeling)</a:t>
            </a:r>
            <a:endParaRPr lang="en-US" sz="3600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E7395F7-DCFF-5EFB-4666-7D8C26B049D0}"/>
              </a:ext>
            </a:extLst>
          </p:cNvPr>
          <p:cNvSpPr txBox="1">
            <a:spLocks/>
          </p:cNvSpPr>
          <p:nvPr/>
        </p:nvSpPr>
        <p:spPr>
          <a:xfrm>
            <a:off x="838200" y="2220279"/>
            <a:ext cx="5628861" cy="26099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For each unvisited vertex u with the lowest degree </a:t>
            </a:r>
            <a:r>
              <a:rPr lang="en-AU" altLang="zh-CN" dirty="0"/>
              <a:t>in G </a:t>
            </a:r>
            <a:endParaRPr lang="en-AU" dirty="0"/>
          </a:p>
          <a:p>
            <a:r>
              <a:rPr lang="en-AU" dirty="0"/>
              <a:t>	assign core(u) as degree(u);</a:t>
            </a:r>
          </a:p>
          <a:p>
            <a:r>
              <a:rPr lang="en-AU" dirty="0"/>
              <a:t>	mark u as visited;</a:t>
            </a:r>
          </a:p>
          <a:p>
            <a:r>
              <a:rPr lang="en-AU" dirty="0"/>
              <a:t>	decrease the degree of its 	unvisited </a:t>
            </a:r>
            <a:r>
              <a:rPr lang="en-AU" dirty="0" err="1"/>
              <a:t>neighbors</a:t>
            </a:r>
            <a:r>
              <a:rPr lang="en-AU" dirty="0"/>
              <a:t> with higher 	degree than u 	by 1;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530D5F-A17B-76AF-21BC-3E29083F7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4F5E3B-25E0-03FA-5EBB-C31556850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37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30774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5">
            <a:extLst>
              <a:ext uri="{FF2B5EF4-FFF2-40B4-BE49-F238E27FC236}">
                <a16:creationId xmlns:a16="http://schemas.microsoft.com/office/drawing/2014/main" id="{1F81C911-A284-43E5-BA3C-46B4217E9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01511"/>
            <a:ext cx="5628862" cy="306680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EF94D20-1CD4-9387-0E2D-1DA3422C1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altLang="zh-CN" sz="3600" dirty="0"/>
              <a:t>Core Decomposition: Global-view (Peeling)</a:t>
            </a:r>
            <a:endParaRPr lang="en-US" sz="3600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83A401-1D31-A2E0-4B95-17E9D64EAEEA}"/>
              </a:ext>
            </a:extLst>
          </p:cNvPr>
          <p:cNvSpPr txBox="1">
            <a:spLocks/>
          </p:cNvSpPr>
          <p:nvPr/>
        </p:nvSpPr>
        <p:spPr>
          <a:xfrm>
            <a:off x="838200" y="2220279"/>
            <a:ext cx="5628861" cy="26099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For each unvisited vertex u with the lowest degree </a:t>
            </a:r>
            <a:r>
              <a:rPr lang="en-AU" altLang="zh-CN" dirty="0"/>
              <a:t>in G </a:t>
            </a:r>
            <a:endParaRPr lang="en-AU" dirty="0"/>
          </a:p>
          <a:p>
            <a:r>
              <a:rPr lang="en-AU" dirty="0"/>
              <a:t>	assign core(u) as degree(u);</a:t>
            </a:r>
          </a:p>
          <a:p>
            <a:r>
              <a:rPr lang="en-AU" dirty="0"/>
              <a:t>	mark u as visited;</a:t>
            </a:r>
          </a:p>
          <a:p>
            <a:r>
              <a:rPr lang="en-AU" dirty="0"/>
              <a:t>	decrease the degree of its 	unvisited </a:t>
            </a:r>
            <a:r>
              <a:rPr lang="en-AU" dirty="0" err="1"/>
              <a:t>neighbors</a:t>
            </a:r>
            <a:r>
              <a:rPr lang="en-AU" dirty="0"/>
              <a:t> with higher 	degree than u 	by 1;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1A696B-5DA2-60CE-96C9-301D1D520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D8A689-40AF-96E1-6DF4-B5418449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38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63253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4">
            <a:extLst>
              <a:ext uri="{FF2B5EF4-FFF2-40B4-BE49-F238E27FC236}">
                <a16:creationId xmlns:a16="http://schemas.microsoft.com/office/drawing/2014/main" id="{ABB7ACDE-4E4B-46C0-BE89-ECB3D5299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317" y="1991850"/>
            <a:ext cx="5653177" cy="306680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F55B0C1-70B6-A421-A20D-F1B6E87EF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altLang="zh-CN" sz="3600" dirty="0"/>
              <a:t>Core Decomposition: Global-view (Peeling)</a:t>
            </a:r>
            <a:endParaRPr lang="en-US" sz="3600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2264F4E-FB51-88AF-EC9E-52977C32387D}"/>
              </a:ext>
            </a:extLst>
          </p:cNvPr>
          <p:cNvSpPr txBox="1">
            <a:spLocks/>
          </p:cNvSpPr>
          <p:nvPr/>
        </p:nvSpPr>
        <p:spPr>
          <a:xfrm>
            <a:off x="838200" y="2220279"/>
            <a:ext cx="5628861" cy="26099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For each unvisited vertex u with the lowest degree </a:t>
            </a:r>
            <a:r>
              <a:rPr lang="en-AU" altLang="zh-CN" dirty="0"/>
              <a:t>in G </a:t>
            </a:r>
            <a:endParaRPr lang="en-AU" dirty="0"/>
          </a:p>
          <a:p>
            <a:r>
              <a:rPr lang="en-AU" dirty="0"/>
              <a:t>	assign core(u) as degree(u);</a:t>
            </a:r>
          </a:p>
          <a:p>
            <a:r>
              <a:rPr lang="en-AU" dirty="0"/>
              <a:t>	mark u as visited;</a:t>
            </a:r>
          </a:p>
          <a:p>
            <a:r>
              <a:rPr lang="en-AU" dirty="0"/>
              <a:t>	decrease the degree of its 	unvisited </a:t>
            </a:r>
            <a:r>
              <a:rPr lang="en-AU" dirty="0" err="1"/>
              <a:t>neighbors</a:t>
            </a:r>
            <a:r>
              <a:rPr lang="en-AU" dirty="0"/>
              <a:t> with higher 	degree than u 	by 1;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A74CDF-BB07-820A-F81D-DA50E81A4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C244AA-A70F-54E2-FF78-44D67914F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39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3277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5" y="2342606"/>
            <a:ext cx="5013809" cy="29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cap="none" dirty="0"/>
              <a:t>Community structure in graphs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506294"/>
            <a:ext cx="833192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b="1" u="sng" dirty="0"/>
              <a:t>Community structure</a:t>
            </a:r>
            <a:r>
              <a:rPr lang="en-AU" sz="2000" dirty="0"/>
              <a:t>: a </a:t>
            </a:r>
            <a:r>
              <a:rPr lang="en-AU" sz="2000" b="1" dirty="0">
                <a:solidFill>
                  <a:srgbClr val="FF0000"/>
                </a:solidFill>
              </a:rPr>
              <a:t>cohesive group </a:t>
            </a:r>
            <a:r>
              <a:rPr lang="en-AU" sz="2000" dirty="0"/>
              <a:t>of nodes that are connected</a:t>
            </a:r>
          </a:p>
          <a:p>
            <a:r>
              <a:rPr lang="en-AU" sz="2000" dirty="0"/>
              <a:t>"more densely" to each other than to the nodes in other communities</a:t>
            </a:r>
          </a:p>
          <a:p>
            <a:r>
              <a:rPr lang="en-AU" sz="2400" i="1" dirty="0">
                <a:latin typeface="+mj-lt"/>
              </a:rPr>
              <a:t> </a:t>
            </a:r>
          </a:p>
          <a:p>
            <a:r>
              <a:rPr lang="en-AU" sz="2000" i="1" dirty="0">
                <a:latin typeface="+mj-lt"/>
              </a:rPr>
              <a:t>- </a:t>
            </a:r>
            <a:r>
              <a:rPr lang="en-AU" sz="2000" dirty="0"/>
              <a:t>Within-group (intra-group) edges.</a:t>
            </a:r>
          </a:p>
          <a:p>
            <a:r>
              <a:rPr lang="en-AU" sz="2000" dirty="0"/>
              <a:t>    </a:t>
            </a:r>
            <a:r>
              <a:rPr lang="en-AU" sz="2000" i="1" dirty="0">
                <a:solidFill>
                  <a:srgbClr val="FF0000"/>
                </a:solidFill>
              </a:rPr>
              <a:t>High density</a:t>
            </a:r>
            <a:endParaRPr lang="en-AU" sz="2000" i="1" dirty="0"/>
          </a:p>
          <a:p>
            <a:endParaRPr lang="en-AU" sz="2000" i="1" dirty="0"/>
          </a:p>
          <a:p>
            <a:r>
              <a:rPr lang="en-AU" sz="2000" dirty="0"/>
              <a:t>- Between-group (inter-group) edges.</a:t>
            </a:r>
          </a:p>
          <a:p>
            <a:r>
              <a:rPr lang="en-AU" sz="2000" dirty="0"/>
              <a:t>   </a:t>
            </a:r>
            <a:r>
              <a:rPr lang="en-AU" sz="2000" i="1" dirty="0">
                <a:solidFill>
                  <a:srgbClr val="FF0000"/>
                </a:solidFill>
              </a:rPr>
              <a:t>Low density</a:t>
            </a:r>
            <a:endParaRPr lang="en-AU" sz="2000" dirty="0"/>
          </a:p>
          <a:p>
            <a:pPr marL="457189" indent="-457189">
              <a:buFont typeface="Wingdings" panose="05000000000000000000" pitchFamily="2" charset="2"/>
              <a:buChar char="q"/>
            </a:pPr>
            <a:endParaRPr lang="en-AU" sz="2000" dirty="0"/>
          </a:p>
          <a:p>
            <a:pPr marL="457189" indent="-457189">
              <a:buFont typeface="Wingdings" panose="05000000000000000000" pitchFamily="2" charset="2"/>
              <a:buChar char="q"/>
            </a:pPr>
            <a:endParaRPr lang="en-AU" sz="2000" dirty="0"/>
          </a:p>
          <a:p>
            <a:pPr marL="457189" indent="-457189">
              <a:buFont typeface="Wingdings" panose="05000000000000000000" pitchFamily="2" charset="2"/>
              <a:buChar char="q"/>
            </a:pPr>
            <a:endParaRPr lang="en-AU" sz="2000" dirty="0"/>
          </a:p>
          <a:p>
            <a:pPr marL="457189" indent="-457189">
              <a:buFont typeface="Wingdings" panose="05000000000000000000" pitchFamily="2" charset="2"/>
              <a:buChar char="q"/>
            </a:pPr>
            <a:endParaRPr lang="en-AU" sz="2000" dirty="0"/>
          </a:p>
          <a:p>
            <a:endParaRPr lang="en-AU" sz="2000" dirty="0"/>
          </a:p>
          <a:p>
            <a:r>
              <a:rPr lang="en-AU" sz="2000" dirty="0"/>
              <a:t>Community structures are quite common in real networks.</a:t>
            </a:r>
          </a:p>
          <a:p>
            <a:pPr marL="457189" indent="-457189">
              <a:buFont typeface="Wingdings" panose="05000000000000000000" pitchFamily="2" charset="2"/>
              <a:buChar char="q"/>
            </a:pPr>
            <a:endParaRPr lang="en-AU" sz="2400" i="1" dirty="0">
              <a:latin typeface="+mj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828CBE-1856-3042-1499-FAD7A047E6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E115C-24B8-0693-89DB-6EC2896CE4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107959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5">
            <a:extLst>
              <a:ext uri="{FF2B5EF4-FFF2-40B4-BE49-F238E27FC236}">
                <a16:creationId xmlns:a16="http://schemas.microsoft.com/office/drawing/2014/main" id="{34EEFE1C-13E2-4CE9-9A1C-48125A222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197" y="1956224"/>
            <a:ext cx="5653177" cy="313805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FCCE070-0375-278B-D481-90EA18682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altLang="zh-CN" sz="3600" dirty="0"/>
              <a:t>Core Decomposition: Global-view (Peeling)</a:t>
            </a:r>
            <a:endParaRPr lang="en-US" sz="3600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8321625-EEC4-4208-D704-BED86BA526B5}"/>
              </a:ext>
            </a:extLst>
          </p:cNvPr>
          <p:cNvSpPr txBox="1">
            <a:spLocks/>
          </p:cNvSpPr>
          <p:nvPr/>
        </p:nvSpPr>
        <p:spPr>
          <a:xfrm>
            <a:off x="838200" y="2220279"/>
            <a:ext cx="5628861" cy="26099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For each unvisited vertex u with the lowest degree </a:t>
            </a:r>
            <a:r>
              <a:rPr lang="en-AU" altLang="zh-CN" dirty="0"/>
              <a:t>in G </a:t>
            </a:r>
            <a:endParaRPr lang="en-AU" dirty="0"/>
          </a:p>
          <a:p>
            <a:r>
              <a:rPr lang="en-AU" dirty="0"/>
              <a:t>	assign core(u) as degree(u);</a:t>
            </a:r>
          </a:p>
          <a:p>
            <a:r>
              <a:rPr lang="en-AU" dirty="0"/>
              <a:t>	mark u as visited;</a:t>
            </a:r>
          </a:p>
          <a:p>
            <a:r>
              <a:rPr lang="en-AU" dirty="0"/>
              <a:t>	decrease the degree of its 	unvisited </a:t>
            </a:r>
            <a:r>
              <a:rPr lang="en-AU" dirty="0" err="1"/>
              <a:t>neighbors</a:t>
            </a:r>
            <a:r>
              <a:rPr lang="en-AU" dirty="0"/>
              <a:t> with higher 	degree than u 	by 1;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30DEF9-F4AB-9CE2-5AC3-21410C80C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C46FD7-AED7-3E83-544D-01807A0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40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2296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>
            <a:extLst>
              <a:ext uri="{FF2B5EF4-FFF2-40B4-BE49-F238E27FC236}">
                <a16:creationId xmlns:a16="http://schemas.microsoft.com/office/drawing/2014/main" id="{278EA7D2-45CE-45D4-9949-01441CFFD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76312"/>
            <a:ext cx="5663179" cy="309787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B6C5BC6-E866-964F-4E4D-202D49AC7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altLang="zh-CN" sz="3600" dirty="0"/>
              <a:t>Core Decomposition: Global-view (Peeling)</a:t>
            </a:r>
            <a:endParaRPr lang="en-US" sz="3600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5DB11F0-C0B1-C3FC-24E6-CBE92F70735E}"/>
              </a:ext>
            </a:extLst>
          </p:cNvPr>
          <p:cNvSpPr txBox="1">
            <a:spLocks/>
          </p:cNvSpPr>
          <p:nvPr/>
        </p:nvSpPr>
        <p:spPr>
          <a:xfrm>
            <a:off x="838200" y="2220279"/>
            <a:ext cx="5628861" cy="26099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For each unvisited vertex u with the lowest degree </a:t>
            </a:r>
            <a:r>
              <a:rPr lang="en-AU" altLang="zh-CN" dirty="0"/>
              <a:t>in G </a:t>
            </a:r>
            <a:endParaRPr lang="en-AU" dirty="0"/>
          </a:p>
          <a:p>
            <a:r>
              <a:rPr lang="en-AU" dirty="0"/>
              <a:t>	assign core(u) as degree(u);</a:t>
            </a:r>
          </a:p>
          <a:p>
            <a:r>
              <a:rPr lang="en-AU" dirty="0"/>
              <a:t>	mark u as visited;</a:t>
            </a:r>
          </a:p>
          <a:p>
            <a:r>
              <a:rPr lang="en-AU" dirty="0"/>
              <a:t>	decrease the degree of its 	unvisited </a:t>
            </a:r>
            <a:r>
              <a:rPr lang="en-AU" dirty="0" err="1"/>
              <a:t>neighbors</a:t>
            </a:r>
            <a:r>
              <a:rPr lang="en-AU" dirty="0"/>
              <a:t> with higher 	degree than u 	by 1;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8096F5-6BCD-2E64-13D9-B9DFA13EC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DC37E5-56A1-4B59-8382-BB9818244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41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590765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4">
            <a:extLst>
              <a:ext uri="{FF2B5EF4-FFF2-40B4-BE49-F238E27FC236}">
                <a16:creationId xmlns:a16="http://schemas.microsoft.com/office/drawing/2014/main" id="{7E66C005-ACD3-4DDC-AC62-FE8E9E106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75292"/>
            <a:ext cx="5628861" cy="309991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6B97BB5-E1C1-5097-74D8-48165BE75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altLang="zh-CN" sz="3600" dirty="0"/>
              <a:t>Core Decomposition: Global-view (Peeling)</a:t>
            </a:r>
            <a:endParaRPr lang="en-US" sz="3600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82006DA-224D-7B13-3F29-297AF33155A5}"/>
              </a:ext>
            </a:extLst>
          </p:cNvPr>
          <p:cNvSpPr txBox="1">
            <a:spLocks/>
          </p:cNvSpPr>
          <p:nvPr/>
        </p:nvSpPr>
        <p:spPr>
          <a:xfrm>
            <a:off x="838200" y="2220279"/>
            <a:ext cx="5628861" cy="26099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For each unvisited vertex u with the lowest degree </a:t>
            </a:r>
            <a:r>
              <a:rPr lang="en-AU" altLang="zh-CN" dirty="0"/>
              <a:t>in G </a:t>
            </a:r>
            <a:endParaRPr lang="en-AU" dirty="0"/>
          </a:p>
          <a:p>
            <a:r>
              <a:rPr lang="en-AU" dirty="0"/>
              <a:t>	assign core(u) as degree(u);</a:t>
            </a:r>
          </a:p>
          <a:p>
            <a:r>
              <a:rPr lang="en-AU" dirty="0"/>
              <a:t>	mark u as visited;</a:t>
            </a:r>
          </a:p>
          <a:p>
            <a:r>
              <a:rPr lang="en-AU" dirty="0"/>
              <a:t>	decrease the degree of its 	unvisited </a:t>
            </a:r>
            <a:r>
              <a:rPr lang="en-AU" dirty="0" err="1"/>
              <a:t>neighbors</a:t>
            </a:r>
            <a:r>
              <a:rPr lang="en-AU" dirty="0"/>
              <a:t> with higher 	degree than u 	by 1;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B8FB9B-CE02-FEDF-082E-C80E7C043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447F31-9824-3A03-3405-4CD91E87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42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47239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5039C009-10B2-FE5F-BA63-D6941ECA343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3200" dirty="0"/>
                  <a:t>Example</a:t>
                </a:r>
                <a:r>
                  <a:rPr lang="en-AU" altLang="zh-CN" sz="3200" dirty="0"/>
                  <a:t>:</a:t>
                </a:r>
                <a:r>
                  <a:rPr lang="zh-CN" altLang="en-US" sz="3200" dirty="0"/>
                  <a:t> </a:t>
                </a:r>
                <a:r>
                  <a:rPr lang="en-AU" altLang="zh-CN" sz="3200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altLang="zh-CN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AU" altLang="zh-CN" sz="3200" dirty="0"/>
                  <a:t>) Algorithm for Core Decomposition</a:t>
                </a:r>
                <a:endParaRPr lang="en-US" sz="3200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5039C009-10B2-FE5F-BA63-D6941ECA34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3743DB-FD2A-4358-B30C-A2EEF9F27558}"/>
              </a:ext>
            </a:extLst>
          </p:cNvPr>
          <p:cNvCxnSpPr>
            <a:cxnSpLocks/>
            <a:stCxn id="29" idx="3"/>
            <a:endCxn id="44" idx="6"/>
          </p:cNvCxnSpPr>
          <p:nvPr/>
        </p:nvCxnSpPr>
        <p:spPr>
          <a:xfrm flipH="1">
            <a:off x="1613400" y="3591450"/>
            <a:ext cx="1270440" cy="1037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C57595A-6300-4B1C-A54D-4FA6E96D0C6C}"/>
              </a:ext>
            </a:extLst>
          </p:cNvPr>
          <p:cNvSpPr/>
          <p:nvPr/>
        </p:nvSpPr>
        <p:spPr>
          <a:xfrm>
            <a:off x="2054181" y="3261872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BE5E93-2DD3-4E8D-9AAA-876792020B0F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1003" y="2954928"/>
            <a:ext cx="152837" cy="374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BB75A2-A16C-4D49-921A-E1CEF00C5EC4}"/>
              </a:ext>
            </a:extLst>
          </p:cNvPr>
          <p:cNvCxnSpPr>
            <a:cxnSpLocks/>
            <a:stCxn id="29" idx="2"/>
            <a:endCxn id="23" idx="6"/>
          </p:cNvCxnSpPr>
          <p:nvPr/>
        </p:nvCxnSpPr>
        <p:spPr>
          <a:xfrm flipH="1" flipV="1">
            <a:off x="2424695" y="3447129"/>
            <a:ext cx="404884" cy="1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9EA0659-A97E-4938-8E07-32A5BD46BE4A}"/>
              </a:ext>
            </a:extLst>
          </p:cNvPr>
          <p:cNvCxnSpPr>
            <a:cxnSpLocks/>
            <a:stCxn id="43" idx="6"/>
            <a:endCxn id="23" idx="2"/>
          </p:cNvCxnSpPr>
          <p:nvPr/>
        </p:nvCxnSpPr>
        <p:spPr>
          <a:xfrm>
            <a:off x="1737173" y="3431260"/>
            <a:ext cx="317008" cy="15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578276A-EBE1-4E62-9D08-1853BBC474FF}"/>
              </a:ext>
            </a:extLst>
          </p:cNvPr>
          <p:cNvSpPr/>
          <p:nvPr/>
        </p:nvSpPr>
        <p:spPr>
          <a:xfrm>
            <a:off x="3190539" y="2139641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CFD3C4-EDFD-4C5D-A780-60FC3524051F}"/>
              </a:ext>
            </a:extLst>
          </p:cNvPr>
          <p:cNvSpPr/>
          <p:nvPr/>
        </p:nvSpPr>
        <p:spPr>
          <a:xfrm>
            <a:off x="2414750" y="263867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A5E834-D15D-454E-9484-A801F402F432}"/>
              </a:ext>
            </a:extLst>
          </p:cNvPr>
          <p:cNvSpPr/>
          <p:nvPr/>
        </p:nvSpPr>
        <p:spPr>
          <a:xfrm>
            <a:off x="2829579" y="3275197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F97C17-DC55-448F-B99F-9A67338F2DC7}"/>
              </a:ext>
            </a:extLst>
          </p:cNvPr>
          <p:cNvCxnSpPr>
            <a:cxnSpLocks/>
            <a:stCxn id="27" idx="3"/>
            <a:endCxn id="28" idx="7"/>
          </p:cNvCxnSpPr>
          <p:nvPr/>
        </p:nvCxnSpPr>
        <p:spPr>
          <a:xfrm flipH="1">
            <a:off x="2731003" y="2455894"/>
            <a:ext cx="513797" cy="2370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67B30BE-494F-4532-8B89-903B9D1C63E1}"/>
              </a:ext>
            </a:extLst>
          </p:cNvPr>
          <p:cNvSpPr/>
          <p:nvPr/>
        </p:nvSpPr>
        <p:spPr>
          <a:xfrm>
            <a:off x="2829579" y="3982176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ECC60D-722A-4D49-AACF-D24085F3B498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3014836" y="3645711"/>
            <a:ext cx="0" cy="336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68F207-4BC7-4350-9B49-96D9BF2D36F9}"/>
              </a:ext>
            </a:extLst>
          </p:cNvPr>
          <p:cNvCxnSpPr>
            <a:cxnSpLocks/>
            <a:stCxn id="33" idx="3"/>
            <a:endCxn id="44" idx="6"/>
          </p:cNvCxnSpPr>
          <p:nvPr/>
        </p:nvCxnSpPr>
        <p:spPr>
          <a:xfrm flipH="1">
            <a:off x="1613400" y="4298429"/>
            <a:ext cx="1270440" cy="330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F8BE7C-4253-4604-B8E6-B0DA6281FB45}"/>
              </a:ext>
            </a:extLst>
          </p:cNvPr>
          <p:cNvCxnSpPr>
            <a:cxnSpLocks/>
            <a:stCxn id="45" idx="5"/>
            <a:endCxn id="44" idx="1"/>
          </p:cNvCxnSpPr>
          <p:nvPr/>
        </p:nvCxnSpPr>
        <p:spPr>
          <a:xfrm>
            <a:off x="518686" y="3955333"/>
            <a:ext cx="778461" cy="542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54C793-4624-4A76-A55A-7964D600342C}"/>
              </a:ext>
            </a:extLst>
          </p:cNvPr>
          <p:cNvCxnSpPr>
            <a:cxnSpLocks/>
            <a:stCxn id="43" idx="4"/>
            <a:endCxn id="44" idx="7"/>
          </p:cNvCxnSpPr>
          <p:nvPr/>
        </p:nvCxnSpPr>
        <p:spPr>
          <a:xfrm>
            <a:off x="1551916" y="3616517"/>
            <a:ext cx="7223" cy="8816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7166B-921E-46FD-BD23-CDE06D9AD347}"/>
              </a:ext>
            </a:extLst>
          </p:cNvPr>
          <p:cNvCxnSpPr>
            <a:cxnSpLocks/>
            <a:stCxn id="43" idx="2"/>
            <a:endCxn id="45" idx="7"/>
          </p:cNvCxnSpPr>
          <p:nvPr/>
        </p:nvCxnSpPr>
        <p:spPr>
          <a:xfrm flipH="1">
            <a:off x="518686" y="3431260"/>
            <a:ext cx="847973" cy="262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90247B5-ED09-48AE-A043-2F9EFC94E757}"/>
              </a:ext>
            </a:extLst>
          </p:cNvPr>
          <p:cNvSpPr/>
          <p:nvPr/>
        </p:nvSpPr>
        <p:spPr>
          <a:xfrm>
            <a:off x="1366659" y="3246003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9F4C7E-7C7C-461A-9785-BB86433B5BB1}"/>
              </a:ext>
            </a:extLst>
          </p:cNvPr>
          <p:cNvSpPr/>
          <p:nvPr/>
        </p:nvSpPr>
        <p:spPr>
          <a:xfrm>
            <a:off x="1242886" y="4443934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D1070E4-9BF4-48C3-A949-36A2AB461AA4}"/>
              </a:ext>
            </a:extLst>
          </p:cNvPr>
          <p:cNvSpPr/>
          <p:nvPr/>
        </p:nvSpPr>
        <p:spPr>
          <a:xfrm>
            <a:off x="202433" y="3639080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9D5F4EE-1311-4E67-A16E-4E60E1CABF56}"/>
              </a:ext>
            </a:extLst>
          </p:cNvPr>
          <p:cNvSpPr/>
          <p:nvPr/>
        </p:nvSpPr>
        <p:spPr>
          <a:xfrm>
            <a:off x="907916" y="372065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2DEA22-F587-4A73-BF5A-1D9D6DC857E6}"/>
              </a:ext>
            </a:extLst>
          </p:cNvPr>
          <p:cNvCxnSpPr>
            <a:cxnSpLocks/>
            <a:stCxn id="43" idx="3"/>
            <a:endCxn id="46" idx="7"/>
          </p:cNvCxnSpPr>
          <p:nvPr/>
        </p:nvCxnSpPr>
        <p:spPr>
          <a:xfrm flipH="1">
            <a:off x="1224169" y="3562256"/>
            <a:ext cx="196751" cy="2126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BB5856C-647C-4A8E-8EBE-FCA6CCF012D8}"/>
              </a:ext>
            </a:extLst>
          </p:cNvPr>
          <p:cNvCxnSpPr>
            <a:cxnSpLocks/>
            <a:stCxn id="46" idx="2"/>
            <a:endCxn id="45" idx="6"/>
          </p:cNvCxnSpPr>
          <p:nvPr/>
        </p:nvCxnSpPr>
        <p:spPr>
          <a:xfrm flipH="1" flipV="1">
            <a:off x="572947" y="3824337"/>
            <a:ext cx="334969" cy="81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6C53EE-4ED8-4E65-869F-CEEC2ED20BE3}"/>
              </a:ext>
            </a:extLst>
          </p:cNvPr>
          <p:cNvCxnSpPr>
            <a:cxnSpLocks/>
            <a:stCxn id="46" idx="5"/>
            <a:endCxn id="44" idx="0"/>
          </p:cNvCxnSpPr>
          <p:nvPr/>
        </p:nvCxnSpPr>
        <p:spPr>
          <a:xfrm>
            <a:off x="1224169" y="4036908"/>
            <a:ext cx="203974" cy="4070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C5ADF69-ACA7-42B0-B5FF-6B16765D8497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2239438" y="2954928"/>
            <a:ext cx="229573" cy="306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9A6EC5E-BBB2-4281-AE8A-4C5B7BBDEDF3}"/>
              </a:ext>
            </a:extLst>
          </p:cNvPr>
          <p:cNvSpPr txBox="1"/>
          <p:nvPr/>
        </p:nvSpPr>
        <p:spPr>
          <a:xfrm>
            <a:off x="3190539" y="213527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DFAFAF-AC77-474D-BDE2-C9862EEC773B}"/>
              </a:ext>
            </a:extLst>
          </p:cNvPr>
          <p:cNvSpPr txBox="1"/>
          <p:nvPr/>
        </p:nvSpPr>
        <p:spPr>
          <a:xfrm>
            <a:off x="2422310" y="2624264"/>
            <a:ext cx="31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D7CC1C-6524-486A-9BB4-38B1DA4FA12D}"/>
              </a:ext>
            </a:extLst>
          </p:cNvPr>
          <p:cNvSpPr txBox="1"/>
          <p:nvPr/>
        </p:nvSpPr>
        <p:spPr>
          <a:xfrm>
            <a:off x="2083636" y="325558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797E9E-4F6E-4694-AC56-DC3415C606EE}"/>
              </a:ext>
            </a:extLst>
          </p:cNvPr>
          <p:cNvSpPr txBox="1"/>
          <p:nvPr/>
        </p:nvSpPr>
        <p:spPr>
          <a:xfrm>
            <a:off x="2838550" y="324659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4DFDAA-1729-4F4A-8004-28A7B856BED9}"/>
              </a:ext>
            </a:extLst>
          </p:cNvPr>
          <p:cNvSpPr txBox="1"/>
          <p:nvPr/>
        </p:nvSpPr>
        <p:spPr>
          <a:xfrm>
            <a:off x="2854385" y="397132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870992-E3EA-472B-BB3F-B5477F92D265}"/>
              </a:ext>
            </a:extLst>
          </p:cNvPr>
          <p:cNvSpPr txBox="1"/>
          <p:nvPr/>
        </p:nvSpPr>
        <p:spPr>
          <a:xfrm>
            <a:off x="1266654" y="4448425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endParaRPr lang="en-A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E35432-A8C2-4616-B1B0-0DCA06D83747}"/>
              </a:ext>
            </a:extLst>
          </p:cNvPr>
          <p:cNvSpPr txBox="1"/>
          <p:nvPr/>
        </p:nvSpPr>
        <p:spPr>
          <a:xfrm>
            <a:off x="1387468" y="3244411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endParaRPr lang="en-AU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2B2752-7342-48A5-9E92-C1CA651850D5}"/>
              </a:ext>
            </a:extLst>
          </p:cNvPr>
          <p:cNvSpPr txBox="1"/>
          <p:nvPr/>
        </p:nvSpPr>
        <p:spPr>
          <a:xfrm>
            <a:off x="925438" y="3721837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573D38-C02A-4EC2-9523-885059804C02}"/>
              </a:ext>
            </a:extLst>
          </p:cNvPr>
          <p:cNvSpPr txBox="1"/>
          <p:nvPr/>
        </p:nvSpPr>
        <p:spPr>
          <a:xfrm>
            <a:off x="209321" y="3639080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endParaRPr lang="en-AU" dirty="0"/>
          </a:p>
        </p:txBody>
      </p:sp>
      <p:graphicFrame>
        <p:nvGraphicFramePr>
          <p:cNvPr id="69" name="Table 69">
            <a:extLst>
              <a:ext uri="{FF2B5EF4-FFF2-40B4-BE49-F238E27FC236}">
                <a16:creationId xmlns:a16="http://schemas.microsoft.com/office/drawing/2014/main" id="{48B6ADDF-93F3-4AD9-8D8C-18FA0B1C53A5}"/>
              </a:ext>
            </a:extLst>
          </p:cNvPr>
          <p:cNvGraphicFramePr>
            <a:graphicFrameLocks noGrp="1"/>
          </p:cNvGraphicFramePr>
          <p:nvPr/>
        </p:nvGraphicFramePr>
        <p:xfrm>
          <a:off x="4020589" y="2282583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49C0F491-7F89-40D9-9F7A-26E3ECF8DDDA}"/>
              </a:ext>
            </a:extLst>
          </p:cNvPr>
          <p:cNvSpPr txBox="1"/>
          <p:nvPr/>
        </p:nvSpPr>
        <p:spPr>
          <a:xfrm>
            <a:off x="3953682" y="3643028"/>
            <a:ext cx="6094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Iterate over all the </a:t>
            </a:r>
            <a:r>
              <a:rPr lang="en-US" altLang="zh-CN" dirty="0"/>
              <a:t>vertices</a:t>
            </a:r>
            <a:r>
              <a:rPr lang="en-AU" dirty="0"/>
              <a:t>. For a deleting vertex v, if the degree of its unvisited </a:t>
            </a:r>
            <a:r>
              <a:rPr lang="en-AU" dirty="0" err="1"/>
              <a:t>neighbor</a:t>
            </a:r>
            <a:r>
              <a:rPr lang="en-AU" dirty="0"/>
              <a:t> u is greater than the degree of v, then decrease the degree of u by one.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4FA05C-E13E-D43D-C337-D97E2BD74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EBBE3-D2EE-17C2-E95B-93C66440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43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8616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3743DB-FD2A-4358-B30C-A2EEF9F27558}"/>
              </a:ext>
            </a:extLst>
          </p:cNvPr>
          <p:cNvCxnSpPr>
            <a:cxnSpLocks/>
            <a:stCxn id="29" idx="3"/>
            <a:endCxn id="44" idx="6"/>
          </p:cNvCxnSpPr>
          <p:nvPr/>
        </p:nvCxnSpPr>
        <p:spPr>
          <a:xfrm flipH="1">
            <a:off x="1613400" y="3591450"/>
            <a:ext cx="1270440" cy="1037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C57595A-6300-4B1C-A54D-4FA6E96D0C6C}"/>
              </a:ext>
            </a:extLst>
          </p:cNvPr>
          <p:cNvSpPr/>
          <p:nvPr/>
        </p:nvSpPr>
        <p:spPr>
          <a:xfrm>
            <a:off x="2054181" y="3261872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BE5E93-2DD3-4E8D-9AAA-876792020B0F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1003" y="2954928"/>
            <a:ext cx="152837" cy="374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BB75A2-A16C-4D49-921A-E1CEF00C5EC4}"/>
              </a:ext>
            </a:extLst>
          </p:cNvPr>
          <p:cNvCxnSpPr>
            <a:cxnSpLocks/>
            <a:stCxn id="29" idx="2"/>
            <a:endCxn id="23" idx="6"/>
          </p:cNvCxnSpPr>
          <p:nvPr/>
        </p:nvCxnSpPr>
        <p:spPr>
          <a:xfrm flipH="1" flipV="1">
            <a:off x="2424695" y="3447129"/>
            <a:ext cx="404884" cy="1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9EA0659-A97E-4938-8E07-32A5BD46BE4A}"/>
              </a:ext>
            </a:extLst>
          </p:cNvPr>
          <p:cNvCxnSpPr>
            <a:cxnSpLocks/>
            <a:stCxn id="43" idx="6"/>
            <a:endCxn id="23" idx="2"/>
          </p:cNvCxnSpPr>
          <p:nvPr/>
        </p:nvCxnSpPr>
        <p:spPr>
          <a:xfrm>
            <a:off x="1737173" y="3431260"/>
            <a:ext cx="317008" cy="15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578276A-EBE1-4E62-9D08-1853BBC474FF}"/>
              </a:ext>
            </a:extLst>
          </p:cNvPr>
          <p:cNvSpPr/>
          <p:nvPr/>
        </p:nvSpPr>
        <p:spPr>
          <a:xfrm>
            <a:off x="3190539" y="2139641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CFD3C4-EDFD-4C5D-A780-60FC3524051F}"/>
              </a:ext>
            </a:extLst>
          </p:cNvPr>
          <p:cNvSpPr/>
          <p:nvPr/>
        </p:nvSpPr>
        <p:spPr>
          <a:xfrm>
            <a:off x="2414750" y="263867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A5E834-D15D-454E-9484-A801F402F432}"/>
              </a:ext>
            </a:extLst>
          </p:cNvPr>
          <p:cNvSpPr/>
          <p:nvPr/>
        </p:nvSpPr>
        <p:spPr>
          <a:xfrm>
            <a:off x="2829579" y="3275197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F97C17-DC55-448F-B99F-9A67338F2DC7}"/>
              </a:ext>
            </a:extLst>
          </p:cNvPr>
          <p:cNvCxnSpPr>
            <a:cxnSpLocks/>
            <a:stCxn id="27" idx="3"/>
            <a:endCxn id="28" idx="7"/>
          </p:cNvCxnSpPr>
          <p:nvPr/>
        </p:nvCxnSpPr>
        <p:spPr>
          <a:xfrm flipH="1">
            <a:off x="2731003" y="2455894"/>
            <a:ext cx="513797" cy="2370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67B30BE-494F-4532-8B89-903B9D1C63E1}"/>
              </a:ext>
            </a:extLst>
          </p:cNvPr>
          <p:cNvSpPr/>
          <p:nvPr/>
        </p:nvSpPr>
        <p:spPr>
          <a:xfrm>
            <a:off x="2829579" y="3982176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ECC60D-722A-4D49-AACF-D24085F3B498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3014836" y="3645711"/>
            <a:ext cx="0" cy="336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68F207-4BC7-4350-9B49-96D9BF2D36F9}"/>
              </a:ext>
            </a:extLst>
          </p:cNvPr>
          <p:cNvCxnSpPr>
            <a:cxnSpLocks/>
            <a:stCxn id="33" idx="3"/>
            <a:endCxn id="44" idx="6"/>
          </p:cNvCxnSpPr>
          <p:nvPr/>
        </p:nvCxnSpPr>
        <p:spPr>
          <a:xfrm flipH="1">
            <a:off x="1613400" y="4298429"/>
            <a:ext cx="1270440" cy="330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F8BE7C-4253-4604-B8E6-B0DA6281FB45}"/>
              </a:ext>
            </a:extLst>
          </p:cNvPr>
          <p:cNvCxnSpPr>
            <a:cxnSpLocks/>
            <a:stCxn id="45" idx="5"/>
            <a:endCxn id="44" idx="1"/>
          </p:cNvCxnSpPr>
          <p:nvPr/>
        </p:nvCxnSpPr>
        <p:spPr>
          <a:xfrm>
            <a:off x="518686" y="3955333"/>
            <a:ext cx="778461" cy="542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54C793-4624-4A76-A55A-7964D600342C}"/>
              </a:ext>
            </a:extLst>
          </p:cNvPr>
          <p:cNvCxnSpPr>
            <a:cxnSpLocks/>
            <a:stCxn id="43" idx="4"/>
            <a:endCxn id="44" idx="7"/>
          </p:cNvCxnSpPr>
          <p:nvPr/>
        </p:nvCxnSpPr>
        <p:spPr>
          <a:xfrm>
            <a:off x="1551916" y="3616517"/>
            <a:ext cx="7223" cy="8816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7166B-921E-46FD-BD23-CDE06D9AD347}"/>
              </a:ext>
            </a:extLst>
          </p:cNvPr>
          <p:cNvCxnSpPr>
            <a:cxnSpLocks/>
            <a:stCxn id="43" idx="2"/>
            <a:endCxn id="45" idx="7"/>
          </p:cNvCxnSpPr>
          <p:nvPr/>
        </p:nvCxnSpPr>
        <p:spPr>
          <a:xfrm flipH="1">
            <a:off x="518686" y="3431260"/>
            <a:ext cx="847973" cy="262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90247B5-ED09-48AE-A043-2F9EFC94E757}"/>
              </a:ext>
            </a:extLst>
          </p:cNvPr>
          <p:cNvSpPr/>
          <p:nvPr/>
        </p:nvSpPr>
        <p:spPr>
          <a:xfrm>
            <a:off x="1366659" y="3246003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9F4C7E-7C7C-461A-9785-BB86433B5BB1}"/>
              </a:ext>
            </a:extLst>
          </p:cNvPr>
          <p:cNvSpPr/>
          <p:nvPr/>
        </p:nvSpPr>
        <p:spPr>
          <a:xfrm>
            <a:off x="1242886" y="4443934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D1070E4-9BF4-48C3-A949-36A2AB461AA4}"/>
              </a:ext>
            </a:extLst>
          </p:cNvPr>
          <p:cNvSpPr/>
          <p:nvPr/>
        </p:nvSpPr>
        <p:spPr>
          <a:xfrm>
            <a:off x="202433" y="3639080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9D5F4EE-1311-4E67-A16E-4E60E1CABF56}"/>
              </a:ext>
            </a:extLst>
          </p:cNvPr>
          <p:cNvSpPr/>
          <p:nvPr/>
        </p:nvSpPr>
        <p:spPr>
          <a:xfrm>
            <a:off x="907916" y="372065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2DEA22-F587-4A73-BF5A-1D9D6DC857E6}"/>
              </a:ext>
            </a:extLst>
          </p:cNvPr>
          <p:cNvCxnSpPr>
            <a:cxnSpLocks/>
            <a:stCxn id="43" idx="3"/>
            <a:endCxn id="46" idx="7"/>
          </p:cNvCxnSpPr>
          <p:nvPr/>
        </p:nvCxnSpPr>
        <p:spPr>
          <a:xfrm flipH="1">
            <a:off x="1224169" y="3562256"/>
            <a:ext cx="196751" cy="2126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BB5856C-647C-4A8E-8EBE-FCA6CCF012D8}"/>
              </a:ext>
            </a:extLst>
          </p:cNvPr>
          <p:cNvCxnSpPr>
            <a:cxnSpLocks/>
            <a:stCxn id="46" idx="2"/>
            <a:endCxn id="45" idx="6"/>
          </p:cNvCxnSpPr>
          <p:nvPr/>
        </p:nvCxnSpPr>
        <p:spPr>
          <a:xfrm flipH="1" flipV="1">
            <a:off x="572947" y="3824337"/>
            <a:ext cx="334969" cy="81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6C53EE-4ED8-4E65-869F-CEEC2ED20BE3}"/>
              </a:ext>
            </a:extLst>
          </p:cNvPr>
          <p:cNvCxnSpPr>
            <a:cxnSpLocks/>
            <a:stCxn id="46" idx="5"/>
            <a:endCxn id="44" idx="0"/>
          </p:cNvCxnSpPr>
          <p:nvPr/>
        </p:nvCxnSpPr>
        <p:spPr>
          <a:xfrm>
            <a:off x="1224169" y="4036908"/>
            <a:ext cx="203974" cy="4070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C5ADF69-ACA7-42B0-B5FF-6B16765D8497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2239438" y="2954928"/>
            <a:ext cx="229573" cy="306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9A6EC5E-BBB2-4281-AE8A-4C5B7BBDEDF3}"/>
              </a:ext>
            </a:extLst>
          </p:cNvPr>
          <p:cNvSpPr txBox="1"/>
          <p:nvPr/>
        </p:nvSpPr>
        <p:spPr>
          <a:xfrm>
            <a:off x="3190539" y="213527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DFAFAF-AC77-474D-BDE2-C9862EEC773B}"/>
              </a:ext>
            </a:extLst>
          </p:cNvPr>
          <p:cNvSpPr txBox="1"/>
          <p:nvPr/>
        </p:nvSpPr>
        <p:spPr>
          <a:xfrm>
            <a:off x="2422310" y="2624264"/>
            <a:ext cx="31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D7CC1C-6524-486A-9BB4-38B1DA4FA12D}"/>
              </a:ext>
            </a:extLst>
          </p:cNvPr>
          <p:cNvSpPr txBox="1"/>
          <p:nvPr/>
        </p:nvSpPr>
        <p:spPr>
          <a:xfrm>
            <a:off x="2083636" y="325558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797E9E-4F6E-4694-AC56-DC3415C606EE}"/>
              </a:ext>
            </a:extLst>
          </p:cNvPr>
          <p:cNvSpPr txBox="1"/>
          <p:nvPr/>
        </p:nvSpPr>
        <p:spPr>
          <a:xfrm>
            <a:off x="2838550" y="324659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4DFDAA-1729-4F4A-8004-28A7B856BED9}"/>
              </a:ext>
            </a:extLst>
          </p:cNvPr>
          <p:cNvSpPr txBox="1"/>
          <p:nvPr/>
        </p:nvSpPr>
        <p:spPr>
          <a:xfrm>
            <a:off x="2854385" y="397132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870992-E3EA-472B-BB3F-B5477F92D265}"/>
              </a:ext>
            </a:extLst>
          </p:cNvPr>
          <p:cNvSpPr txBox="1"/>
          <p:nvPr/>
        </p:nvSpPr>
        <p:spPr>
          <a:xfrm>
            <a:off x="1266654" y="4448425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endParaRPr lang="en-A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E35432-A8C2-4616-B1B0-0DCA06D83747}"/>
              </a:ext>
            </a:extLst>
          </p:cNvPr>
          <p:cNvSpPr txBox="1"/>
          <p:nvPr/>
        </p:nvSpPr>
        <p:spPr>
          <a:xfrm>
            <a:off x="1387468" y="3244411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endParaRPr lang="en-AU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2B2752-7342-48A5-9E92-C1CA651850D5}"/>
              </a:ext>
            </a:extLst>
          </p:cNvPr>
          <p:cNvSpPr txBox="1"/>
          <p:nvPr/>
        </p:nvSpPr>
        <p:spPr>
          <a:xfrm>
            <a:off x="925438" y="3721837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573D38-C02A-4EC2-9523-885059804C02}"/>
              </a:ext>
            </a:extLst>
          </p:cNvPr>
          <p:cNvSpPr txBox="1"/>
          <p:nvPr/>
        </p:nvSpPr>
        <p:spPr>
          <a:xfrm>
            <a:off x="209321" y="3639080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C0F491-7F89-40D9-9F7A-26E3ECF8DDDA}"/>
                  </a:ext>
                </a:extLst>
              </p:cNvPr>
              <p:cNvSpPr txBox="1"/>
              <p:nvPr/>
            </p:nvSpPr>
            <p:spPr>
              <a:xfrm>
                <a:off x="4014294" y="3624920"/>
                <a:ext cx="60940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degree[B]&gt;degree[A],</a:t>
                </a:r>
              </a:p>
              <a:p>
                <a:r>
                  <a:rPr lang="en-US" dirty="0"/>
                  <a:t>then degree[B]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/>
                  <a:t>degree[B]-1, deg</a:t>
                </a:r>
                <a:r>
                  <a:rPr lang="en-AU" dirty="0"/>
                  <a:t>r</a:t>
                </a:r>
                <a:r>
                  <a:rPr lang="en-US" dirty="0" err="1"/>
                  <a:t>ee</a:t>
                </a:r>
                <a:r>
                  <a:rPr lang="en-US" dirty="0"/>
                  <a:t>[B]=2.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C0F491-7F89-40D9-9F7A-26E3ECF8D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294" y="3624920"/>
                <a:ext cx="6094070" cy="646331"/>
              </a:xfrm>
              <a:prstGeom prst="rect">
                <a:avLst/>
              </a:prstGeom>
              <a:blipFill>
                <a:blip r:embed="rId3"/>
                <a:stretch>
                  <a:fillRect l="-901" t="-471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8D59A86B-12B6-479F-86A0-1B0046A8BE4A}"/>
              </a:ext>
            </a:extLst>
          </p:cNvPr>
          <p:cNvSpPr txBox="1"/>
          <p:nvPr/>
        </p:nvSpPr>
        <p:spPr>
          <a:xfrm>
            <a:off x="4014294" y="1559954"/>
            <a:ext cx="6311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Start from the vertex A, A’s </a:t>
            </a:r>
            <a:r>
              <a:rPr lang="en-AU" dirty="0" err="1"/>
              <a:t>neighbor</a:t>
            </a:r>
            <a:r>
              <a:rPr lang="en-AU" dirty="0"/>
              <a:t> is B.</a:t>
            </a:r>
          </a:p>
        </p:txBody>
      </p:sp>
      <p:graphicFrame>
        <p:nvGraphicFramePr>
          <p:cNvPr id="56" name="Table 69">
            <a:extLst>
              <a:ext uri="{FF2B5EF4-FFF2-40B4-BE49-F238E27FC236}">
                <a16:creationId xmlns:a16="http://schemas.microsoft.com/office/drawing/2014/main" id="{39CC3D8C-4153-4636-B9D0-E79E1A5553BE}"/>
              </a:ext>
            </a:extLst>
          </p:cNvPr>
          <p:cNvGraphicFramePr>
            <a:graphicFrameLocks noGrp="1"/>
          </p:cNvGraphicFramePr>
          <p:nvPr/>
        </p:nvGraphicFramePr>
        <p:xfrm>
          <a:off x="4064000" y="2438090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p:graphicFrame>
        <p:nvGraphicFramePr>
          <p:cNvPr id="58" name="Table 69">
            <a:extLst>
              <a:ext uri="{FF2B5EF4-FFF2-40B4-BE49-F238E27FC236}">
                <a16:creationId xmlns:a16="http://schemas.microsoft.com/office/drawing/2014/main" id="{15D3C859-38AC-4480-B721-D5C9066B997B}"/>
              </a:ext>
            </a:extLst>
          </p:cNvPr>
          <p:cNvGraphicFramePr>
            <a:graphicFrameLocks noGrp="1"/>
          </p:cNvGraphicFramePr>
          <p:nvPr/>
        </p:nvGraphicFramePr>
        <p:xfrm>
          <a:off x="4064000" y="4629191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itle 3">
                <a:extLst>
                  <a:ext uri="{FF2B5EF4-FFF2-40B4-BE49-F238E27FC236}">
                    <a16:creationId xmlns:a16="http://schemas.microsoft.com/office/drawing/2014/main" id="{7F46B917-1C29-8EE3-AB40-5322F33C21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200" dirty="0"/>
                  <a:t>Example</a:t>
                </a:r>
                <a:r>
                  <a:rPr lang="en-AU" altLang="zh-CN" sz="3200" dirty="0"/>
                  <a:t>:</a:t>
                </a:r>
                <a:r>
                  <a:rPr lang="zh-CN" altLang="en-US" sz="3200" dirty="0"/>
                  <a:t> </a:t>
                </a:r>
                <a:r>
                  <a:rPr lang="en-AU" altLang="zh-CN" sz="3200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altLang="zh-CN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AU" altLang="zh-CN" sz="3200" dirty="0"/>
                  <a:t>) Algorithm for Core Decomposition</a:t>
                </a:r>
                <a:endParaRPr lang="en-US" sz="3200" dirty="0"/>
              </a:p>
            </p:txBody>
          </p:sp>
        </mc:Choice>
        <mc:Fallback xmlns="">
          <p:sp>
            <p:nvSpPr>
              <p:cNvPr id="57" name="Title 3">
                <a:extLst>
                  <a:ext uri="{FF2B5EF4-FFF2-40B4-BE49-F238E27FC236}">
                    <a16:creationId xmlns:a16="http://schemas.microsoft.com/office/drawing/2014/main" id="{7F46B917-1C29-8EE3-AB40-5322F33C2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4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AB7A76-A098-DDD2-3214-81FD4A63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21BD8-EF72-FC34-12EB-AD45B0977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44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31540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3743DB-FD2A-4358-B30C-A2EEF9F27558}"/>
              </a:ext>
            </a:extLst>
          </p:cNvPr>
          <p:cNvCxnSpPr>
            <a:cxnSpLocks/>
            <a:stCxn id="29" idx="3"/>
            <a:endCxn id="44" idx="6"/>
          </p:cNvCxnSpPr>
          <p:nvPr/>
        </p:nvCxnSpPr>
        <p:spPr>
          <a:xfrm flipH="1">
            <a:off x="1613400" y="3591450"/>
            <a:ext cx="1270440" cy="1037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C57595A-6300-4B1C-A54D-4FA6E96D0C6C}"/>
              </a:ext>
            </a:extLst>
          </p:cNvPr>
          <p:cNvSpPr/>
          <p:nvPr/>
        </p:nvSpPr>
        <p:spPr>
          <a:xfrm>
            <a:off x="2054181" y="3261872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BE5E93-2DD3-4E8D-9AAA-876792020B0F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1003" y="2954928"/>
            <a:ext cx="152837" cy="374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BB75A2-A16C-4D49-921A-E1CEF00C5EC4}"/>
              </a:ext>
            </a:extLst>
          </p:cNvPr>
          <p:cNvCxnSpPr>
            <a:cxnSpLocks/>
            <a:stCxn id="29" idx="2"/>
            <a:endCxn id="23" idx="6"/>
          </p:cNvCxnSpPr>
          <p:nvPr/>
        </p:nvCxnSpPr>
        <p:spPr>
          <a:xfrm flipH="1" flipV="1">
            <a:off x="2424695" y="3447129"/>
            <a:ext cx="404884" cy="1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9EA0659-A97E-4938-8E07-32A5BD46BE4A}"/>
              </a:ext>
            </a:extLst>
          </p:cNvPr>
          <p:cNvCxnSpPr>
            <a:cxnSpLocks/>
            <a:stCxn id="43" idx="6"/>
            <a:endCxn id="23" idx="2"/>
          </p:cNvCxnSpPr>
          <p:nvPr/>
        </p:nvCxnSpPr>
        <p:spPr>
          <a:xfrm>
            <a:off x="1737173" y="3431260"/>
            <a:ext cx="317008" cy="15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578276A-EBE1-4E62-9D08-1853BBC474FF}"/>
              </a:ext>
            </a:extLst>
          </p:cNvPr>
          <p:cNvSpPr/>
          <p:nvPr/>
        </p:nvSpPr>
        <p:spPr>
          <a:xfrm>
            <a:off x="3190539" y="2139641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CFD3C4-EDFD-4C5D-A780-60FC3524051F}"/>
              </a:ext>
            </a:extLst>
          </p:cNvPr>
          <p:cNvSpPr/>
          <p:nvPr/>
        </p:nvSpPr>
        <p:spPr>
          <a:xfrm>
            <a:off x="2414750" y="263867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A5E834-D15D-454E-9484-A801F402F432}"/>
              </a:ext>
            </a:extLst>
          </p:cNvPr>
          <p:cNvSpPr/>
          <p:nvPr/>
        </p:nvSpPr>
        <p:spPr>
          <a:xfrm>
            <a:off x="2829579" y="3275197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F97C17-DC55-448F-B99F-9A67338F2DC7}"/>
              </a:ext>
            </a:extLst>
          </p:cNvPr>
          <p:cNvCxnSpPr>
            <a:cxnSpLocks/>
            <a:stCxn id="27" idx="3"/>
            <a:endCxn id="28" idx="7"/>
          </p:cNvCxnSpPr>
          <p:nvPr/>
        </p:nvCxnSpPr>
        <p:spPr>
          <a:xfrm flipH="1">
            <a:off x="2731003" y="2455894"/>
            <a:ext cx="513797" cy="2370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67B30BE-494F-4532-8B89-903B9D1C63E1}"/>
              </a:ext>
            </a:extLst>
          </p:cNvPr>
          <p:cNvSpPr/>
          <p:nvPr/>
        </p:nvSpPr>
        <p:spPr>
          <a:xfrm>
            <a:off x="2829579" y="3982176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ECC60D-722A-4D49-AACF-D24085F3B498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3014836" y="3645711"/>
            <a:ext cx="0" cy="336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68F207-4BC7-4350-9B49-96D9BF2D36F9}"/>
              </a:ext>
            </a:extLst>
          </p:cNvPr>
          <p:cNvCxnSpPr>
            <a:cxnSpLocks/>
            <a:stCxn id="33" idx="3"/>
            <a:endCxn id="44" idx="6"/>
          </p:cNvCxnSpPr>
          <p:nvPr/>
        </p:nvCxnSpPr>
        <p:spPr>
          <a:xfrm flipH="1">
            <a:off x="1613400" y="4298429"/>
            <a:ext cx="1270440" cy="330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F8BE7C-4253-4604-B8E6-B0DA6281FB45}"/>
              </a:ext>
            </a:extLst>
          </p:cNvPr>
          <p:cNvCxnSpPr>
            <a:cxnSpLocks/>
            <a:stCxn id="45" idx="5"/>
            <a:endCxn id="44" idx="1"/>
          </p:cNvCxnSpPr>
          <p:nvPr/>
        </p:nvCxnSpPr>
        <p:spPr>
          <a:xfrm>
            <a:off x="518686" y="3955333"/>
            <a:ext cx="778461" cy="542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54C793-4624-4A76-A55A-7964D600342C}"/>
              </a:ext>
            </a:extLst>
          </p:cNvPr>
          <p:cNvCxnSpPr>
            <a:cxnSpLocks/>
            <a:stCxn id="43" idx="4"/>
            <a:endCxn id="44" idx="7"/>
          </p:cNvCxnSpPr>
          <p:nvPr/>
        </p:nvCxnSpPr>
        <p:spPr>
          <a:xfrm>
            <a:off x="1551916" y="3616517"/>
            <a:ext cx="7223" cy="8816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7166B-921E-46FD-BD23-CDE06D9AD347}"/>
              </a:ext>
            </a:extLst>
          </p:cNvPr>
          <p:cNvCxnSpPr>
            <a:cxnSpLocks/>
            <a:stCxn id="43" idx="2"/>
            <a:endCxn id="45" idx="7"/>
          </p:cNvCxnSpPr>
          <p:nvPr/>
        </p:nvCxnSpPr>
        <p:spPr>
          <a:xfrm flipH="1">
            <a:off x="518686" y="3431260"/>
            <a:ext cx="847973" cy="262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90247B5-ED09-48AE-A043-2F9EFC94E757}"/>
              </a:ext>
            </a:extLst>
          </p:cNvPr>
          <p:cNvSpPr/>
          <p:nvPr/>
        </p:nvSpPr>
        <p:spPr>
          <a:xfrm>
            <a:off x="1366659" y="3246003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9F4C7E-7C7C-461A-9785-BB86433B5BB1}"/>
              </a:ext>
            </a:extLst>
          </p:cNvPr>
          <p:cNvSpPr/>
          <p:nvPr/>
        </p:nvSpPr>
        <p:spPr>
          <a:xfrm>
            <a:off x="1242886" y="4443934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D1070E4-9BF4-48C3-A949-36A2AB461AA4}"/>
              </a:ext>
            </a:extLst>
          </p:cNvPr>
          <p:cNvSpPr/>
          <p:nvPr/>
        </p:nvSpPr>
        <p:spPr>
          <a:xfrm>
            <a:off x="202433" y="3639080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9D5F4EE-1311-4E67-A16E-4E60E1CABF56}"/>
              </a:ext>
            </a:extLst>
          </p:cNvPr>
          <p:cNvSpPr/>
          <p:nvPr/>
        </p:nvSpPr>
        <p:spPr>
          <a:xfrm>
            <a:off x="907916" y="372065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2DEA22-F587-4A73-BF5A-1D9D6DC857E6}"/>
              </a:ext>
            </a:extLst>
          </p:cNvPr>
          <p:cNvCxnSpPr>
            <a:cxnSpLocks/>
            <a:stCxn id="43" idx="3"/>
            <a:endCxn id="46" idx="7"/>
          </p:cNvCxnSpPr>
          <p:nvPr/>
        </p:nvCxnSpPr>
        <p:spPr>
          <a:xfrm flipH="1">
            <a:off x="1224169" y="3562256"/>
            <a:ext cx="196751" cy="2126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BB5856C-647C-4A8E-8EBE-FCA6CCF012D8}"/>
              </a:ext>
            </a:extLst>
          </p:cNvPr>
          <p:cNvCxnSpPr>
            <a:cxnSpLocks/>
            <a:stCxn id="46" idx="2"/>
            <a:endCxn id="45" idx="6"/>
          </p:cNvCxnSpPr>
          <p:nvPr/>
        </p:nvCxnSpPr>
        <p:spPr>
          <a:xfrm flipH="1" flipV="1">
            <a:off x="572947" y="3824337"/>
            <a:ext cx="334969" cy="81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6C53EE-4ED8-4E65-869F-CEEC2ED20BE3}"/>
              </a:ext>
            </a:extLst>
          </p:cNvPr>
          <p:cNvCxnSpPr>
            <a:cxnSpLocks/>
            <a:stCxn id="46" idx="5"/>
            <a:endCxn id="44" idx="0"/>
          </p:cNvCxnSpPr>
          <p:nvPr/>
        </p:nvCxnSpPr>
        <p:spPr>
          <a:xfrm>
            <a:off x="1224169" y="4036908"/>
            <a:ext cx="203974" cy="4070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C5ADF69-ACA7-42B0-B5FF-6B16765D8497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2239438" y="2954928"/>
            <a:ext cx="229573" cy="306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9A6EC5E-BBB2-4281-AE8A-4C5B7BBDEDF3}"/>
              </a:ext>
            </a:extLst>
          </p:cNvPr>
          <p:cNvSpPr txBox="1"/>
          <p:nvPr/>
        </p:nvSpPr>
        <p:spPr>
          <a:xfrm>
            <a:off x="3190539" y="213527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DFAFAF-AC77-474D-BDE2-C9862EEC773B}"/>
              </a:ext>
            </a:extLst>
          </p:cNvPr>
          <p:cNvSpPr txBox="1"/>
          <p:nvPr/>
        </p:nvSpPr>
        <p:spPr>
          <a:xfrm>
            <a:off x="2422310" y="2624264"/>
            <a:ext cx="31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D7CC1C-6524-486A-9BB4-38B1DA4FA12D}"/>
              </a:ext>
            </a:extLst>
          </p:cNvPr>
          <p:cNvSpPr txBox="1"/>
          <p:nvPr/>
        </p:nvSpPr>
        <p:spPr>
          <a:xfrm>
            <a:off x="2083636" y="325558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797E9E-4F6E-4694-AC56-DC3415C606EE}"/>
              </a:ext>
            </a:extLst>
          </p:cNvPr>
          <p:cNvSpPr txBox="1"/>
          <p:nvPr/>
        </p:nvSpPr>
        <p:spPr>
          <a:xfrm>
            <a:off x="2838550" y="324659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4DFDAA-1729-4F4A-8004-28A7B856BED9}"/>
              </a:ext>
            </a:extLst>
          </p:cNvPr>
          <p:cNvSpPr txBox="1"/>
          <p:nvPr/>
        </p:nvSpPr>
        <p:spPr>
          <a:xfrm>
            <a:off x="2854385" y="397132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870992-E3EA-472B-BB3F-B5477F92D265}"/>
              </a:ext>
            </a:extLst>
          </p:cNvPr>
          <p:cNvSpPr txBox="1"/>
          <p:nvPr/>
        </p:nvSpPr>
        <p:spPr>
          <a:xfrm>
            <a:off x="1266654" y="4448425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endParaRPr lang="en-A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E35432-A8C2-4616-B1B0-0DCA06D83747}"/>
              </a:ext>
            </a:extLst>
          </p:cNvPr>
          <p:cNvSpPr txBox="1"/>
          <p:nvPr/>
        </p:nvSpPr>
        <p:spPr>
          <a:xfrm>
            <a:off x="1387468" y="3244411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endParaRPr lang="en-AU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2B2752-7342-48A5-9E92-C1CA651850D5}"/>
              </a:ext>
            </a:extLst>
          </p:cNvPr>
          <p:cNvSpPr txBox="1"/>
          <p:nvPr/>
        </p:nvSpPr>
        <p:spPr>
          <a:xfrm>
            <a:off x="925438" y="3721837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573D38-C02A-4EC2-9523-885059804C02}"/>
              </a:ext>
            </a:extLst>
          </p:cNvPr>
          <p:cNvSpPr txBox="1"/>
          <p:nvPr/>
        </p:nvSpPr>
        <p:spPr>
          <a:xfrm>
            <a:off x="209321" y="3639080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C0F491-7F89-40D9-9F7A-26E3ECF8DDDA}"/>
                  </a:ext>
                </a:extLst>
              </p:cNvPr>
              <p:cNvSpPr txBox="1"/>
              <p:nvPr/>
            </p:nvSpPr>
            <p:spPr>
              <a:xfrm>
                <a:off x="3978099" y="3592999"/>
                <a:ext cx="609407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degree[C]&gt;degree[B],</a:t>
                </a:r>
              </a:p>
              <a:p>
                <a:r>
                  <a:rPr lang="en-US" dirty="0"/>
                  <a:t>then degree[C]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</m:oMath>
                </a14:m>
                <a:r>
                  <a:rPr lang="en-US" dirty="0"/>
                  <a:t>degree[C]-1, deg</a:t>
                </a:r>
                <a:r>
                  <a:rPr lang="en-AU" dirty="0"/>
                  <a:t>r</a:t>
                </a:r>
                <a:r>
                  <a:rPr lang="en-US" dirty="0" err="1"/>
                  <a:t>ee</a:t>
                </a:r>
                <a:r>
                  <a:rPr lang="en-US" dirty="0"/>
                  <a:t>[C]=3.</a:t>
                </a:r>
              </a:p>
              <a:p>
                <a:r>
                  <a:rPr lang="en-US" dirty="0"/>
                  <a:t>degree[D]&gt;degree[B],</a:t>
                </a:r>
              </a:p>
              <a:p>
                <a:r>
                  <a:rPr lang="en-US" dirty="0"/>
                  <a:t>then degree[D]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</m:oMath>
                </a14:m>
                <a:r>
                  <a:rPr lang="en-US" dirty="0"/>
                  <a:t>degree[D]-1, deg</a:t>
                </a:r>
                <a:r>
                  <a:rPr lang="en-AU" dirty="0"/>
                  <a:t>r</a:t>
                </a:r>
                <a:r>
                  <a:rPr lang="en-US" dirty="0" err="1"/>
                  <a:t>ee</a:t>
                </a:r>
                <a:r>
                  <a:rPr lang="en-US" dirty="0"/>
                  <a:t>[D]=2.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C0F491-7F89-40D9-9F7A-26E3ECF8D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099" y="3592999"/>
                <a:ext cx="6094070" cy="1200329"/>
              </a:xfrm>
              <a:prstGeom prst="rect">
                <a:avLst/>
              </a:prstGeom>
              <a:blipFill>
                <a:blip r:embed="rId3"/>
                <a:stretch>
                  <a:fillRect l="-901" t="-2030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8D59A86B-12B6-479F-86A0-1B0046A8BE4A}"/>
              </a:ext>
            </a:extLst>
          </p:cNvPr>
          <p:cNvSpPr txBox="1"/>
          <p:nvPr/>
        </p:nvSpPr>
        <p:spPr>
          <a:xfrm>
            <a:off x="3978099" y="1623608"/>
            <a:ext cx="6311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The next vertex is </a:t>
            </a:r>
            <a:r>
              <a:rPr lang="en-US" altLang="zh-CN" dirty="0"/>
              <a:t>B, </a:t>
            </a:r>
            <a:r>
              <a:rPr lang="en-AU" altLang="zh-CN" dirty="0"/>
              <a:t>B</a:t>
            </a:r>
            <a:r>
              <a:rPr lang="en-AU" dirty="0"/>
              <a:t>’s unvisited </a:t>
            </a:r>
            <a:r>
              <a:rPr lang="en-AU" dirty="0" err="1"/>
              <a:t>neighbors</a:t>
            </a:r>
            <a:r>
              <a:rPr lang="en-AU" dirty="0"/>
              <a:t> are C and D.</a:t>
            </a:r>
          </a:p>
        </p:txBody>
      </p:sp>
      <p:graphicFrame>
        <p:nvGraphicFramePr>
          <p:cNvPr id="56" name="Table 69">
            <a:extLst>
              <a:ext uri="{FF2B5EF4-FFF2-40B4-BE49-F238E27FC236}">
                <a16:creationId xmlns:a16="http://schemas.microsoft.com/office/drawing/2014/main" id="{39CC3D8C-4153-4636-B9D0-E79E1A5553BE}"/>
              </a:ext>
            </a:extLst>
          </p:cNvPr>
          <p:cNvGraphicFramePr>
            <a:graphicFrameLocks noGrp="1"/>
          </p:cNvGraphicFramePr>
          <p:nvPr/>
        </p:nvGraphicFramePr>
        <p:xfrm>
          <a:off x="4064000" y="2438090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p:graphicFrame>
        <p:nvGraphicFramePr>
          <p:cNvPr id="57" name="Table 69">
            <a:extLst>
              <a:ext uri="{FF2B5EF4-FFF2-40B4-BE49-F238E27FC236}">
                <a16:creationId xmlns:a16="http://schemas.microsoft.com/office/drawing/2014/main" id="{69869BEF-6029-45F8-A564-6D76CA3AF8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931648"/>
              </p:ext>
            </p:extLst>
          </p:nvPr>
        </p:nvGraphicFramePr>
        <p:xfrm>
          <a:off x="4043749" y="4959099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3">
                <a:extLst>
                  <a:ext uri="{FF2B5EF4-FFF2-40B4-BE49-F238E27FC236}">
                    <a16:creationId xmlns:a16="http://schemas.microsoft.com/office/drawing/2014/main" id="{274B346E-03D5-3505-880C-FF196AEC245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200" dirty="0"/>
                  <a:t>Example</a:t>
                </a:r>
                <a:r>
                  <a:rPr lang="en-AU" altLang="zh-CN" sz="3200" dirty="0"/>
                  <a:t>:</a:t>
                </a:r>
                <a:r>
                  <a:rPr lang="zh-CN" altLang="en-US" sz="3200" dirty="0"/>
                  <a:t> </a:t>
                </a:r>
                <a:r>
                  <a:rPr lang="en-AU" altLang="zh-CN" sz="3200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altLang="zh-CN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AU" altLang="zh-CN" sz="3200" dirty="0"/>
                  <a:t>) Algorithm for Core Decomposition</a:t>
                </a:r>
                <a:endParaRPr lang="en-US" sz="3200" dirty="0"/>
              </a:p>
            </p:txBody>
          </p:sp>
        </mc:Choice>
        <mc:Fallback xmlns="">
          <p:sp>
            <p:nvSpPr>
              <p:cNvPr id="58" name="Title 3">
                <a:extLst>
                  <a:ext uri="{FF2B5EF4-FFF2-40B4-BE49-F238E27FC236}">
                    <a16:creationId xmlns:a16="http://schemas.microsoft.com/office/drawing/2014/main" id="{274B346E-03D5-3505-880C-FF196AEC24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4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1309F-C686-E012-D43B-76773ACD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17F4F-0EA3-4C6E-265D-74A1012E4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45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3460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3743DB-FD2A-4358-B30C-A2EEF9F27558}"/>
              </a:ext>
            </a:extLst>
          </p:cNvPr>
          <p:cNvCxnSpPr>
            <a:cxnSpLocks/>
            <a:stCxn id="29" idx="3"/>
            <a:endCxn id="44" idx="6"/>
          </p:cNvCxnSpPr>
          <p:nvPr/>
        </p:nvCxnSpPr>
        <p:spPr>
          <a:xfrm flipH="1">
            <a:off x="1613400" y="3591450"/>
            <a:ext cx="1270440" cy="1037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C57595A-6300-4B1C-A54D-4FA6E96D0C6C}"/>
              </a:ext>
            </a:extLst>
          </p:cNvPr>
          <p:cNvSpPr/>
          <p:nvPr/>
        </p:nvSpPr>
        <p:spPr>
          <a:xfrm>
            <a:off x="2054181" y="3261872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BE5E93-2DD3-4E8D-9AAA-876792020B0F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1003" y="2954928"/>
            <a:ext cx="152837" cy="374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BB75A2-A16C-4D49-921A-E1CEF00C5EC4}"/>
              </a:ext>
            </a:extLst>
          </p:cNvPr>
          <p:cNvCxnSpPr>
            <a:cxnSpLocks/>
            <a:stCxn id="29" idx="2"/>
            <a:endCxn id="23" idx="6"/>
          </p:cNvCxnSpPr>
          <p:nvPr/>
        </p:nvCxnSpPr>
        <p:spPr>
          <a:xfrm flipH="1" flipV="1">
            <a:off x="2424695" y="3447129"/>
            <a:ext cx="404884" cy="1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9EA0659-A97E-4938-8E07-32A5BD46BE4A}"/>
              </a:ext>
            </a:extLst>
          </p:cNvPr>
          <p:cNvCxnSpPr>
            <a:cxnSpLocks/>
            <a:stCxn id="43" idx="6"/>
            <a:endCxn id="23" idx="2"/>
          </p:cNvCxnSpPr>
          <p:nvPr/>
        </p:nvCxnSpPr>
        <p:spPr>
          <a:xfrm>
            <a:off x="1737173" y="3431260"/>
            <a:ext cx="317008" cy="15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578276A-EBE1-4E62-9D08-1853BBC474FF}"/>
              </a:ext>
            </a:extLst>
          </p:cNvPr>
          <p:cNvSpPr/>
          <p:nvPr/>
        </p:nvSpPr>
        <p:spPr>
          <a:xfrm>
            <a:off x="3190539" y="2139641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CFD3C4-EDFD-4C5D-A780-60FC3524051F}"/>
              </a:ext>
            </a:extLst>
          </p:cNvPr>
          <p:cNvSpPr/>
          <p:nvPr/>
        </p:nvSpPr>
        <p:spPr>
          <a:xfrm>
            <a:off x="2414750" y="263867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A5E834-D15D-454E-9484-A801F402F432}"/>
              </a:ext>
            </a:extLst>
          </p:cNvPr>
          <p:cNvSpPr/>
          <p:nvPr/>
        </p:nvSpPr>
        <p:spPr>
          <a:xfrm>
            <a:off x="2829579" y="3275197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F97C17-DC55-448F-B99F-9A67338F2DC7}"/>
              </a:ext>
            </a:extLst>
          </p:cNvPr>
          <p:cNvCxnSpPr>
            <a:cxnSpLocks/>
            <a:stCxn id="27" idx="3"/>
            <a:endCxn id="28" idx="7"/>
          </p:cNvCxnSpPr>
          <p:nvPr/>
        </p:nvCxnSpPr>
        <p:spPr>
          <a:xfrm flipH="1">
            <a:off x="2731003" y="2455894"/>
            <a:ext cx="513797" cy="2370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67B30BE-494F-4532-8B89-903B9D1C63E1}"/>
              </a:ext>
            </a:extLst>
          </p:cNvPr>
          <p:cNvSpPr/>
          <p:nvPr/>
        </p:nvSpPr>
        <p:spPr>
          <a:xfrm>
            <a:off x="2829579" y="3982176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ECC60D-722A-4D49-AACF-D24085F3B498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3014836" y="3645711"/>
            <a:ext cx="0" cy="336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68F207-4BC7-4350-9B49-96D9BF2D36F9}"/>
              </a:ext>
            </a:extLst>
          </p:cNvPr>
          <p:cNvCxnSpPr>
            <a:cxnSpLocks/>
            <a:stCxn id="33" idx="3"/>
            <a:endCxn id="44" idx="6"/>
          </p:cNvCxnSpPr>
          <p:nvPr/>
        </p:nvCxnSpPr>
        <p:spPr>
          <a:xfrm flipH="1">
            <a:off x="1613400" y="4298429"/>
            <a:ext cx="1270440" cy="330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F8BE7C-4253-4604-B8E6-B0DA6281FB45}"/>
              </a:ext>
            </a:extLst>
          </p:cNvPr>
          <p:cNvCxnSpPr>
            <a:cxnSpLocks/>
            <a:stCxn id="45" idx="5"/>
            <a:endCxn id="44" idx="1"/>
          </p:cNvCxnSpPr>
          <p:nvPr/>
        </p:nvCxnSpPr>
        <p:spPr>
          <a:xfrm>
            <a:off x="518686" y="3955333"/>
            <a:ext cx="778461" cy="542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54C793-4624-4A76-A55A-7964D600342C}"/>
              </a:ext>
            </a:extLst>
          </p:cNvPr>
          <p:cNvCxnSpPr>
            <a:cxnSpLocks/>
            <a:stCxn id="43" idx="4"/>
            <a:endCxn id="44" idx="7"/>
          </p:cNvCxnSpPr>
          <p:nvPr/>
        </p:nvCxnSpPr>
        <p:spPr>
          <a:xfrm>
            <a:off x="1551916" y="3616517"/>
            <a:ext cx="7223" cy="8816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7166B-921E-46FD-BD23-CDE06D9AD347}"/>
              </a:ext>
            </a:extLst>
          </p:cNvPr>
          <p:cNvCxnSpPr>
            <a:cxnSpLocks/>
            <a:stCxn id="43" idx="2"/>
            <a:endCxn id="45" idx="7"/>
          </p:cNvCxnSpPr>
          <p:nvPr/>
        </p:nvCxnSpPr>
        <p:spPr>
          <a:xfrm flipH="1">
            <a:off x="518686" y="3431260"/>
            <a:ext cx="847973" cy="262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90247B5-ED09-48AE-A043-2F9EFC94E757}"/>
              </a:ext>
            </a:extLst>
          </p:cNvPr>
          <p:cNvSpPr/>
          <p:nvPr/>
        </p:nvSpPr>
        <p:spPr>
          <a:xfrm>
            <a:off x="1366659" y="3246003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9F4C7E-7C7C-461A-9785-BB86433B5BB1}"/>
              </a:ext>
            </a:extLst>
          </p:cNvPr>
          <p:cNvSpPr/>
          <p:nvPr/>
        </p:nvSpPr>
        <p:spPr>
          <a:xfrm>
            <a:off x="1242886" y="4443934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D1070E4-9BF4-48C3-A949-36A2AB461AA4}"/>
              </a:ext>
            </a:extLst>
          </p:cNvPr>
          <p:cNvSpPr/>
          <p:nvPr/>
        </p:nvSpPr>
        <p:spPr>
          <a:xfrm>
            <a:off x="202433" y="3639080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9D5F4EE-1311-4E67-A16E-4E60E1CABF56}"/>
              </a:ext>
            </a:extLst>
          </p:cNvPr>
          <p:cNvSpPr/>
          <p:nvPr/>
        </p:nvSpPr>
        <p:spPr>
          <a:xfrm>
            <a:off x="907916" y="372065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2DEA22-F587-4A73-BF5A-1D9D6DC857E6}"/>
              </a:ext>
            </a:extLst>
          </p:cNvPr>
          <p:cNvCxnSpPr>
            <a:cxnSpLocks/>
            <a:stCxn id="43" idx="3"/>
            <a:endCxn id="46" idx="7"/>
          </p:cNvCxnSpPr>
          <p:nvPr/>
        </p:nvCxnSpPr>
        <p:spPr>
          <a:xfrm flipH="1">
            <a:off x="1224169" y="3562256"/>
            <a:ext cx="196751" cy="2126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BB5856C-647C-4A8E-8EBE-FCA6CCF012D8}"/>
              </a:ext>
            </a:extLst>
          </p:cNvPr>
          <p:cNvCxnSpPr>
            <a:cxnSpLocks/>
            <a:stCxn id="46" idx="2"/>
            <a:endCxn id="45" idx="6"/>
          </p:cNvCxnSpPr>
          <p:nvPr/>
        </p:nvCxnSpPr>
        <p:spPr>
          <a:xfrm flipH="1" flipV="1">
            <a:off x="572947" y="3824337"/>
            <a:ext cx="334969" cy="81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6C53EE-4ED8-4E65-869F-CEEC2ED20BE3}"/>
              </a:ext>
            </a:extLst>
          </p:cNvPr>
          <p:cNvCxnSpPr>
            <a:cxnSpLocks/>
            <a:stCxn id="46" idx="5"/>
            <a:endCxn id="44" idx="0"/>
          </p:cNvCxnSpPr>
          <p:nvPr/>
        </p:nvCxnSpPr>
        <p:spPr>
          <a:xfrm>
            <a:off x="1224169" y="4036908"/>
            <a:ext cx="203974" cy="4070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C5ADF69-ACA7-42B0-B5FF-6B16765D8497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2239438" y="2954928"/>
            <a:ext cx="229573" cy="306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9A6EC5E-BBB2-4281-AE8A-4C5B7BBDEDF3}"/>
              </a:ext>
            </a:extLst>
          </p:cNvPr>
          <p:cNvSpPr txBox="1"/>
          <p:nvPr/>
        </p:nvSpPr>
        <p:spPr>
          <a:xfrm>
            <a:off x="3190539" y="213527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DFAFAF-AC77-474D-BDE2-C9862EEC773B}"/>
              </a:ext>
            </a:extLst>
          </p:cNvPr>
          <p:cNvSpPr txBox="1"/>
          <p:nvPr/>
        </p:nvSpPr>
        <p:spPr>
          <a:xfrm>
            <a:off x="2422310" y="2624264"/>
            <a:ext cx="31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D7CC1C-6524-486A-9BB4-38B1DA4FA12D}"/>
              </a:ext>
            </a:extLst>
          </p:cNvPr>
          <p:cNvSpPr txBox="1"/>
          <p:nvPr/>
        </p:nvSpPr>
        <p:spPr>
          <a:xfrm>
            <a:off x="2083636" y="325558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797E9E-4F6E-4694-AC56-DC3415C606EE}"/>
              </a:ext>
            </a:extLst>
          </p:cNvPr>
          <p:cNvSpPr txBox="1"/>
          <p:nvPr/>
        </p:nvSpPr>
        <p:spPr>
          <a:xfrm>
            <a:off x="2838550" y="324659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4DFDAA-1729-4F4A-8004-28A7B856BED9}"/>
              </a:ext>
            </a:extLst>
          </p:cNvPr>
          <p:cNvSpPr txBox="1"/>
          <p:nvPr/>
        </p:nvSpPr>
        <p:spPr>
          <a:xfrm>
            <a:off x="2854385" y="397132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870992-E3EA-472B-BB3F-B5477F92D265}"/>
              </a:ext>
            </a:extLst>
          </p:cNvPr>
          <p:cNvSpPr txBox="1"/>
          <p:nvPr/>
        </p:nvSpPr>
        <p:spPr>
          <a:xfrm>
            <a:off x="1266654" y="4448425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endParaRPr lang="en-A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E35432-A8C2-4616-B1B0-0DCA06D83747}"/>
              </a:ext>
            </a:extLst>
          </p:cNvPr>
          <p:cNvSpPr txBox="1"/>
          <p:nvPr/>
        </p:nvSpPr>
        <p:spPr>
          <a:xfrm>
            <a:off x="1387468" y="3244411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endParaRPr lang="en-AU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2B2752-7342-48A5-9E92-C1CA651850D5}"/>
              </a:ext>
            </a:extLst>
          </p:cNvPr>
          <p:cNvSpPr txBox="1"/>
          <p:nvPr/>
        </p:nvSpPr>
        <p:spPr>
          <a:xfrm>
            <a:off x="925438" y="3721837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573D38-C02A-4EC2-9523-885059804C02}"/>
              </a:ext>
            </a:extLst>
          </p:cNvPr>
          <p:cNvSpPr txBox="1"/>
          <p:nvPr/>
        </p:nvSpPr>
        <p:spPr>
          <a:xfrm>
            <a:off x="209321" y="3639080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C0F491-7F89-40D9-9F7A-26E3ECF8DDDA}"/>
                  </a:ext>
                </a:extLst>
              </p:cNvPr>
              <p:cNvSpPr txBox="1"/>
              <p:nvPr/>
            </p:nvSpPr>
            <p:spPr>
              <a:xfrm>
                <a:off x="4014294" y="3318692"/>
                <a:ext cx="609407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degree[C]&gt;degree[D],</a:t>
                </a:r>
              </a:p>
              <a:p>
                <a:r>
                  <a:rPr lang="en-US" dirty="0"/>
                  <a:t>then degree[C]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</m:oMath>
                </a14:m>
                <a:r>
                  <a:rPr lang="en-US" dirty="0"/>
                  <a:t>degree[C]-1, deg</a:t>
                </a:r>
                <a:r>
                  <a:rPr lang="en-AU" dirty="0"/>
                  <a:t>r</a:t>
                </a:r>
                <a:r>
                  <a:rPr lang="en-US" dirty="0" err="1"/>
                  <a:t>ee</a:t>
                </a:r>
                <a:r>
                  <a:rPr lang="en-US" dirty="0"/>
                  <a:t>[C]=2.</a:t>
                </a:r>
              </a:p>
              <a:p>
                <a:r>
                  <a:rPr lang="en-US" dirty="0"/>
                  <a:t>degree[G]&gt;degree[D],</a:t>
                </a:r>
              </a:p>
              <a:p>
                <a:r>
                  <a:rPr lang="en-US" dirty="0"/>
                  <a:t>then degree[G]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</m:oMath>
                </a14:m>
                <a:r>
                  <a:rPr lang="en-US" dirty="0"/>
                  <a:t>degree[G]-1, deg</a:t>
                </a:r>
                <a:r>
                  <a:rPr lang="en-AU" dirty="0"/>
                  <a:t>r</a:t>
                </a:r>
                <a:r>
                  <a:rPr lang="en-US" dirty="0" err="1"/>
                  <a:t>ee</a:t>
                </a:r>
                <a:r>
                  <a:rPr lang="en-US" dirty="0"/>
                  <a:t>[G]=3.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C0F491-7F89-40D9-9F7A-26E3ECF8D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294" y="3318692"/>
                <a:ext cx="6094070" cy="1477328"/>
              </a:xfrm>
              <a:prstGeom prst="rect">
                <a:avLst/>
              </a:prstGeom>
              <a:blipFill>
                <a:blip r:embed="rId3"/>
                <a:stretch>
                  <a:fillRect l="-901" t="-1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8D59A86B-12B6-479F-86A0-1B0046A8BE4A}"/>
              </a:ext>
            </a:extLst>
          </p:cNvPr>
          <p:cNvSpPr txBox="1"/>
          <p:nvPr/>
        </p:nvSpPr>
        <p:spPr>
          <a:xfrm>
            <a:off x="4014294" y="1597037"/>
            <a:ext cx="8001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The next vertex with the smallest degree is </a:t>
            </a:r>
            <a:r>
              <a:rPr lang="en-US" altLang="zh-CN" dirty="0"/>
              <a:t>D, </a:t>
            </a:r>
          </a:p>
          <a:p>
            <a:r>
              <a:rPr lang="en-AU" altLang="zh-CN" dirty="0"/>
              <a:t>D</a:t>
            </a:r>
            <a:r>
              <a:rPr lang="en-AU" dirty="0"/>
              <a:t>’s unvisited </a:t>
            </a:r>
            <a:r>
              <a:rPr lang="en-AU" dirty="0" err="1"/>
              <a:t>neighbors</a:t>
            </a:r>
            <a:r>
              <a:rPr lang="en-AU" dirty="0"/>
              <a:t> are C and G.</a:t>
            </a:r>
          </a:p>
        </p:txBody>
      </p:sp>
      <p:graphicFrame>
        <p:nvGraphicFramePr>
          <p:cNvPr id="57" name="Table 69">
            <a:extLst>
              <a:ext uri="{FF2B5EF4-FFF2-40B4-BE49-F238E27FC236}">
                <a16:creationId xmlns:a16="http://schemas.microsoft.com/office/drawing/2014/main" id="{69869BEF-6029-45F8-A564-6D76CA3AF840}"/>
              </a:ext>
            </a:extLst>
          </p:cNvPr>
          <p:cNvGraphicFramePr>
            <a:graphicFrameLocks noGrp="1"/>
          </p:cNvGraphicFramePr>
          <p:nvPr/>
        </p:nvGraphicFramePr>
        <p:xfrm>
          <a:off x="4064000" y="2267835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748683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76917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p:graphicFrame>
        <p:nvGraphicFramePr>
          <p:cNvPr id="56" name="Table 69">
            <a:extLst>
              <a:ext uri="{FF2B5EF4-FFF2-40B4-BE49-F238E27FC236}">
                <a16:creationId xmlns:a16="http://schemas.microsoft.com/office/drawing/2014/main" id="{CB031359-5DFD-41A0-8C44-1EC5D7C08E4E}"/>
              </a:ext>
            </a:extLst>
          </p:cNvPr>
          <p:cNvGraphicFramePr>
            <a:graphicFrameLocks noGrp="1"/>
          </p:cNvGraphicFramePr>
          <p:nvPr/>
        </p:nvGraphicFramePr>
        <p:xfrm>
          <a:off x="4064000" y="4924365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3">
                <a:extLst>
                  <a:ext uri="{FF2B5EF4-FFF2-40B4-BE49-F238E27FC236}">
                    <a16:creationId xmlns:a16="http://schemas.microsoft.com/office/drawing/2014/main" id="{E1AE4A97-67DC-0123-6A39-D959F557A6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200" dirty="0"/>
                  <a:t>Example</a:t>
                </a:r>
                <a:r>
                  <a:rPr lang="en-AU" altLang="zh-CN" sz="3200" dirty="0"/>
                  <a:t>:</a:t>
                </a:r>
                <a:r>
                  <a:rPr lang="zh-CN" altLang="en-US" sz="3200" dirty="0"/>
                  <a:t> </a:t>
                </a:r>
                <a:r>
                  <a:rPr lang="en-AU" altLang="zh-CN" sz="3200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altLang="zh-CN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AU" altLang="zh-CN" sz="3200" dirty="0"/>
                  <a:t>) Algorithm for Core Decomposition</a:t>
                </a:r>
                <a:endParaRPr lang="en-US" sz="3200" dirty="0"/>
              </a:p>
            </p:txBody>
          </p:sp>
        </mc:Choice>
        <mc:Fallback xmlns="">
          <p:sp>
            <p:nvSpPr>
              <p:cNvPr id="58" name="Title 3">
                <a:extLst>
                  <a:ext uri="{FF2B5EF4-FFF2-40B4-BE49-F238E27FC236}">
                    <a16:creationId xmlns:a16="http://schemas.microsoft.com/office/drawing/2014/main" id="{E1AE4A97-67DC-0123-6A39-D959F557A6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4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18C59-F425-6BC8-7676-19073546A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559DFF-2F76-9B55-5C63-A35450CB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46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1377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3743DB-FD2A-4358-B30C-A2EEF9F27558}"/>
              </a:ext>
            </a:extLst>
          </p:cNvPr>
          <p:cNvCxnSpPr>
            <a:cxnSpLocks/>
            <a:stCxn id="29" idx="3"/>
            <a:endCxn id="44" idx="6"/>
          </p:cNvCxnSpPr>
          <p:nvPr/>
        </p:nvCxnSpPr>
        <p:spPr>
          <a:xfrm flipH="1">
            <a:off x="1613400" y="3591450"/>
            <a:ext cx="1270440" cy="1037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C57595A-6300-4B1C-A54D-4FA6E96D0C6C}"/>
              </a:ext>
            </a:extLst>
          </p:cNvPr>
          <p:cNvSpPr/>
          <p:nvPr/>
        </p:nvSpPr>
        <p:spPr>
          <a:xfrm>
            <a:off x="2054181" y="3261872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BE5E93-2DD3-4E8D-9AAA-876792020B0F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1003" y="2954928"/>
            <a:ext cx="152837" cy="374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BB75A2-A16C-4D49-921A-E1CEF00C5EC4}"/>
              </a:ext>
            </a:extLst>
          </p:cNvPr>
          <p:cNvCxnSpPr>
            <a:cxnSpLocks/>
            <a:stCxn id="29" idx="2"/>
            <a:endCxn id="23" idx="6"/>
          </p:cNvCxnSpPr>
          <p:nvPr/>
        </p:nvCxnSpPr>
        <p:spPr>
          <a:xfrm flipH="1" flipV="1">
            <a:off x="2424695" y="3447129"/>
            <a:ext cx="404884" cy="1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9EA0659-A97E-4938-8E07-32A5BD46BE4A}"/>
              </a:ext>
            </a:extLst>
          </p:cNvPr>
          <p:cNvCxnSpPr>
            <a:cxnSpLocks/>
            <a:stCxn id="43" idx="6"/>
            <a:endCxn id="23" idx="2"/>
          </p:cNvCxnSpPr>
          <p:nvPr/>
        </p:nvCxnSpPr>
        <p:spPr>
          <a:xfrm>
            <a:off x="1737173" y="3431260"/>
            <a:ext cx="317008" cy="15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578276A-EBE1-4E62-9D08-1853BBC474FF}"/>
              </a:ext>
            </a:extLst>
          </p:cNvPr>
          <p:cNvSpPr/>
          <p:nvPr/>
        </p:nvSpPr>
        <p:spPr>
          <a:xfrm>
            <a:off x="3190539" y="2139641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CFD3C4-EDFD-4C5D-A780-60FC3524051F}"/>
              </a:ext>
            </a:extLst>
          </p:cNvPr>
          <p:cNvSpPr/>
          <p:nvPr/>
        </p:nvSpPr>
        <p:spPr>
          <a:xfrm>
            <a:off x="2414750" y="263867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A5E834-D15D-454E-9484-A801F402F432}"/>
              </a:ext>
            </a:extLst>
          </p:cNvPr>
          <p:cNvSpPr/>
          <p:nvPr/>
        </p:nvSpPr>
        <p:spPr>
          <a:xfrm>
            <a:off x="2829579" y="3275197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F97C17-DC55-448F-B99F-9A67338F2DC7}"/>
              </a:ext>
            </a:extLst>
          </p:cNvPr>
          <p:cNvCxnSpPr>
            <a:cxnSpLocks/>
            <a:stCxn id="27" idx="3"/>
            <a:endCxn id="28" idx="7"/>
          </p:cNvCxnSpPr>
          <p:nvPr/>
        </p:nvCxnSpPr>
        <p:spPr>
          <a:xfrm flipH="1">
            <a:off x="2731003" y="2455894"/>
            <a:ext cx="513797" cy="2370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67B30BE-494F-4532-8B89-903B9D1C63E1}"/>
              </a:ext>
            </a:extLst>
          </p:cNvPr>
          <p:cNvSpPr/>
          <p:nvPr/>
        </p:nvSpPr>
        <p:spPr>
          <a:xfrm>
            <a:off x="2829579" y="3982176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ECC60D-722A-4D49-AACF-D24085F3B498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3014836" y="3645711"/>
            <a:ext cx="0" cy="336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68F207-4BC7-4350-9B49-96D9BF2D36F9}"/>
              </a:ext>
            </a:extLst>
          </p:cNvPr>
          <p:cNvCxnSpPr>
            <a:cxnSpLocks/>
            <a:stCxn id="33" idx="3"/>
            <a:endCxn id="44" idx="6"/>
          </p:cNvCxnSpPr>
          <p:nvPr/>
        </p:nvCxnSpPr>
        <p:spPr>
          <a:xfrm flipH="1">
            <a:off x="1613400" y="4298429"/>
            <a:ext cx="1270440" cy="330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F8BE7C-4253-4604-B8E6-B0DA6281FB45}"/>
              </a:ext>
            </a:extLst>
          </p:cNvPr>
          <p:cNvCxnSpPr>
            <a:cxnSpLocks/>
            <a:stCxn id="45" idx="5"/>
            <a:endCxn id="44" idx="1"/>
          </p:cNvCxnSpPr>
          <p:nvPr/>
        </p:nvCxnSpPr>
        <p:spPr>
          <a:xfrm>
            <a:off x="518686" y="3955333"/>
            <a:ext cx="778461" cy="542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54C793-4624-4A76-A55A-7964D600342C}"/>
              </a:ext>
            </a:extLst>
          </p:cNvPr>
          <p:cNvCxnSpPr>
            <a:cxnSpLocks/>
            <a:stCxn id="43" idx="4"/>
            <a:endCxn id="44" idx="7"/>
          </p:cNvCxnSpPr>
          <p:nvPr/>
        </p:nvCxnSpPr>
        <p:spPr>
          <a:xfrm>
            <a:off x="1551916" y="3616517"/>
            <a:ext cx="7223" cy="8816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7166B-921E-46FD-BD23-CDE06D9AD347}"/>
              </a:ext>
            </a:extLst>
          </p:cNvPr>
          <p:cNvCxnSpPr>
            <a:cxnSpLocks/>
            <a:stCxn id="43" idx="2"/>
            <a:endCxn id="45" idx="7"/>
          </p:cNvCxnSpPr>
          <p:nvPr/>
        </p:nvCxnSpPr>
        <p:spPr>
          <a:xfrm flipH="1">
            <a:off x="518686" y="3431260"/>
            <a:ext cx="847973" cy="262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90247B5-ED09-48AE-A043-2F9EFC94E757}"/>
              </a:ext>
            </a:extLst>
          </p:cNvPr>
          <p:cNvSpPr/>
          <p:nvPr/>
        </p:nvSpPr>
        <p:spPr>
          <a:xfrm>
            <a:off x="1366659" y="3246003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9F4C7E-7C7C-461A-9785-BB86433B5BB1}"/>
              </a:ext>
            </a:extLst>
          </p:cNvPr>
          <p:cNvSpPr/>
          <p:nvPr/>
        </p:nvSpPr>
        <p:spPr>
          <a:xfrm>
            <a:off x="1242886" y="4443934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D1070E4-9BF4-48C3-A949-36A2AB461AA4}"/>
              </a:ext>
            </a:extLst>
          </p:cNvPr>
          <p:cNvSpPr/>
          <p:nvPr/>
        </p:nvSpPr>
        <p:spPr>
          <a:xfrm>
            <a:off x="202433" y="3639080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9D5F4EE-1311-4E67-A16E-4E60E1CABF56}"/>
              </a:ext>
            </a:extLst>
          </p:cNvPr>
          <p:cNvSpPr/>
          <p:nvPr/>
        </p:nvSpPr>
        <p:spPr>
          <a:xfrm>
            <a:off x="907916" y="372065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2DEA22-F587-4A73-BF5A-1D9D6DC857E6}"/>
              </a:ext>
            </a:extLst>
          </p:cNvPr>
          <p:cNvCxnSpPr>
            <a:cxnSpLocks/>
            <a:stCxn id="43" idx="3"/>
            <a:endCxn id="46" idx="7"/>
          </p:cNvCxnSpPr>
          <p:nvPr/>
        </p:nvCxnSpPr>
        <p:spPr>
          <a:xfrm flipH="1">
            <a:off x="1224169" y="3562256"/>
            <a:ext cx="196751" cy="2126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BB5856C-647C-4A8E-8EBE-FCA6CCF012D8}"/>
              </a:ext>
            </a:extLst>
          </p:cNvPr>
          <p:cNvCxnSpPr>
            <a:cxnSpLocks/>
            <a:stCxn id="46" idx="2"/>
            <a:endCxn id="45" idx="6"/>
          </p:cNvCxnSpPr>
          <p:nvPr/>
        </p:nvCxnSpPr>
        <p:spPr>
          <a:xfrm flipH="1" flipV="1">
            <a:off x="572947" y="3824337"/>
            <a:ext cx="334969" cy="81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6C53EE-4ED8-4E65-869F-CEEC2ED20BE3}"/>
              </a:ext>
            </a:extLst>
          </p:cNvPr>
          <p:cNvCxnSpPr>
            <a:cxnSpLocks/>
            <a:stCxn id="46" idx="5"/>
            <a:endCxn id="44" idx="0"/>
          </p:cNvCxnSpPr>
          <p:nvPr/>
        </p:nvCxnSpPr>
        <p:spPr>
          <a:xfrm>
            <a:off x="1224169" y="4036908"/>
            <a:ext cx="203974" cy="4070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C5ADF69-ACA7-42B0-B5FF-6B16765D8497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2239438" y="2954928"/>
            <a:ext cx="229573" cy="306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9A6EC5E-BBB2-4281-AE8A-4C5B7BBDEDF3}"/>
              </a:ext>
            </a:extLst>
          </p:cNvPr>
          <p:cNvSpPr txBox="1"/>
          <p:nvPr/>
        </p:nvSpPr>
        <p:spPr>
          <a:xfrm>
            <a:off x="3190539" y="213527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DFAFAF-AC77-474D-BDE2-C9862EEC773B}"/>
              </a:ext>
            </a:extLst>
          </p:cNvPr>
          <p:cNvSpPr txBox="1"/>
          <p:nvPr/>
        </p:nvSpPr>
        <p:spPr>
          <a:xfrm>
            <a:off x="2422310" y="2624264"/>
            <a:ext cx="31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D7CC1C-6524-486A-9BB4-38B1DA4FA12D}"/>
              </a:ext>
            </a:extLst>
          </p:cNvPr>
          <p:cNvSpPr txBox="1"/>
          <p:nvPr/>
        </p:nvSpPr>
        <p:spPr>
          <a:xfrm>
            <a:off x="2083636" y="325558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797E9E-4F6E-4694-AC56-DC3415C606EE}"/>
              </a:ext>
            </a:extLst>
          </p:cNvPr>
          <p:cNvSpPr txBox="1"/>
          <p:nvPr/>
        </p:nvSpPr>
        <p:spPr>
          <a:xfrm>
            <a:off x="2838550" y="324659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4DFDAA-1729-4F4A-8004-28A7B856BED9}"/>
              </a:ext>
            </a:extLst>
          </p:cNvPr>
          <p:cNvSpPr txBox="1"/>
          <p:nvPr/>
        </p:nvSpPr>
        <p:spPr>
          <a:xfrm>
            <a:off x="2854385" y="397132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870992-E3EA-472B-BB3F-B5477F92D265}"/>
              </a:ext>
            </a:extLst>
          </p:cNvPr>
          <p:cNvSpPr txBox="1"/>
          <p:nvPr/>
        </p:nvSpPr>
        <p:spPr>
          <a:xfrm>
            <a:off x="1266654" y="4448425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endParaRPr lang="en-A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E35432-A8C2-4616-B1B0-0DCA06D83747}"/>
              </a:ext>
            </a:extLst>
          </p:cNvPr>
          <p:cNvSpPr txBox="1"/>
          <p:nvPr/>
        </p:nvSpPr>
        <p:spPr>
          <a:xfrm>
            <a:off x="1387468" y="3244411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endParaRPr lang="en-AU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2B2752-7342-48A5-9E92-C1CA651850D5}"/>
              </a:ext>
            </a:extLst>
          </p:cNvPr>
          <p:cNvSpPr txBox="1"/>
          <p:nvPr/>
        </p:nvSpPr>
        <p:spPr>
          <a:xfrm>
            <a:off x="925438" y="3721837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573D38-C02A-4EC2-9523-885059804C02}"/>
              </a:ext>
            </a:extLst>
          </p:cNvPr>
          <p:cNvSpPr txBox="1"/>
          <p:nvPr/>
        </p:nvSpPr>
        <p:spPr>
          <a:xfrm>
            <a:off x="209321" y="3639080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C0F491-7F89-40D9-9F7A-26E3ECF8DDDA}"/>
                  </a:ext>
                </a:extLst>
              </p:cNvPr>
              <p:cNvSpPr txBox="1"/>
              <p:nvPr/>
            </p:nvSpPr>
            <p:spPr>
              <a:xfrm>
                <a:off x="4014294" y="3408681"/>
                <a:ext cx="609407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degree[E]=degree[C], t</a:t>
                </a:r>
                <a:r>
                  <a:rPr lang="en-US" altLang="zh-CN" dirty="0"/>
                  <a:t>hen nothing would be changed.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degree[F]&gt;degree[C],</a:t>
                </a:r>
              </a:p>
              <a:p>
                <a:r>
                  <a:rPr lang="en-US" dirty="0"/>
                  <a:t>then degree[F]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</m:oMath>
                </a14:m>
                <a:r>
                  <a:rPr lang="en-US" dirty="0"/>
                  <a:t>degree[F]-1, deg</a:t>
                </a:r>
                <a:r>
                  <a:rPr lang="en-AU" dirty="0"/>
                  <a:t>r</a:t>
                </a:r>
                <a:r>
                  <a:rPr lang="en-US" dirty="0" err="1"/>
                  <a:t>ee</a:t>
                </a:r>
                <a:r>
                  <a:rPr lang="en-US" dirty="0"/>
                  <a:t>[F]=4.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C0F491-7F89-40D9-9F7A-26E3ECF8D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294" y="3408681"/>
                <a:ext cx="6094070" cy="1477328"/>
              </a:xfrm>
              <a:prstGeom prst="rect">
                <a:avLst/>
              </a:prstGeom>
              <a:blipFill>
                <a:blip r:embed="rId3"/>
                <a:stretch>
                  <a:fillRect l="-833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8D59A86B-12B6-479F-86A0-1B0046A8BE4A}"/>
              </a:ext>
            </a:extLst>
          </p:cNvPr>
          <p:cNvSpPr txBox="1"/>
          <p:nvPr/>
        </p:nvSpPr>
        <p:spPr>
          <a:xfrm>
            <a:off x="4018111" y="1536984"/>
            <a:ext cx="73356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The next vertex with the smallest degree is </a:t>
            </a:r>
            <a:r>
              <a:rPr lang="en-US" dirty="0"/>
              <a:t>C</a:t>
            </a:r>
            <a:r>
              <a:rPr lang="en-US" altLang="zh-CN" dirty="0"/>
              <a:t>, </a:t>
            </a:r>
          </a:p>
          <a:p>
            <a:r>
              <a:rPr lang="en-AU" altLang="zh-CN" dirty="0"/>
              <a:t>C</a:t>
            </a:r>
            <a:r>
              <a:rPr lang="en-AU" dirty="0"/>
              <a:t>’s unvisited </a:t>
            </a:r>
            <a:r>
              <a:rPr lang="en-AU" dirty="0" err="1"/>
              <a:t>neighbor</a:t>
            </a:r>
            <a:r>
              <a:rPr lang="en-AU" dirty="0"/>
              <a:t> is E.</a:t>
            </a:r>
          </a:p>
        </p:txBody>
      </p:sp>
      <p:graphicFrame>
        <p:nvGraphicFramePr>
          <p:cNvPr id="58" name="Table 69">
            <a:extLst>
              <a:ext uri="{FF2B5EF4-FFF2-40B4-BE49-F238E27FC236}">
                <a16:creationId xmlns:a16="http://schemas.microsoft.com/office/drawing/2014/main" id="{02B0E9AD-4512-4171-8F40-37120313C6BE}"/>
              </a:ext>
            </a:extLst>
          </p:cNvPr>
          <p:cNvGraphicFramePr>
            <a:graphicFrameLocks noGrp="1"/>
          </p:cNvGraphicFramePr>
          <p:nvPr/>
        </p:nvGraphicFramePr>
        <p:xfrm>
          <a:off x="4064000" y="223140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p:graphicFrame>
        <p:nvGraphicFramePr>
          <p:cNvPr id="60" name="Table 69">
            <a:extLst>
              <a:ext uri="{FF2B5EF4-FFF2-40B4-BE49-F238E27FC236}">
                <a16:creationId xmlns:a16="http://schemas.microsoft.com/office/drawing/2014/main" id="{D2D16A20-4F25-455D-9CB8-CCF0D4593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605396"/>
              </p:ext>
            </p:extLst>
          </p:nvPr>
        </p:nvGraphicFramePr>
        <p:xfrm>
          <a:off x="4100019" y="481444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itle 3">
                <a:extLst>
                  <a:ext uri="{FF2B5EF4-FFF2-40B4-BE49-F238E27FC236}">
                    <a16:creationId xmlns:a16="http://schemas.microsoft.com/office/drawing/2014/main" id="{39CEA15D-2E0D-93B8-752A-531A23545F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200" dirty="0"/>
                  <a:t>Example</a:t>
                </a:r>
                <a:r>
                  <a:rPr lang="en-AU" altLang="zh-CN" sz="3200" dirty="0"/>
                  <a:t>:</a:t>
                </a:r>
                <a:r>
                  <a:rPr lang="zh-CN" altLang="en-US" sz="3200" dirty="0"/>
                  <a:t> </a:t>
                </a:r>
                <a:r>
                  <a:rPr lang="en-AU" altLang="zh-CN" sz="3200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altLang="zh-CN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AU" altLang="zh-CN" sz="3200" dirty="0"/>
                  <a:t>) Algorithm for Core Decomposition</a:t>
                </a:r>
                <a:endParaRPr lang="en-US" sz="3200" dirty="0"/>
              </a:p>
            </p:txBody>
          </p:sp>
        </mc:Choice>
        <mc:Fallback xmlns="">
          <p:sp>
            <p:nvSpPr>
              <p:cNvPr id="56" name="Title 3">
                <a:extLst>
                  <a:ext uri="{FF2B5EF4-FFF2-40B4-BE49-F238E27FC236}">
                    <a16:creationId xmlns:a16="http://schemas.microsoft.com/office/drawing/2014/main" id="{39CEA15D-2E0D-93B8-752A-531A23545F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4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A943C-81E2-2142-B363-6135D4499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DD2AE-067F-5689-BE53-03710FB3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47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0392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3743DB-FD2A-4358-B30C-A2EEF9F27558}"/>
              </a:ext>
            </a:extLst>
          </p:cNvPr>
          <p:cNvCxnSpPr>
            <a:cxnSpLocks/>
            <a:stCxn id="29" idx="3"/>
            <a:endCxn id="44" idx="6"/>
          </p:cNvCxnSpPr>
          <p:nvPr/>
        </p:nvCxnSpPr>
        <p:spPr>
          <a:xfrm flipH="1">
            <a:off x="1613400" y="3591450"/>
            <a:ext cx="1270440" cy="1037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C57595A-6300-4B1C-A54D-4FA6E96D0C6C}"/>
              </a:ext>
            </a:extLst>
          </p:cNvPr>
          <p:cNvSpPr/>
          <p:nvPr/>
        </p:nvSpPr>
        <p:spPr>
          <a:xfrm>
            <a:off x="2054181" y="3261872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BE5E93-2DD3-4E8D-9AAA-876792020B0F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1003" y="2954928"/>
            <a:ext cx="152837" cy="374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BB75A2-A16C-4D49-921A-E1CEF00C5EC4}"/>
              </a:ext>
            </a:extLst>
          </p:cNvPr>
          <p:cNvCxnSpPr>
            <a:cxnSpLocks/>
            <a:stCxn id="29" idx="2"/>
            <a:endCxn id="23" idx="6"/>
          </p:cNvCxnSpPr>
          <p:nvPr/>
        </p:nvCxnSpPr>
        <p:spPr>
          <a:xfrm flipH="1" flipV="1">
            <a:off x="2424695" y="3447129"/>
            <a:ext cx="404884" cy="1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9EA0659-A97E-4938-8E07-32A5BD46BE4A}"/>
              </a:ext>
            </a:extLst>
          </p:cNvPr>
          <p:cNvCxnSpPr>
            <a:cxnSpLocks/>
            <a:stCxn id="43" idx="6"/>
            <a:endCxn id="23" idx="2"/>
          </p:cNvCxnSpPr>
          <p:nvPr/>
        </p:nvCxnSpPr>
        <p:spPr>
          <a:xfrm>
            <a:off x="1737173" y="3431260"/>
            <a:ext cx="317008" cy="15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578276A-EBE1-4E62-9D08-1853BBC474FF}"/>
              </a:ext>
            </a:extLst>
          </p:cNvPr>
          <p:cNvSpPr/>
          <p:nvPr/>
        </p:nvSpPr>
        <p:spPr>
          <a:xfrm>
            <a:off x="3190539" y="2139641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CFD3C4-EDFD-4C5D-A780-60FC3524051F}"/>
              </a:ext>
            </a:extLst>
          </p:cNvPr>
          <p:cNvSpPr/>
          <p:nvPr/>
        </p:nvSpPr>
        <p:spPr>
          <a:xfrm>
            <a:off x="2414750" y="263867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A5E834-D15D-454E-9484-A801F402F432}"/>
              </a:ext>
            </a:extLst>
          </p:cNvPr>
          <p:cNvSpPr/>
          <p:nvPr/>
        </p:nvSpPr>
        <p:spPr>
          <a:xfrm>
            <a:off x="2829579" y="3275197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F97C17-DC55-448F-B99F-9A67338F2DC7}"/>
              </a:ext>
            </a:extLst>
          </p:cNvPr>
          <p:cNvCxnSpPr>
            <a:cxnSpLocks/>
            <a:stCxn id="27" idx="3"/>
            <a:endCxn id="28" idx="7"/>
          </p:cNvCxnSpPr>
          <p:nvPr/>
        </p:nvCxnSpPr>
        <p:spPr>
          <a:xfrm flipH="1">
            <a:off x="2731003" y="2455894"/>
            <a:ext cx="513797" cy="2370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67B30BE-494F-4532-8B89-903B9D1C63E1}"/>
              </a:ext>
            </a:extLst>
          </p:cNvPr>
          <p:cNvSpPr/>
          <p:nvPr/>
        </p:nvSpPr>
        <p:spPr>
          <a:xfrm>
            <a:off x="2829579" y="3982176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ECC60D-722A-4D49-AACF-D24085F3B498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3014836" y="3645711"/>
            <a:ext cx="0" cy="336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68F207-4BC7-4350-9B49-96D9BF2D36F9}"/>
              </a:ext>
            </a:extLst>
          </p:cNvPr>
          <p:cNvCxnSpPr>
            <a:cxnSpLocks/>
            <a:stCxn id="33" idx="3"/>
            <a:endCxn id="44" idx="6"/>
          </p:cNvCxnSpPr>
          <p:nvPr/>
        </p:nvCxnSpPr>
        <p:spPr>
          <a:xfrm flipH="1">
            <a:off x="1613400" y="4298429"/>
            <a:ext cx="1270440" cy="330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F8BE7C-4253-4604-B8E6-B0DA6281FB45}"/>
              </a:ext>
            </a:extLst>
          </p:cNvPr>
          <p:cNvCxnSpPr>
            <a:cxnSpLocks/>
            <a:stCxn id="45" idx="5"/>
            <a:endCxn id="44" idx="1"/>
          </p:cNvCxnSpPr>
          <p:nvPr/>
        </p:nvCxnSpPr>
        <p:spPr>
          <a:xfrm>
            <a:off x="518686" y="3955333"/>
            <a:ext cx="778461" cy="542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54C793-4624-4A76-A55A-7964D600342C}"/>
              </a:ext>
            </a:extLst>
          </p:cNvPr>
          <p:cNvCxnSpPr>
            <a:cxnSpLocks/>
            <a:stCxn id="43" idx="4"/>
            <a:endCxn id="44" idx="7"/>
          </p:cNvCxnSpPr>
          <p:nvPr/>
        </p:nvCxnSpPr>
        <p:spPr>
          <a:xfrm>
            <a:off x="1551916" y="3616517"/>
            <a:ext cx="7223" cy="8816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7166B-921E-46FD-BD23-CDE06D9AD347}"/>
              </a:ext>
            </a:extLst>
          </p:cNvPr>
          <p:cNvCxnSpPr>
            <a:cxnSpLocks/>
            <a:stCxn id="43" idx="2"/>
            <a:endCxn id="45" idx="7"/>
          </p:cNvCxnSpPr>
          <p:nvPr/>
        </p:nvCxnSpPr>
        <p:spPr>
          <a:xfrm flipH="1">
            <a:off x="518686" y="3431260"/>
            <a:ext cx="847973" cy="262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90247B5-ED09-48AE-A043-2F9EFC94E757}"/>
              </a:ext>
            </a:extLst>
          </p:cNvPr>
          <p:cNvSpPr/>
          <p:nvPr/>
        </p:nvSpPr>
        <p:spPr>
          <a:xfrm>
            <a:off x="1366659" y="3246003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9F4C7E-7C7C-461A-9785-BB86433B5BB1}"/>
              </a:ext>
            </a:extLst>
          </p:cNvPr>
          <p:cNvSpPr/>
          <p:nvPr/>
        </p:nvSpPr>
        <p:spPr>
          <a:xfrm>
            <a:off x="1242886" y="4443934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D1070E4-9BF4-48C3-A949-36A2AB461AA4}"/>
              </a:ext>
            </a:extLst>
          </p:cNvPr>
          <p:cNvSpPr/>
          <p:nvPr/>
        </p:nvSpPr>
        <p:spPr>
          <a:xfrm>
            <a:off x="202433" y="3639080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9D5F4EE-1311-4E67-A16E-4E60E1CABF56}"/>
              </a:ext>
            </a:extLst>
          </p:cNvPr>
          <p:cNvSpPr/>
          <p:nvPr/>
        </p:nvSpPr>
        <p:spPr>
          <a:xfrm>
            <a:off x="907916" y="372065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2DEA22-F587-4A73-BF5A-1D9D6DC857E6}"/>
              </a:ext>
            </a:extLst>
          </p:cNvPr>
          <p:cNvCxnSpPr>
            <a:cxnSpLocks/>
            <a:stCxn id="43" idx="3"/>
            <a:endCxn id="46" idx="7"/>
          </p:cNvCxnSpPr>
          <p:nvPr/>
        </p:nvCxnSpPr>
        <p:spPr>
          <a:xfrm flipH="1">
            <a:off x="1224169" y="3562256"/>
            <a:ext cx="196751" cy="2126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BB5856C-647C-4A8E-8EBE-FCA6CCF012D8}"/>
              </a:ext>
            </a:extLst>
          </p:cNvPr>
          <p:cNvCxnSpPr>
            <a:cxnSpLocks/>
            <a:stCxn id="46" idx="2"/>
            <a:endCxn id="45" idx="6"/>
          </p:cNvCxnSpPr>
          <p:nvPr/>
        </p:nvCxnSpPr>
        <p:spPr>
          <a:xfrm flipH="1" flipV="1">
            <a:off x="572947" y="3824337"/>
            <a:ext cx="334969" cy="81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6C53EE-4ED8-4E65-869F-CEEC2ED20BE3}"/>
              </a:ext>
            </a:extLst>
          </p:cNvPr>
          <p:cNvCxnSpPr>
            <a:cxnSpLocks/>
            <a:stCxn id="46" idx="5"/>
            <a:endCxn id="44" idx="0"/>
          </p:cNvCxnSpPr>
          <p:nvPr/>
        </p:nvCxnSpPr>
        <p:spPr>
          <a:xfrm>
            <a:off x="1224169" y="4036908"/>
            <a:ext cx="203974" cy="4070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C5ADF69-ACA7-42B0-B5FF-6B16765D8497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2239438" y="2954928"/>
            <a:ext cx="229573" cy="306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9A6EC5E-BBB2-4281-AE8A-4C5B7BBDEDF3}"/>
              </a:ext>
            </a:extLst>
          </p:cNvPr>
          <p:cNvSpPr txBox="1"/>
          <p:nvPr/>
        </p:nvSpPr>
        <p:spPr>
          <a:xfrm>
            <a:off x="3190539" y="213527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DFAFAF-AC77-474D-BDE2-C9862EEC773B}"/>
              </a:ext>
            </a:extLst>
          </p:cNvPr>
          <p:cNvSpPr txBox="1"/>
          <p:nvPr/>
        </p:nvSpPr>
        <p:spPr>
          <a:xfrm>
            <a:off x="2422310" y="2624264"/>
            <a:ext cx="31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D7CC1C-6524-486A-9BB4-38B1DA4FA12D}"/>
              </a:ext>
            </a:extLst>
          </p:cNvPr>
          <p:cNvSpPr txBox="1"/>
          <p:nvPr/>
        </p:nvSpPr>
        <p:spPr>
          <a:xfrm>
            <a:off x="2083636" y="325558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797E9E-4F6E-4694-AC56-DC3415C606EE}"/>
              </a:ext>
            </a:extLst>
          </p:cNvPr>
          <p:cNvSpPr txBox="1"/>
          <p:nvPr/>
        </p:nvSpPr>
        <p:spPr>
          <a:xfrm>
            <a:off x="2838550" y="324659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4DFDAA-1729-4F4A-8004-28A7B856BED9}"/>
              </a:ext>
            </a:extLst>
          </p:cNvPr>
          <p:cNvSpPr txBox="1"/>
          <p:nvPr/>
        </p:nvSpPr>
        <p:spPr>
          <a:xfrm>
            <a:off x="2854385" y="397132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870992-E3EA-472B-BB3F-B5477F92D265}"/>
              </a:ext>
            </a:extLst>
          </p:cNvPr>
          <p:cNvSpPr txBox="1"/>
          <p:nvPr/>
        </p:nvSpPr>
        <p:spPr>
          <a:xfrm>
            <a:off x="1266654" y="4448425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endParaRPr lang="en-A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E35432-A8C2-4616-B1B0-0DCA06D83747}"/>
              </a:ext>
            </a:extLst>
          </p:cNvPr>
          <p:cNvSpPr txBox="1"/>
          <p:nvPr/>
        </p:nvSpPr>
        <p:spPr>
          <a:xfrm>
            <a:off x="1387468" y="3244411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endParaRPr lang="en-AU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2B2752-7342-48A5-9E92-C1CA651850D5}"/>
              </a:ext>
            </a:extLst>
          </p:cNvPr>
          <p:cNvSpPr txBox="1"/>
          <p:nvPr/>
        </p:nvSpPr>
        <p:spPr>
          <a:xfrm>
            <a:off x="925438" y="3721837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573D38-C02A-4EC2-9523-885059804C02}"/>
              </a:ext>
            </a:extLst>
          </p:cNvPr>
          <p:cNvSpPr txBox="1"/>
          <p:nvPr/>
        </p:nvSpPr>
        <p:spPr>
          <a:xfrm>
            <a:off x="209321" y="3639080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C0F491-7F89-40D9-9F7A-26E3ECF8DDDA}"/>
                  </a:ext>
                </a:extLst>
              </p:cNvPr>
              <p:cNvSpPr txBox="1"/>
              <p:nvPr/>
            </p:nvSpPr>
            <p:spPr>
              <a:xfrm>
                <a:off x="4014294" y="3275197"/>
                <a:ext cx="609407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degree[F]&gt;degree[E],</a:t>
                </a:r>
              </a:p>
              <a:p>
                <a:r>
                  <a:rPr lang="en-US" dirty="0"/>
                  <a:t>then degree[F]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</m:oMath>
                </a14:m>
                <a:r>
                  <a:rPr lang="en-US" dirty="0"/>
                  <a:t>degree[F]-1, deg</a:t>
                </a:r>
                <a:r>
                  <a:rPr lang="en-AU" dirty="0"/>
                  <a:t>r</a:t>
                </a:r>
                <a:r>
                  <a:rPr lang="en-US" dirty="0" err="1"/>
                  <a:t>ee</a:t>
                </a:r>
                <a:r>
                  <a:rPr lang="en-US" dirty="0"/>
                  <a:t>[F]=3.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C0F491-7F89-40D9-9F7A-26E3ECF8D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294" y="3275197"/>
                <a:ext cx="6094070" cy="923330"/>
              </a:xfrm>
              <a:prstGeom prst="rect">
                <a:avLst/>
              </a:prstGeom>
              <a:blipFill>
                <a:blip r:embed="rId3"/>
                <a:stretch>
                  <a:fillRect l="-833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8D59A86B-12B6-479F-86A0-1B0046A8BE4A}"/>
              </a:ext>
            </a:extLst>
          </p:cNvPr>
          <p:cNvSpPr txBox="1"/>
          <p:nvPr/>
        </p:nvSpPr>
        <p:spPr>
          <a:xfrm>
            <a:off x="4020589" y="1559955"/>
            <a:ext cx="73356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The next vertex with the smallest degree is </a:t>
            </a:r>
            <a:r>
              <a:rPr lang="en-US" dirty="0"/>
              <a:t>E</a:t>
            </a:r>
            <a:r>
              <a:rPr lang="en-US" altLang="zh-CN" dirty="0"/>
              <a:t>, </a:t>
            </a:r>
          </a:p>
          <a:p>
            <a:r>
              <a:rPr lang="en-AU" altLang="zh-CN" dirty="0"/>
              <a:t>E</a:t>
            </a:r>
            <a:r>
              <a:rPr lang="en-AU" dirty="0"/>
              <a:t>’s unvisited </a:t>
            </a:r>
            <a:r>
              <a:rPr lang="en-AU" dirty="0" err="1"/>
              <a:t>neighbor</a:t>
            </a:r>
            <a:r>
              <a:rPr lang="en-AU" dirty="0"/>
              <a:t> is F.</a:t>
            </a:r>
          </a:p>
        </p:txBody>
      </p:sp>
      <p:graphicFrame>
        <p:nvGraphicFramePr>
          <p:cNvPr id="58" name="Table 69">
            <a:extLst>
              <a:ext uri="{FF2B5EF4-FFF2-40B4-BE49-F238E27FC236}">
                <a16:creationId xmlns:a16="http://schemas.microsoft.com/office/drawing/2014/main" id="{02B0E9AD-4512-4171-8F40-37120313C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294557"/>
              </p:ext>
            </p:extLst>
          </p:nvPr>
        </p:nvGraphicFramePr>
        <p:xfrm>
          <a:off x="4064000" y="223140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p:graphicFrame>
        <p:nvGraphicFramePr>
          <p:cNvPr id="60" name="Table 69">
            <a:extLst>
              <a:ext uri="{FF2B5EF4-FFF2-40B4-BE49-F238E27FC236}">
                <a16:creationId xmlns:a16="http://schemas.microsoft.com/office/drawing/2014/main" id="{D2D16A20-4F25-455D-9CB8-CCF0D4593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565122"/>
              </p:ext>
            </p:extLst>
          </p:nvPr>
        </p:nvGraphicFramePr>
        <p:xfrm>
          <a:off x="4064000" y="4707916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itle 3">
                <a:extLst>
                  <a:ext uri="{FF2B5EF4-FFF2-40B4-BE49-F238E27FC236}">
                    <a16:creationId xmlns:a16="http://schemas.microsoft.com/office/drawing/2014/main" id="{1CAF3A80-B671-54FE-76D7-4BF57819E38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200" dirty="0"/>
                  <a:t>Example</a:t>
                </a:r>
                <a:r>
                  <a:rPr lang="en-AU" altLang="zh-CN" sz="3200" dirty="0"/>
                  <a:t>:</a:t>
                </a:r>
                <a:r>
                  <a:rPr lang="zh-CN" altLang="en-US" sz="3200" dirty="0"/>
                  <a:t> </a:t>
                </a:r>
                <a:r>
                  <a:rPr lang="en-AU" altLang="zh-CN" sz="3200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altLang="zh-CN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AU" altLang="zh-CN" sz="3200" dirty="0"/>
                  <a:t>) Algorithm for Core Decomposition</a:t>
                </a:r>
                <a:endParaRPr lang="en-US" sz="3200" dirty="0"/>
              </a:p>
            </p:txBody>
          </p:sp>
        </mc:Choice>
        <mc:Fallback xmlns="">
          <p:sp>
            <p:nvSpPr>
              <p:cNvPr id="56" name="Title 3">
                <a:extLst>
                  <a:ext uri="{FF2B5EF4-FFF2-40B4-BE49-F238E27FC236}">
                    <a16:creationId xmlns:a16="http://schemas.microsoft.com/office/drawing/2014/main" id="{1CAF3A80-B671-54FE-76D7-4BF57819E3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4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1C000-F3FE-207C-6057-BB3E0068F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9A771-4DB9-39CF-5B32-11BAA880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48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64579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3743DB-FD2A-4358-B30C-A2EEF9F27558}"/>
              </a:ext>
            </a:extLst>
          </p:cNvPr>
          <p:cNvCxnSpPr>
            <a:cxnSpLocks/>
            <a:stCxn id="29" idx="3"/>
            <a:endCxn id="44" idx="6"/>
          </p:cNvCxnSpPr>
          <p:nvPr/>
        </p:nvCxnSpPr>
        <p:spPr>
          <a:xfrm flipH="1">
            <a:off x="1613400" y="3591450"/>
            <a:ext cx="1270440" cy="1037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C57595A-6300-4B1C-A54D-4FA6E96D0C6C}"/>
              </a:ext>
            </a:extLst>
          </p:cNvPr>
          <p:cNvSpPr/>
          <p:nvPr/>
        </p:nvSpPr>
        <p:spPr>
          <a:xfrm>
            <a:off x="2054181" y="3261872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BE5E93-2DD3-4E8D-9AAA-876792020B0F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1003" y="2954928"/>
            <a:ext cx="152837" cy="374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BB75A2-A16C-4D49-921A-E1CEF00C5EC4}"/>
              </a:ext>
            </a:extLst>
          </p:cNvPr>
          <p:cNvCxnSpPr>
            <a:cxnSpLocks/>
            <a:stCxn id="29" idx="2"/>
            <a:endCxn id="23" idx="6"/>
          </p:cNvCxnSpPr>
          <p:nvPr/>
        </p:nvCxnSpPr>
        <p:spPr>
          <a:xfrm flipH="1" flipV="1">
            <a:off x="2424695" y="3447129"/>
            <a:ext cx="404884" cy="1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9EA0659-A97E-4938-8E07-32A5BD46BE4A}"/>
              </a:ext>
            </a:extLst>
          </p:cNvPr>
          <p:cNvCxnSpPr>
            <a:cxnSpLocks/>
            <a:stCxn id="43" idx="6"/>
            <a:endCxn id="23" idx="2"/>
          </p:cNvCxnSpPr>
          <p:nvPr/>
        </p:nvCxnSpPr>
        <p:spPr>
          <a:xfrm>
            <a:off x="1737173" y="3431260"/>
            <a:ext cx="317008" cy="15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578276A-EBE1-4E62-9D08-1853BBC474FF}"/>
              </a:ext>
            </a:extLst>
          </p:cNvPr>
          <p:cNvSpPr/>
          <p:nvPr/>
        </p:nvSpPr>
        <p:spPr>
          <a:xfrm>
            <a:off x="3190539" y="2139641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CFD3C4-EDFD-4C5D-A780-60FC3524051F}"/>
              </a:ext>
            </a:extLst>
          </p:cNvPr>
          <p:cNvSpPr/>
          <p:nvPr/>
        </p:nvSpPr>
        <p:spPr>
          <a:xfrm>
            <a:off x="2414750" y="263867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A5E834-D15D-454E-9484-A801F402F432}"/>
              </a:ext>
            </a:extLst>
          </p:cNvPr>
          <p:cNvSpPr/>
          <p:nvPr/>
        </p:nvSpPr>
        <p:spPr>
          <a:xfrm>
            <a:off x="2829579" y="3275197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F97C17-DC55-448F-B99F-9A67338F2DC7}"/>
              </a:ext>
            </a:extLst>
          </p:cNvPr>
          <p:cNvCxnSpPr>
            <a:cxnSpLocks/>
            <a:stCxn id="27" idx="3"/>
            <a:endCxn id="28" idx="7"/>
          </p:cNvCxnSpPr>
          <p:nvPr/>
        </p:nvCxnSpPr>
        <p:spPr>
          <a:xfrm flipH="1">
            <a:off x="2731003" y="2455894"/>
            <a:ext cx="513797" cy="2370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67B30BE-494F-4532-8B89-903B9D1C63E1}"/>
              </a:ext>
            </a:extLst>
          </p:cNvPr>
          <p:cNvSpPr/>
          <p:nvPr/>
        </p:nvSpPr>
        <p:spPr>
          <a:xfrm>
            <a:off x="2829579" y="3982176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ECC60D-722A-4D49-AACF-D24085F3B498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3014836" y="3645711"/>
            <a:ext cx="0" cy="336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68F207-4BC7-4350-9B49-96D9BF2D36F9}"/>
              </a:ext>
            </a:extLst>
          </p:cNvPr>
          <p:cNvCxnSpPr>
            <a:cxnSpLocks/>
            <a:stCxn id="33" idx="3"/>
            <a:endCxn id="44" idx="6"/>
          </p:cNvCxnSpPr>
          <p:nvPr/>
        </p:nvCxnSpPr>
        <p:spPr>
          <a:xfrm flipH="1">
            <a:off x="1613400" y="4298429"/>
            <a:ext cx="1270440" cy="330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F8BE7C-4253-4604-B8E6-B0DA6281FB45}"/>
              </a:ext>
            </a:extLst>
          </p:cNvPr>
          <p:cNvCxnSpPr>
            <a:cxnSpLocks/>
            <a:stCxn id="45" idx="5"/>
            <a:endCxn id="44" idx="1"/>
          </p:cNvCxnSpPr>
          <p:nvPr/>
        </p:nvCxnSpPr>
        <p:spPr>
          <a:xfrm>
            <a:off x="518686" y="3955333"/>
            <a:ext cx="778461" cy="542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54C793-4624-4A76-A55A-7964D600342C}"/>
              </a:ext>
            </a:extLst>
          </p:cNvPr>
          <p:cNvCxnSpPr>
            <a:cxnSpLocks/>
            <a:stCxn id="43" idx="4"/>
            <a:endCxn id="44" idx="7"/>
          </p:cNvCxnSpPr>
          <p:nvPr/>
        </p:nvCxnSpPr>
        <p:spPr>
          <a:xfrm>
            <a:off x="1551916" y="3616517"/>
            <a:ext cx="7223" cy="8816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7166B-921E-46FD-BD23-CDE06D9AD347}"/>
              </a:ext>
            </a:extLst>
          </p:cNvPr>
          <p:cNvCxnSpPr>
            <a:cxnSpLocks/>
            <a:stCxn id="43" idx="2"/>
            <a:endCxn id="45" idx="7"/>
          </p:cNvCxnSpPr>
          <p:nvPr/>
        </p:nvCxnSpPr>
        <p:spPr>
          <a:xfrm flipH="1">
            <a:off x="518686" y="3431260"/>
            <a:ext cx="847973" cy="262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90247B5-ED09-48AE-A043-2F9EFC94E757}"/>
              </a:ext>
            </a:extLst>
          </p:cNvPr>
          <p:cNvSpPr/>
          <p:nvPr/>
        </p:nvSpPr>
        <p:spPr>
          <a:xfrm>
            <a:off x="1366659" y="3246003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9F4C7E-7C7C-461A-9785-BB86433B5BB1}"/>
              </a:ext>
            </a:extLst>
          </p:cNvPr>
          <p:cNvSpPr/>
          <p:nvPr/>
        </p:nvSpPr>
        <p:spPr>
          <a:xfrm>
            <a:off x="1242886" y="4443934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D1070E4-9BF4-48C3-A949-36A2AB461AA4}"/>
              </a:ext>
            </a:extLst>
          </p:cNvPr>
          <p:cNvSpPr/>
          <p:nvPr/>
        </p:nvSpPr>
        <p:spPr>
          <a:xfrm>
            <a:off x="202433" y="3639080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9D5F4EE-1311-4E67-A16E-4E60E1CABF56}"/>
              </a:ext>
            </a:extLst>
          </p:cNvPr>
          <p:cNvSpPr/>
          <p:nvPr/>
        </p:nvSpPr>
        <p:spPr>
          <a:xfrm>
            <a:off x="907916" y="372065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2DEA22-F587-4A73-BF5A-1D9D6DC857E6}"/>
              </a:ext>
            </a:extLst>
          </p:cNvPr>
          <p:cNvCxnSpPr>
            <a:cxnSpLocks/>
            <a:stCxn id="43" idx="3"/>
            <a:endCxn id="46" idx="7"/>
          </p:cNvCxnSpPr>
          <p:nvPr/>
        </p:nvCxnSpPr>
        <p:spPr>
          <a:xfrm flipH="1">
            <a:off x="1224169" y="3562256"/>
            <a:ext cx="196751" cy="2126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BB5856C-647C-4A8E-8EBE-FCA6CCF012D8}"/>
              </a:ext>
            </a:extLst>
          </p:cNvPr>
          <p:cNvCxnSpPr>
            <a:cxnSpLocks/>
            <a:stCxn id="46" idx="2"/>
            <a:endCxn id="45" idx="6"/>
          </p:cNvCxnSpPr>
          <p:nvPr/>
        </p:nvCxnSpPr>
        <p:spPr>
          <a:xfrm flipH="1" flipV="1">
            <a:off x="572947" y="3824337"/>
            <a:ext cx="334969" cy="81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6C53EE-4ED8-4E65-869F-CEEC2ED20BE3}"/>
              </a:ext>
            </a:extLst>
          </p:cNvPr>
          <p:cNvCxnSpPr>
            <a:cxnSpLocks/>
            <a:stCxn id="46" idx="5"/>
            <a:endCxn id="44" idx="0"/>
          </p:cNvCxnSpPr>
          <p:nvPr/>
        </p:nvCxnSpPr>
        <p:spPr>
          <a:xfrm>
            <a:off x="1224169" y="4036908"/>
            <a:ext cx="203974" cy="4070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C5ADF69-ACA7-42B0-B5FF-6B16765D8497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2239438" y="2954928"/>
            <a:ext cx="229573" cy="306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9A6EC5E-BBB2-4281-AE8A-4C5B7BBDEDF3}"/>
              </a:ext>
            </a:extLst>
          </p:cNvPr>
          <p:cNvSpPr txBox="1"/>
          <p:nvPr/>
        </p:nvSpPr>
        <p:spPr>
          <a:xfrm>
            <a:off x="3190539" y="213527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DFAFAF-AC77-474D-BDE2-C9862EEC773B}"/>
              </a:ext>
            </a:extLst>
          </p:cNvPr>
          <p:cNvSpPr txBox="1"/>
          <p:nvPr/>
        </p:nvSpPr>
        <p:spPr>
          <a:xfrm>
            <a:off x="2422310" y="2624264"/>
            <a:ext cx="31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D7CC1C-6524-486A-9BB4-38B1DA4FA12D}"/>
              </a:ext>
            </a:extLst>
          </p:cNvPr>
          <p:cNvSpPr txBox="1"/>
          <p:nvPr/>
        </p:nvSpPr>
        <p:spPr>
          <a:xfrm>
            <a:off x="2083636" y="325558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797E9E-4F6E-4694-AC56-DC3415C606EE}"/>
              </a:ext>
            </a:extLst>
          </p:cNvPr>
          <p:cNvSpPr txBox="1"/>
          <p:nvPr/>
        </p:nvSpPr>
        <p:spPr>
          <a:xfrm>
            <a:off x="2838550" y="324659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4DFDAA-1729-4F4A-8004-28A7B856BED9}"/>
              </a:ext>
            </a:extLst>
          </p:cNvPr>
          <p:cNvSpPr txBox="1"/>
          <p:nvPr/>
        </p:nvSpPr>
        <p:spPr>
          <a:xfrm>
            <a:off x="2854385" y="397132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870992-E3EA-472B-BB3F-B5477F92D265}"/>
              </a:ext>
            </a:extLst>
          </p:cNvPr>
          <p:cNvSpPr txBox="1"/>
          <p:nvPr/>
        </p:nvSpPr>
        <p:spPr>
          <a:xfrm>
            <a:off x="1266654" y="4448425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endParaRPr lang="en-A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E35432-A8C2-4616-B1B0-0DCA06D83747}"/>
              </a:ext>
            </a:extLst>
          </p:cNvPr>
          <p:cNvSpPr txBox="1"/>
          <p:nvPr/>
        </p:nvSpPr>
        <p:spPr>
          <a:xfrm>
            <a:off x="1387468" y="3244411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2B2752-7342-48A5-9E92-C1CA651850D5}"/>
              </a:ext>
            </a:extLst>
          </p:cNvPr>
          <p:cNvSpPr txBox="1"/>
          <p:nvPr/>
        </p:nvSpPr>
        <p:spPr>
          <a:xfrm>
            <a:off x="925438" y="3721837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573D38-C02A-4EC2-9523-885059804C02}"/>
              </a:ext>
            </a:extLst>
          </p:cNvPr>
          <p:cNvSpPr txBox="1"/>
          <p:nvPr/>
        </p:nvSpPr>
        <p:spPr>
          <a:xfrm>
            <a:off x="209321" y="3639080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endParaRPr lang="en-AU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9C0F491-7F89-40D9-9F7A-26E3ECF8DDDA}"/>
              </a:ext>
            </a:extLst>
          </p:cNvPr>
          <p:cNvSpPr txBox="1"/>
          <p:nvPr/>
        </p:nvSpPr>
        <p:spPr>
          <a:xfrm>
            <a:off x="4020588" y="3275197"/>
            <a:ext cx="77640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degree[H]=degree[G], degree[I]=degree[G], degree[F]=degree[G], t</a:t>
            </a:r>
            <a:r>
              <a:rPr lang="en-US" altLang="zh-CN" dirty="0"/>
              <a:t>hen nothing would be changed.</a:t>
            </a:r>
            <a:endParaRPr lang="en-US" dirty="0"/>
          </a:p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59A86B-12B6-479F-86A0-1B0046A8BE4A}"/>
              </a:ext>
            </a:extLst>
          </p:cNvPr>
          <p:cNvSpPr txBox="1"/>
          <p:nvPr/>
        </p:nvSpPr>
        <p:spPr>
          <a:xfrm>
            <a:off x="4020589" y="1518580"/>
            <a:ext cx="8285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The next vertex with the smallest degree is </a:t>
            </a:r>
            <a:r>
              <a:rPr lang="en-US" dirty="0"/>
              <a:t>G</a:t>
            </a:r>
            <a:r>
              <a:rPr lang="en-US" altLang="zh-CN" dirty="0"/>
              <a:t>, </a:t>
            </a:r>
          </a:p>
          <a:p>
            <a:r>
              <a:rPr lang="en-AU" altLang="zh-CN" dirty="0"/>
              <a:t>G</a:t>
            </a:r>
            <a:r>
              <a:rPr lang="en-AU" dirty="0"/>
              <a:t>’s unvisited </a:t>
            </a:r>
            <a:r>
              <a:rPr lang="en-AU" dirty="0" err="1"/>
              <a:t>neighbors</a:t>
            </a:r>
            <a:r>
              <a:rPr lang="en-AU" dirty="0"/>
              <a:t> are F, H and I.</a:t>
            </a:r>
          </a:p>
        </p:txBody>
      </p:sp>
      <p:graphicFrame>
        <p:nvGraphicFramePr>
          <p:cNvPr id="58" name="Table 69">
            <a:extLst>
              <a:ext uri="{FF2B5EF4-FFF2-40B4-BE49-F238E27FC236}">
                <a16:creationId xmlns:a16="http://schemas.microsoft.com/office/drawing/2014/main" id="{02B0E9AD-4512-4171-8F40-37120313C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336850"/>
              </p:ext>
            </p:extLst>
          </p:nvPr>
        </p:nvGraphicFramePr>
        <p:xfrm>
          <a:off x="4064000" y="223140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p:graphicFrame>
        <p:nvGraphicFramePr>
          <p:cNvPr id="56" name="Table 69">
            <a:extLst>
              <a:ext uri="{FF2B5EF4-FFF2-40B4-BE49-F238E27FC236}">
                <a16:creationId xmlns:a16="http://schemas.microsoft.com/office/drawing/2014/main" id="{9138F3D0-9414-462C-A97D-AC9652D10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975310"/>
              </p:ext>
            </p:extLst>
          </p:nvPr>
        </p:nvGraphicFramePr>
        <p:xfrm>
          <a:off x="4064000" y="4752525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itle 3">
                <a:extLst>
                  <a:ext uri="{FF2B5EF4-FFF2-40B4-BE49-F238E27FC236}">
                    <a16:creationId xmlns:a16="http://schemas.microsoft.com/office/drawing/2014/main" id="{D82FE798-87F8-30C6-A941-22646ADF266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200" dirty="0"/>
                  <a:t>Example</a:t>
                </a:r>
                <a:r>
                  <a:rPr lang="en-AU" altLang="zh-CN" sz="3200" dirty="0"/>
                  <a:t>:</a:t>
                </a:r>
                <a:r>
                  <a:rPr lang="zh-CN" altLang="en-US" sz="3200" dirty="0"/>
                  <a:t> </a:t>
                </a:r>
                <a:r>
                  <a:rPr lang="en-AU" altLang="zh-CN" sz="3200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altLang="zh-CN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AU" altLang="zh-CN" sz="3200" dirty="0"/>
                  <a:t>) Algorithm for Core Decomposition</a:t>
                </a:r>
                <a:endParaRPr lang="en-US" sz="3200" dirty="0"/>
              </a:p>
            </p:txBody>
          </p:sp>
        </mc:Choice>
        <mc:Fallback xmlns="">
          <p:sp>
            <p:nvSpPr>
              <p:cNvPr id="57" name="Title 3">
                <a:extLst>
                  <a:ext uri="{FF2B5EF4-FFF2-40B4-BE49-F238E27FC236}">
                    <a16:creationId xmlns:a16="http://schemas.microsoft.com/office/drawing/2014/main" id="{D82FE798-87F8-30C6-A941-22646ADF2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4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7B69EC-1F2A-42E3-C254-9788FCEA7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7D3C9-0FE7-DC6E-7BEA-46C64DA38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49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804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Finding Communities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7586" y="1549063"/>
            <a:ext cx="7003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latin typeface="ArialMT"/>
              </a:rPr>
              <a:t>Who tend to work together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68292"/>
            <a:ext cx="4553826" cy="34701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659" y="2010728"/>
            <a:ext cx="5009697" cy="3817649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5588796" y="3471460"/>
            <a:ext cx="528680" cy="625784"/>
          </a:xfrm>
          <a:prstGeom prst="rightArrow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7" name="Speech Bubble: Rectangle 6"/>
          <p:cNvSpPr/>
          <p:nvPr/>
        </p:nvSpPr>
        <p:spPr>
          <a:xfrm>
            <a:off x="4267446" y="2367150"/>
            <a:ext cx="1945923" cy="442364"/>
          </a:xfrm>
          <a:prstGeom prst="wedgeRectCallout">
            <a:avLst>
              <a:gd name="adj1" fmla="val -35877"/>
              <a:gd name="adj2" fmla="val 101525"/>
            </a:avLst>
          </a:prstGeom>
          <a:solidFill>
            <a:schemeClr val="accent1">
              <a:alpha val="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67" dirty="0">
                <a:solidFill>
                  <a:schemeClr val="tx1"/>
                </a:solidFill>
              </a:rPr>
              <a:t>Co-author network</a:t>
            </a:r>
          </a:p>
        </p:txBody>
      </p:sp>
      <p:sp>
        <p:nvSpPr>
          <p:cNvPr id="9" name="Oval 8"/>
          <p:cNvSpPr/>
          <p:nvPr/>
        </p:nvSpPr>
        <p:spPr>
          <a:xfrm>
            <a:off x="6511145" y="3333920"/>
            <a:ext cx="2007733" cy="2108644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10" name="TextBox 9"/>
          <p:cNvSpPr txBox="1"/>
          <p:nvPr/>
        </p:nvSpPr>
        <p:spPr>
          <a:xfrm>
            <a:off x="5550889" y="5386126"/>
            <a:ext cx="2005677" cy="37965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1867" dirty="0"/>
              <a:t>Machine learning</a:t>
            </a:r>
          </a:p>
        </p:txBody>
      </p:sp>
      <p:sp>
        <p:nvSpPr>
          <p:cNvPr id="12" name="Oval 11"/>
          <p:cNvSpPr/>
          <p:nvPr/>
        </p:nvSpPr>
        <p:spPr>
          <a:xfrm rot="19863923">
            <a:off x="7634686" y="1668474"/>
            <a:ext cx="1787471" cy="2951989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13" name="TextBox 12"/>
          <p:cNvSpPr txBox="1"/>
          <p:nvPr/>
        </p:nvSpPr>
        <p:spPr>
          <a:xfrm>
            <a:off x="9894746" y="5438985"/>
            <a:ext cx="1459054" cy="37965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1867" dirty="0"/>
              <a:t>Data Mining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50572" y="1500170"/>
            <a:ext cx="2388795" cy="37965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1867" dirty="0"/>
              <a:t>Information Retrieval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48398" y="6000491"/>
            <a:ext cx="6392134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33" dirty="0" err="1"/>
              <a:t>Q.Mei</a:t>
            </a:r>
            <a:r>
              <a:rPr lang="en-AU" sz="1333" dirty="0"/>
              <a:t>, </a:t>
            </a:r>
            <a:r>
              <a:rPr lang="en-AU" sz="1333" dirty="0" err="1"/>
              <a:t>D.Cai</a:t>
            </a:r>
            <a:r>
              <a:rPr lang="en-AU" sz="1333" dirty="0"/>
              <a:t>, </a:t>
            </a:r>
            <a:r>
              <a:rPr lang="en-AU" sz="1333" dirty="0" err="1"/>
              <a:t>D.Zhang</a:t>
            </a:r>
            <a:r>
              <a:rPr lang="en-AU" sz="1333" dirty="0"/>
              <a:t>, and </a:t>
            </a:r>
            <a:r>
              <a:rPr lang="en-AU" sz="1333" dirty="0" err="1"/>
              <a:t>C.Zhai</a:t>
            </a:r>
            <a:r>
              <a:rPr lang="en-AU" sz="1333" dirty="0"/>
              <a:t>, Topic </a:t>
            </a:r>
            <a:r>
              <a:rPr lang="en-AU" sz="1333" dirty="0" err="1"/>
              <a:t>Modeling</a:t>
            </a:r>
            <a:r>
              <a:rPr lang="en-AU" sz="1333" dirty="0"/>
              <a:t> with Hitting Time, WWW 2008</a:t>
            </a:r>
          </a:p>
        </p:txBody>
      </p:sp>
      <p:sp>
        <p:nvSpPr>
          <p:cNvPr id="15" name="Oval 14"/>
          <p:cNvSpPr/>
          <p:nvPr/>
        </p:nvSpPr>
        <p:spPr>
          <a:xfrm rot="19863923">
            <a:off x="8188811" y="3554847"/>
            <a:ext cx="2683472" cy="2176744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E1AEA-7271-8D24-3D21-F0009DD192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36AEB8F-EADF-41B6-01CA-9D4A0B2D4F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1569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3743DB-FD2A-4358-B30C-A2EEF9F27558}"/>
              </a:ext>
            </a:extLst>
          </p:cNvPr>
          <p:cNvCxnSpPr>
            <a:cxnSpLocks/>
            <a:stCxn id="29" idx="3"/>
            <a:endCxn id="44" idx="6"/>
          </p:cNvCxnSpPr>
          <p:nvPr/>
        </p:nvCxnSpPr>
        <p:spPr>
          <a:xfrm flipH="1">
            <a:off x="1613400" y="3591450"/>
            <a:ext cx="1270440" cy="1037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C57595A-6300-4B1C-A54D-4FA6E96D0C6C}"/>
              </a:ext>
            </a:extLst>
          </p:cNvPr>
          <p:cNvSpPr/>
          <p:nvPr/>
        </p:nvSpPr>
        <p:spPr>
          <a:xfrm>
            <a:off x="2054181" y="3261872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BE5E93-2DD3-4E8D-9AAA-876792020B0F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1003" y="2954928"/>
            <a:ext cx="152837" cy="374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BB75A2-A16C-4D49-921A-E1CEF00C5EC4}"/>
              </a:ext>
            </a:extLst>
          </p:cNvPr>
          <p:cNvCxnSpPr>
            <a:cxnSpLocks/>
            <a:stCxn id="29" idx="2"/>
            <a:endCxn id="23" idx="6"/>
          </p:cNvCxnSpPr>
          <p:nvPr/>
        </p:nvCxnSpPr>
        <p:spPr>
          <a:xfrm flipH="1" flipV="1">
            <a:off x="2424695" y="3447129"/>
            <a:ext cx="404884" cy="1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9EA0659-A97E-4938-8E07-32A5BD46BE4A}"/>
              </a:ext>
            </a:extLst>
          </p:cNvPr>
          <p:cNvCxnSpPr>
            <a:cxnSpLocks/>
            <a:stCxn id="43" idx="6"/>
            <a:endCxn id="23" idx="2"/>
          </p:cNvCxnSpPr>
          <p:nvPr/>
        </p:nvCxnSpPr>
        <p:spPr>
          <a:xfrm>
            <a:off x="1737173" y="3431260"/>
            <a:ext cx="317008" cy="15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578276A-EBE1-4E62-9D08-1853BBC474FF}"/>
              </a:ext>
            </a:extLst>
          </p:cNvPr>
          <p:cNvSpPr/>
          <p:nvPr/>
        </p:nvSpPr>
        <p:spPr>
          <a:xfrm>
            <a:off x="3190539" y="2139641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CFD3C4-EDFD-4C5D-A780-60FC3524051F}"/>
              </a:ext>
            </a:extLst>
          </p:cNvPr>
          <p:cNvSpPr/>
          <p:nvPr/>
        </p:nvSpPr>
        <p:spPr>
          <a:xfrm>
            <a:off x="2414750" y="263867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A5E834-D15D-454E-9484-A801F402F432}"/>
              </a:ext>
            </a:extLst>
          </p:cNvPr>
          <p:cNvSpPr/>
          <p:nvPr/>
        </p:nvSpPr>
        <p:spPr>
          <a:xfrm>
            <a:off x="2829579" y="3275197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F97C17-DC55-448F-B99F-9A67338F2DC7}"/>
              </a:ext>
            </a:extLst>
          </p:cNvPr>
          <p:cNvCxnSpPr>
            <a:cxnSpLocks/>
            <a:stCxn id="27" idx="3"/>
            <a:endCxn id="28" idx="7"/>
          </p:cNvCxnSpPr>
          <p:nvPr/>
        </p:nvCxnSpPr>
        <p:spPr>
          <a:xfrm flipH="1">
            <a:off x="2731003" y="2455894"/>
            <a:ext cx="513797" cy="2370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67B30BE-494F-4532-8B89-903B9D1C63E1}"/>
              </a:ext>
            </a:extLst>
          </p:cNvPr>
          <p:cNvSpPr/>
          <p:nvPr/>
        </p:nvSpPr>
        <p:spPr>
          <a:xfrm>
            <a:off x="2829579" y="3982176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ECC60D-722A-4D49-AACF-D24085F3B498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3014836" y="3645711"/>
            <a:ext cx="0" cy="336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68F207-4BC7-4350-9B49-96D9BF2D36F9}"/>
              </a:ext>
            </a:extLst>
          </p:cNvPr>
          <p:cNvCxnSpPr>
            <a:cxnSpLocks/>
            <a:stCxn id="33" idx="3"/>
            <a:endCxn id="44" idx="6"/>
          </p:cNvCxnSpPr>
          <p:nvPr/>
        </p:nvCxnSpPr>
        <p:spPr>
          <a:xfrm flipH="1">
            <a:off x="1613400" y="4298429"/>
            <a:ext cx="1270440" cy="330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F8BE7C-4253-4604-B8E6-B0DA6281FB45}"/>
              </a:ext>
            </a:extLst>
          </p:cNvPr>
          <p:cNvCxnSpPr>
            <a:cxnSpLocks/>
            <a:stCxn id="45" idx="5"/>
            <a:endCxn id="44" idx="1"/>
          </p:cNvCxnSpPr>
          <p:nvPr/>
        </p:nvCxnSpPr>
        <p:spPr>
          <a:xfrm>
            <a:off x="518686" y="3955333"/>
            <a:ext cx="778461" cy="542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54C793-4624-4A76-A55A-7964D600342C}"/>
              </a:ext>
            </a:extLst>
          </p:cNvPr>
          <p:cNvCxnSpPr>
            <a:cxnSpLocks/>
            <a:stCxn id="43" idx="4"/>
            <a:endCxn id="44" idx="7"/>
          </p:cNvCxnSpPr>
          <p:nvPr/>
        </p:nvCxnSpPr>
        <p:spPr>
          <a:xfrm>
            <a:off x="1551916" y="3616517"/>
            <a:ext cx="7223" cy="8816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7166B-921E-46FD-BD23-CDE06D9AD347}"/>
              </a:ext>
            </a:extLst>
          </p:cNvPr>
          <p:cNvCxnSpPr>
            <a:cxnSpLocks/>
            <a:stCxn id="43" idx="2"/>
            <a:endCxn id="45" idx="7"/>
          </p:cNvCxnSpPr>
          <p:nvPr/>
        </p:nvCxnSpPr>
        <p:spPr>
          <a:xfrm flipH="1">
            <a:off x="518686" y="3431260"/>
            <a:ext cx="847973" cy="262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90247B5-ED09-48AE-A043-2F9EFC94E757}"/>
              </a:ext>
            </a:extLst>
          </p:cNvPr>
          <p:cNvSpPr/>
          <p:nvPr/>
        </p:nvSpPr>
        <p:spPr>
          <a:xfrm>
            <a:off x="1366659" y="3246003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9F4C7E-7C7C-461A-9785-BB86433B5BB1}"/>
              </a:ext>
            </a:extLst>
          </p:cNvPr>
          <p:cNvSpPr/>
          <p:nvPr/>
        </p:nvSpPr>
        <p:spPr>
          <a:xfrm>
            <a:off x="1242886" y="4443934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D1070E4-9BF4-48C3-A949-36A2AB461AA4}"/>
              </a:ext>
            </a:extLst>
          </p:cNvPr>
          <p:cNvSpPr/>
          <p:nvPr/>
        </p:nvSpPr>
        <p:spPr>
          <a:xfrm>
            <a:off x="202433" y="3639080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9D5F4EE-1311-4E67-A16E-4E60E1CABF56}"/>
              </a:ext>
            </a:extLst>
          </p:cNvPr>
          <p:cNvSpPr/>
          <p:nvPr/>
        </p:nvSpPr>
        <p:spPr>
          <a:xfrm>
            <a:off x="907916" y="372065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2DEA22-F587-4A73-BF5A-1D9D6DC857E6}"/>
              </a:ext>
            </a:extLst>
          </p:cNvPr>
          <p:cNvCxnSpPr>
            <a:cxnSpLocks/>
            <a:stCxn id="43" idx="3"/>
            <a:endCxn id="46" idx="7"/>
          </p:cNvCxnSpPr>
          <p:nvPr/>
        </p:nvCxnSpPr>
        <p:spPr>
          <a:xfrm flipH="1">
            <a:off x="1224169" y="3562256"/>
            <a:ext cx="196751" cy="2126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BB5856C-647C-4A8E-8EBE-FCA6CCF012D8}"/>
              </a:ext>
            </a:extLst>
          </p:cNvPr>
          <p:cNvCxnSpPr>
            <a:cxnSpLocks/>
            <a:stCxn id="46" idx="2"/>
            <a:endCxn id="45" idx="6"/>
          </p:cNvCxnSpPr>
          <p:nvPr/>
        </p:nvCxnSpPr>
        <p:spPr>
          <a:xfrm flipH="1" flipV="1">
            <a:off x="572947" y="3824337"/>
            <a:ext cx="334969" cy="81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6C53EE-4ED8-4E65-869F-CEEC2ED20BE3}"/>
              </a:ext>
            </a:extLst>
          </p:cNvPr>
          <p:cNvCxnSpPr>
            <a:cxnSpLocks/>
            <a:stCxn id="46" idx="5"/>
            <a:endCxn id="44" idx="0"/>
          </p:cNvCxnSpPr>
          <p:nvPr/>
        </p:nvCxnSpPr>
        <p:spPr>
          <a:xfrm>
            <a:off x="1224169" y="4036908"/>
            <a:ext cx="203974" cy="4070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C5ADF69-ACA7-42B0-B5FF-6B16765D8497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2239438" y="2954928"/>
            <a:ext cx="229573" cy="306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9A6EC5E-BBB2-4281-AE8A-4C5B7BBDEDF3}"/>
              </a:ext>
            </a:extLst>
          </p:cNvPr>
          <p:cNvSpPr txBox="1"/>
          <p:nvPr/>
        </p:nvSpPr>
        <p:spPr>
          <a:xfrm>
            <a:off x="3190539" y="213527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DFAFAF-AC77-474D-BDE2-C9862EEC773B}"/>
              </a:ext>
            </a:extLst>
          </p:cNvPr>
          <p:cNvSpPr txBox="1"/>
          <p:nvPr/>
        </p:nvSpPr>
        <p:spPr>
          <a:xfrm>
            <a:off x="2422310" y="2624264"/>
            <a:ext cx="31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D7CC1C-6524-486A-9BB4-38B1DA4FA12D}"/>
              </a:ext>
            </a:extLst>
          </p:cNvPr>
          <p:cNvSpPr txBox="1"/>
          <p:nvPr/>
        </p:nvSpPr>
        <p:spPr>
          <a:xfrm>
            <a:off x="2083636" y="325558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797E9E-4F6E-4694-AC56-DC3415C606EE}"/>
              </a:ext>
            </a:extLst>
          </p:cNvPr>
          <p:cNvSpPr txBox="1"/>
          <p:nvPr/>
        </p:nvSpPr>
        <p:spPr>
          <a:xfrm>
            <a:off x="2838550" y="324659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4DFDAA-1729-4F4A-8004-28A7B856BED9}"/>
              </a:ext>
            </a:extLst>
          </p:cNvPr>
          <p:cNvSpPr txBox="1"/>
          <p:nvPr/>
        </p:nvSpPr>
        <p:spPr>
          <a:xfrm>
            <a:off x="2854385" y="397132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870992-E3EA-472B-BB3F-B5477F92D265}"/>
              </a:ext>
            </a:extLst>
          </p:cNvPr>
          <p:cNvSpPr txBox="1"/>
          <p:nvPr/>
        </p:nvSpPr>
        <p:spPr>
          <a:xfrm>
            <a:off x="1266654" y="4448425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E35432-A8C2-4616-B1B0-0DCA06D83747}"/>
              </a:ext>
            </a:extLst>
          </p:cNvPr>
          <p:cNvSpPr txBox="1"/>
          <p:nvPr/>
        </p:nvSpPr>
        <p:spPr>
          <a:xfrm>
            <a:off x="1387468" y="3244411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</a:t>
            </a:r>
            <a:endParaRPr lang="en-A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2B2752-7342-48A5-9E92-C1CA651850D5}"/>
              </a:ext>
            </a:extLst>
          </p:cNvPr>
          <p:cNvSpPr txBox="1"/>
          <p:nvPr/>
        </p:nvSpPr>
        <p:spPr>
          <a:xfrm>
            <a:off x="925438" y="3721837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573D38-C02A-4EC2-9523-885059804C02}"/>
              </a:ext>
            </a:extLst>
          </p:cNvPr>
          <p:cNvSpPr txBox="1"/>
          <p:nvPr/>
        </p:nvSpPr>
        <p:spPr>
          <a:xfrm>
            <a:off x="209321" y="3639080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endParaRPr lang="en-AU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9C0F491-7F89-40D9-9F7A-26E3ECF8DDDA}"/>
              </a:ext>
            </a:extLst>
          </p:cNvPr>
          <p:cNvSpPr txBox="1"/>
          <p:nvPr/>
        </p:nvSpPr>
        <p:spPr>
          <a:xfrm>
            <a:off x="4014294" y="3280856"/>
            <a:ext cx="6094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degree[H]=degree[F], degree[I]=degree[F], </a:t>
            </a:r>
          </a:p>
          <a:p>
            <a:r>
              <a:rPr lang="en-US" dirty="0"/>
              <a:t>t</a:t>
            </a:r>
            <a:r>
              <a:rPr lang="en-US" altLang="zh-CN" dirty="0"/>
              <a:t>hen nothing would be changed.</a:t>
            </a:r>
            <a:endParaRPr lang="en-US" dirty="0"/>
          </a:p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59A86B-12B6-479F-86A0-1B0046A8BE4A}"/>
              </a:ext>
            </a:extLst>
          </p:cNvPr>
          <p:cNvSpPr txBox="1"/>
          <p:nvPr/>
        </p:nvSpPr>
        <p:spPr>
          <a:xfrm>
            <a:off x="4020589" y="1559955"/>
            <a:ext cx="77440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The next vertex with the smallest degree is </a:t>
            </a:r>
            <a:r>
              <a:rPr lang="en-US" dirty="0"/>
              <a:t>F</a:t>
            </a:r>
            <a:r>
              <a:rPr lang="en-US" altLang="zh-CN" dirty="0"/>
              <a:t>, </a:t>
            </a:r>
          </a:p>
          <a:p>
            <a:r>
              <a:rPr lang="en-AU" altLang="zh-CN" dirty="0"/>
              <a:t>F</a:t>
            </a:r>
            <a:r>
              <a:rPr lang="en-AU" dirty="0"/>
              <a:t>’s unvisited </a:t>
            </a:r>
            <a:r>
              <a:rPr lang="en-AU" dirty="0" err="1"/>
              <a:t>neighbors</a:t>
            </a:r>
            <a:r>
              <a:rPr lang="en-AU" dirty="0"/>
              <a:t> are H and I.</a:t>
            </a:r>
          </a:p>
        </p:txBody>
      </p:sp>
      <p:graphicFrame>
        <p:nvGraphicFramePr>
          <p:cNvPr id="58" name="Table 69">
            <a:extLst>
              <a:ext uri="{FF2B5EF4-FFF2-40B4-BE49-F238E27FC236}">
                <a16:creationId xmlns:a16="http://schemas.microsoft.com/office/drawing/2014/main" id="{02B0E9AD-4512-4171-8F40-37120313C6BE}"/>
              </a:ext>
            </a:extLst>
          </p:cNvPr>
          <p:cNvGraphicFramePr>
            <a:graphicFrameLocks noGrp="1"/>
          </p:cNvGraphicFramePr>
          <p:nvPr/>
        </p:nvGraphicFramePr>
        <p:xfrm>
          <a:off x="4064000" y="223140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p:graphicFrame>
        <p:nvGraphicFramePr>
          <p:cNvPr id="57" name="Table 69">
            <a:extLst>
              <a:ext uri="{FF2B5EF4-FFF2-40B4-BE49-F238E27FC236}">
                <a16:creationId xmlns:a16="http://schemas.microsoft.com/office/drawing/2014/main" id="{01B19F8D-7E61-4983-B2CE-3F7CA33A6C64}"/>
              </a:ext>
            </a:extLst>
          </p:cNvPr>
          <p:cNvGraphicFramePr>
            <a:graphicFrameLocks noGrp="1"/>
          </p:cNvGraphicFramePr>
          <p:nvPr/>
        </p:nvGraphicFramePr>
        <p:xfrm>
          <a:off x="4064000" y="4399583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itle 3">
                <a:extLst>
                  <a:ext uri="{FF2B5EF4-FFF2-40B4-BE49-F238E27FC236}">
                    <a16:creationId xmlns:a16="http://schemas.microsoft.com/office/drawing/2014/main" id="{B7FB04BA-1DEC-70C3-10EE-4E41EB6E4A6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200" dirty="0"/>
                  <a:t>Example</a:t>
                </a:r>
                <a:r>
                  <a:rPr lang="en-AU" altLang="zh-CN" sz="3200" dirty="0"/>
                  <a:t>:</a:t>
                </a:r>
                <a:r>
                  <a:rPr lang="zh-CN" altLang="en-US" sz="3200" dirty="0"/>
                  <a:t> </a:t>
                </a:r>
                <a:r>
                  <a:rPr lang="en-AU" altLang="zh-CN" sz="3200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altLang="zh-CN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AU" altLang="zh-CN" sz="3200" dirty="0"/>
                  <a:t>) Algorithm for Core Decomposition</a:t>
                </a:r>
                <a:endParaRPr lang="en-US" sz="3200" dirty="0"/>
              </a:p>
            </p:txBody>
          </p:sp>
        </mc:Choice>
        <mc:Fallback xmlns="">
          <p:sp>
            <p:nvSpPr>
              <p:cNvPr id="56" name="Title 3">
                <a:extLst>
                  <a:ext uri="{FF2B5EF4-FFF2-40B4-BE49-F238E27FC236}">
                    <a16:creationId xmlns:a16="http://schemas.microsoft.com/office/drawing/2014/main" id="{B7FB04BA-1DEC-70C3-10EE-4E41EB6E4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3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94ED0-C97B-6B02-76AF-2AD746674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B0435-5358-9961-B532-53DB8543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50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96333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3743DB-FD2A-4358-B30C-A2EEF9F27558}"/>
              </a:ext>
            </a:extLst>
          </p:cNvPr>
          <p:cNvCxnSpPr>
            <a:cxnSpLocks/>
            <a:stCxn id="29" idx="3"/>
            <a:endCxn id="44" idx="6"/>
          </p:cNvCxnSpPr>
          <p:nvPr/>
        </p:nvCxnSpPr>
        <p:spPr>
          <a:xfrm flipH="1">
            <a:off x="1613400" y="3591450"/>
            <a:ext cx="1270440" cy="1037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C57595A-6300-4B1C-A54D-4FA6E96D0C6C}"/>
              </a:ext>
            </a:extLst>
          </p:cNvPr>
          <p:cNvSpPr/>
          <p:nvPr/>
        </p:nvSpPr>
        <p:spPr>
          <a:xfrm>
            <a:off x="2054181" y="3261872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BE5E93-2DD3-4E8D-9AAA-876792020B0F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1003" y="2954928"/>
            <a:ext cx="152837" cy="374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BB75A2-A16C-4D49-921A-E1CEF00C5EC4}"/>
              </a:ext>
            </a:extLst>
          </p:cNvPr>
          <p:cNvCxnSpPr>
            <a:cxnSpLocks/>
            <a:stCxn id="29" idx="2"/>
            <a:endCxn id="23" idx="6"/>
          </p:cNvCxnSpPr>
          <p:nvPr/>
        </p:nvCxnSpPr>
        <p:spPr>
          <a:xfrm flipH="1" flipV="1">
            <a:off x="2424695" y="3447129"/>
            <a:ext cx="404884" cy="1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9EA0659-A97E-4938-8E07-32A5BD46BE4A}"/>
              </a:ext>
            </a:extLst>
          </p:cNvPr>
          <p:cNvCxnSpPr>
            <a:cxnSpLocks/>
            <a:stCxn id="43" idx="6"/>
            <a:endCxn id="23" idx="2"/>
          </p:cNvCxnSpPr>
          <p:nvPr/>
        </p:nvCxnSpPr>
        <p:spPr>
          <a:xfrm>
            <a:off x="1737173" y="3431260"/>
            <a:ext cx="317008" cy="15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578276A-EBE1-4E62-9D08-1853BBC474FF}"/>
              </a:ext>
            </a:extLst>
          </p:cNvPr>
          <p:cNvSpPr/>
          <p:nvPr/>
        </p:nvSpPr>
        <p:spPr>
          <a:xfrm>
            <a:off x="3190539" y="2139641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CFD3C4-EDFD-4C5D-A780-60FC3524051F}"/>
              </a:ext>
            </a:extLst>
          </p:cNvPr>
          <p:cNvSpPr/>
          <p:nvPr/>
        </p:nvSpPr>
        <p:spPr>
          <a:xfrm>
            <a:off x="2414750" y="263867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A5E834-D15D-454E-9484-A801F402F432}"/>
              </a:ext>
            </a:extLst>
          </p:cNvPr>
          <p:cNvSpPr/>
          <p:nvPr/>
        </p:nvSpPr>
        <p:spPr>
          <a:xfrm>
            <a:off x="2829579" y="3275197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F97C17-DC55-448F-B99F-9A67338F2DC7}"/>
              </a:ext>
            </a:extLst>
          </p:cNvPr>
          <p:cNvCxnSpPr>
            <a:cxnSpLocks/>
            <a:stCxn id="27" idx="3"/>
            <a:endCxn id="28" idx="7"/>
          </p:cNvCxnSpPr>
          <p:nvPr/>
        </p:nvCxnSpPr>
        <p:spPr>
          <a:xfrm flipH="1">
            <a:off x="2731003" y="2455894"/>
            <a:ext cx="513797" cy="2370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67B30BE-494F-4532-8B89-903B9D1C63E1}"/>
              </a:ext>
            </a:extLst>
          </p:cNvPr>
          <p:cNvSpPr/>
          <p:nvPr/>
        </p:nvSpPr>
        <p:spPr>
          <a:xfrm>
            <a:off x="2829579" y="3982176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ECC60D-722A-4D49-AACF-D24085F3B498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3014836" y="3645711"/>
            <a:ext cx="0" cy="336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68F207-4BC7-4350-9B49-96D9BF2D36F9}"/>
              </a:ext>
            </a:extLst>
          </p:cNvPr>
          <p:cNvCxnSpPr>
            <a:cxnSpLocks/>
            <a:stCxn id="33" idx="3"/>
            <a:endCxn id="44" idx="6"/>
          </p:cNvCxnSpPr>
          <p:nvPr/>
        </p:nvCxnSpPr>
        <p:spPr>
          <a:xfrm flipH="1">
            <a:off x="1613400" y="4298429"/>
            <a:ext cx="1270440" cy="330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F8BE7C-4253-4604-B8E6-B0DA6281FB45}"/>
              </a:ext>
            </a:extLst>
          </p:cNvPr>
          <p:cNvCxnSpPr>
            <a:cxnSpLocks/>
            <a:stCxn id="45" idx="5"/>
            <a:endCxn id="44" idx="1"/>
          </p:cNvCxnSpPr>
          <p:nvPr/>
        </p:nvCxnSpPr>
        <p:spPr>
          <a:xfrm>
            <a:off x="518686" y="3955333"/>
            <a:ext cx="778461" cy="542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54C793-4624-4A76-A55A-7964D600342C}"/>
              </a:ext>
            </a:extLst>
          </p:cNvPr>
          <p:cNvCxnSpPr>
            <a:cxnSpLocks/>
            <a:stCxn id="43" idx="4"/>
            <a:endCxn id="44" idx="7"/>
          </p:cNvCxnSpPr>
          <p:nvPr/>
        </p:nvCxnSpPr>
        <p:spPr>
          <a:xfrm>
            <a:off x="1551916" y="3616517"/>
            <a:ext cx="7223" cy="8816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7166B-921E-46FD-BD23-CDE06D9AD347}"/>
              </a:ext>
            </a:extLst>
          </p:cNvPr>
          <p:cNvCxnSpPr>
            <a:cxnSpLocks/>
            <a:stCxn id="43" idx="2"/>
            <a:endCxn id="45" idx="7"/>
          </p:cNvCxnSpPr>
          <p:nvPr/>
        </p:nvCxnSpPr>
        <p:spPr>
          <a:xfrm flipH="1">
            <a:off x="518686" y="3431260"/>
            <a:ext cx="847973" cy="262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90247B5-ED09-48AE-A043-2F9EFC94E757}"/>
              </a:ext>
            </a:extLst>
          </p:cNvPr>
          <p:cNvSpPr/>
          <p:nvPr/>
        </p:nvSpPr>
        <p:spPr>
          <a:xfrm>
            <a:off x="1366659" y="3246003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9F4C7E-7C7C-461A-9785-BB86433B5BB1}"/>
              </a:ext>
            </a:extLst>
          </p:cNvPr>
          <p:cNvSpPr/>
          <p:nvPr/>
        </p:nvSpPr>
        <p:spPr>
          <a:xfrm>
            <a:off x="1242886" y="4443934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D1070E4-9BF4-48C3-A949-36A2AB461AA4}"/>
              </a:ext>
            </a:extLst>
          </p:cNvPr>
          <p:cNvSpPr/>
          <p:nvPr/>
        </p:nvSpPr>
        <p:spPr>
          <a:xfrm>
            <a:off x="202433" y="3639080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9D5F4EE-1311-4E67-A16E-4E60E1CABF56}"/>
              </a:ext>
            </a:extLst>
          </p:cNvPr>
          <p:cNvSpPr/>
          <p:nvPr/>
        </p:nvSpPr>
        <p:spPr>
          <a:xfrm>
            <a:off x="907916" y="372065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2DEA22-F587-4A73-BF5A-1D9D6DC857E6}"/>
              </a:ext>
            </a:extLst>
          </p:cNvPr>
          <p:cNvCxnSpPr>
            <a:cxnSpLocks/>
            <a:stCxn id="43" idx="3"/>
            <a:endCxn id="46" idx="7"/>
          </p:cNvCxnSpPr>
          <p:nvPr/>
        </p:nvCxnSpPr>
        <p:spPr>
          <a:xfrm flipH="1">
            <a:off x="1224169" y="3562256"/>
            <a:ext cx="196751" cy="2126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BB5856C-647C-4A8E-8EBE-FCA6CCF012D8}"/>
              </a:ext>
            </a:extLst>
          </p:cNvPr>
          <p:cNvCxnSpPr>
            <a:cxnSpLocks/>
            <a:stCxn id="46" idx="2"/>
            <a:endCxn id="45" idx="6"/>
          </p:cNvCxnSpPr>
          <p:nvPr/>
        </p:nvCxnSpPr>
        <p:spPr>
          <a:xfrm flipH="1" flipV="1">
            <a:off x="572947" y="3824337"/>
            <a:ext cx="334969" cy="81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6C53EE-4ED8-4E65-869F-CEEC2ED20BE3}"/>
              </a:ext>
            </a:extLst>
          </p:cNvPr>
          <p:cNvCxnSpPr>
            <a:cxnSpLocks/>
            <a:stCxn id="46" idx="5"/>
            <a:endCxn id="44" idx="0"/>
          </p:cNvCxnSpPr>
          <p:nvPr/>
        </p:nvCxnSpPr>
        <p:spPr>
          <a:xfrm>
            <a:off x="1224169" y="4036908"/>
            <a:ext cx="203974" cy="4070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C5ADF69-ACA7-42B0-B5FF-6B16765D8497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2239438" y="2954928"/>
            <a:ext cx="229573" cy="306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9A6EC5E-BBB2-4281-AE8A-4C5B7BBDEDF3}"/>
              </a:ext>
            </a:extLst>
          </p:cNvPr>
          <p:cNvSpPr txBox="1"/>
          <p:nvPr/>
        </p:nvSpPr>
        <p:spPr>
          <a:xfrm>
            <a:off x="3190539" y="213527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DFAFAF-AC77-474D-BDE2-C9862EEC773B}"/>
              </a:ext>
            </a:extLst>
          </p:cNvPr>
          <p:cNvSpPr txBox="1"/>
          <p:nvPr/>
        </p:nvSpPr>
        <p:spPr>
          <a:xfrm>
            <a:off x="2422310" y="2624264"/>
            <a:ext cx="31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D7CC1C-6524-486A-9BB4-38B1DA4FA12D}"/>
              </a:ext>
            </a:extLst>
          </p:cNvPr>
          <p:cNvSpPr txBox="1"/>
          <p:nvPr/>
        </p:nvSpPr>
        <p:spPr>
          <a:xfrm>
            <a:off x="2083636" y="325558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797E9E-4F6E-4694-AC56-DC3415C606EE}"/>
              </a:ext>
            </a:extLst>
          </p:cNvPr>
          <p:cNvSpPr txBox="1"/>
          <p:nvPr/>
        </p:nvSpPr>
        <p:spPr>
          <a:xfrm>
            <a:off x="2838550" y="324659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4DFDAA-1729-4F4A-8004-28A7B856BED9}"/>
              </a:ext>
            </a:extLst>
          </p:cNvPr>
          <p:cNvSpPr txBox="1"/>
          <p:nvPr/>
        </p:nvSpPr>
        <p:spPr>
          <a:xfrm>
            <a:off x="2854385" y="397132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870992-E3EA-472B-BB3F-B5477F92D265}"/>
              </a:ext>
            </a:extLst>
          </p:cNvPr>
          <p:cNvSpPr txBox="1"/>
          <p:nvPr/>
        </p:nvSpPr>
        <p:spPr>
          <a:xfrm>
            <a:off x="1266654" y="4448425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</a:t>
            </a:r>
            <a:endParaRPr lang="en-A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E35432-A8C2-4616-B1B0-0DCA06D83747}"/>
              </a:ext>
            </a:extLst>
          </p:cNvPr>
          <p:cNvSpPr txBox="1"/>
          <p:nvPr/>
        </p:nvSpPr>
        <p:spPr>
          <a:xfrm>
            <a:off x="1387468" y="3244411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</a:t>
            </a:r>
            <a:endParaRPr lang="en-A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2B2752-7342-48A5-9E92-C1CA651850D5}"/>
              </a:ext>
            </a:extLst>
          </p:cNvPr>
          <p:cNvSpPr txBox="1"/>
          <p:nvPr/>
        </p:nvSpPr>
        <p:spPr>
          <a:xfrm>
            <a:off x="925438" y="3721837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573D38-C02A-4EC2-9523-885059804C02}"/>
              </a:ext>
            </a:extLst>
          </p:cNvPr>
          <p:cNvSpPr txBox="1"/>
          <p:nvPr/>
        </p:nvSpPr>
        <p:spPr>
          <a:xfrm>
            <a:off x="209321" y="3639080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endParaRPr lang="en-AU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9C0F491-7F89-40D9-9F7A-26E3ECF8DDDA}"/>
              </a:ext>
            </a:extLst>
          </p:cNvPr>
          <p:cNvSpPr txBox="1"/>
          <p:nvPr/>
        </p:nvSpPr>
        <p:spPr>
          <a:xfrm>
            <a:off x="3995941" y="3275197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degree[I]=degree[H], t</a:t>
            </a:r>
            <a:r>
              <a:rPr lang="en-US" altLang="zh-CN" dirty="0"/>
              <a:t>hen nothing would be changed.</a:t>
            </a:r>
            <a:endParaRPr lang="en-US" dirty="0"/>
          </a:p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59A86B-12B6-479F-86A0-1B0046A8BE4A}"/>
              </a:ext>
            </a:extLst>
          </p:cNvPr>
          <p:cNvSpPr txBox="1"/>
          <p:nvPr/>
        </p:nvSpPr>
        <p:spPr>
          <a:xfrm>
            <a:off x="3995941" y="1591713"/>
            <a:ext cx="7525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The next vertex with the smallest degree is </a:t>
            </a:r>
            <a:r>
              <a:rPr lang="en-US" dirty="0"/>
              <a:t>H</a:t>
            </a:r>
            <a:r>
              <a:rPr lang="en-US" altLang="zh-CN" dirty="0"/>
              <a:t>, </a:t>
            </a:r>
            <a:r>
              <a:rPr lang="en-AU" altLang="zh-CN" dirty="0"/>
              <a:t>H</a:t>
            </a:r>
            <a:r>
              <a:rPr lang="en-AU" dirty="0"/>
              <a:t>’s unvisited </a:t>
            </a:r>
            <a:r>
              <a:rPr lang="en-AU" dirty="0" err="1"/>
              <a:t>neighbor</a:t>
            </a:r>
            <a:r>
              <a:rPr lang="en-AU" dirty="0"/>
              <a:t> is I.</a:t>
            </a:r>
          </a:p>
        </p:txBody>
      </p:sp>
      <p:graphicFrame>
        <p:nvGraphicFramePr>
          <p:cNvPr id="58" name="Table 69">
            <a:extLst>
              <a:ext uri="{FF2B5EF4-FFF2-40B4-BE49-F238E27FC236}">
                <a16:creationId xmlns:a16="http://schemas.microsoft.com/office/drawing/2014/main" id="{02B0E9AD-4512-4171-8F40-37120313C6BE}"/>
              </a:ext>
            </a:extLst>
          </p:cNvPr>
          <p:cNvGraphicFramePr>
            <a:graphicFrameLocks noGrp="1"/>
          </p:cNvGraphicFramePr>
          <p:nvPr/>
        </p:nvGraphicFramePr>
        <p:xfrm>
          <a:off x="4064000" y="223140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p:graphicFrame>
        <p:nvGraphicFramePr>
          <p:cNvPr id="60" name="Table 69">
            <a:extLst>
              <a:ext uri="{FF2B5EF4-FFF2-40B4-BE49-F238E27FC236}">
                <a16:creationId xmlns:a16="http://schemas.microsoft.com/office/drawing/2014/main" id="{0EBF8460-57AB-4223-8D6D-8134569FE63B}"/>
              </a:ext>
            </a:extLst>
          </p:cNvPr>
          <p:cNvGraphicFramePr>
            <a:graphicFrameLocks noGrp="1"/>
          </p:cNvGraphicFramePr>
          <p:nvPr/>
        </p:nvGraphicFramePr>
        <p:xfrm>
          <a:off x="4064000" y="4169243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itle 3">
                <a:extLst>
                  <a:ext uri="{FF2B5EF4-FFF2-40B4-BE49-F238E27FC236}">
                    <a16:creationId xmlns:a16="http://schemas.microsoft.com/office/drawing/2014/main" id="{9CC3D5D3-C712-58B8-F626-FDF257D800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200" dirty="0"/>
                  <a:t>Example</a:t>
                </a:r>
                <a:r>
                  <a:rPr lang="en-AU" altLang="zh-CN" sz="3200" dirty="0"/>
                  <a:t>:</a:t>
                </a:r>
                <a:r>
                  <a:rPr lang="zh-CN" altLang="en-US" sz="3200" dirty="0"/>
                  <a:t> </a:t>
                </a:r>
                <a:r>
                  <a:rPr lang="en-AU" altLang="zh-CN" sz="3200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altLang="zh-CN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AU" altLang="zh-CN" sz="3200" dirty="0"/>
                  <a:t>) Algorithm for Core Decomposition</a:t>
                </a:r>
                <a:endParaRPr lang="en-US" sz="3200" dirty="0"/>
              </a:p>
            </p:txBody>
          </p:sp>
        </mc:Choice>
        <mc:Fallback xmlns="">
          <p:sp>
            <p:nvSpPr>
              <p:cNvPr id="56" name="Title 3">
                <a:extLst>
                  <a:ext uri="{FF2B5EF4-FFF2-40B4-BE49-F238E27FC236}">
                    <a16:creationId xmlns:a16="http://schemas.microsoft.com/office/drawing/2014/main" id="{9CC3D5D3-C712-58B8-F626-FDF257D800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3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DB2E6-9996-FB78-4874-A157B6999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C9A76-F02F-8919-CBCC-F8F99B79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51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68739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3743DB-FD2A-4358-B30C-A2EEF9F27558}"/>
              </a:ext>
            </a:extLst>
          </p:cNvPr>
          <p:cNvCxnSpPr>
            <a:cxnSpLocks/>
            <a:stCxn id="29" idx="3"/>
            <a:endCxn id="44" idx="6"/>
          </p:cNvCxnSpPr>
          <p:nvPr/>
        </p:nvCxnSpPr>
        <p:spPr>
          <a:xfrm flipH="1">
            <a:off x="1613400" y="3591450"/>
            <a:ext cx="1270440" cy="1037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C57595A-6300-4B1C-A54D-4FA6E96D0C6C}"/>
              </a:ext>
            </a:extLst>
          </p:cNvPr>
          <p:cNvSpPr/>
          <p:nvPr/>
        </p:nvSpPr>
        <p:spPr>
          <a:xfrm>
            <a:off x="2054181" y="3261872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BE5E93-2DD3-4E8D-9AAA-876792020B0F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1003" y="2954928"/>
            <a:ext cx="152837" cy="374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BB75A2-A16C-4D49-921A-E1CEF00C5EC4}"/>
              </a:ext>
            </a:extLst>
          </p:cNvPr>
          <p:cNvCxnSpPr>
            <a:cxnSpLocks/>
            <a:stCxn id="29" idx="2"/>
            <a:endCxn id="23" idx="6"/>
          </p:cNvCxnSpPr>
          <p:nvPr/>
        </p:nvCxnSpPr>
        <p:spPr>
          <a:xfrm flipH="1" flipV="1">
            <a:off x="2424695" y="3447129"/>
            <a:ext cx="404884" cy="1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9EA0659-A97E-4938-8E07-32A5BD46BE4A}"/>
              </a:ext>
            </a:extLst>
          </p:cNvPr>
          <p:cNvCxnSpPr>
            <a:cxnSpLocks/>
            <a:stCxn id="43" idx="6"/>
            <a:endCxn id="23" idx="2"/>
          </p:cNvCxnSpPr>
          <p:nvPr/>
        </p:nvCxnSpPr>
        <p:spPr>
          <a:xfrm>
            <a:off x="1737173" y="3431260"/>
            <a:ext cx="317008" cy="15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578276A-EBE1-4E62-9D08-1853BBC474FF}"/>
              </a:ext>
            </a:extLst>
          </p:cNvPr>
          <p:cNvSpPr/>
          <p:nvPr/>
        </p:nvSpPr>
        <p:spPr>
          <a:xfrm>
            <a:off x="3190539" y="2139641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CFD3C4-EDFD-4C5D-A780-60FC3524051F}"/>
              </a:ext>
            </a:extLst>
          </p:cNvPr>
          <p:cNvSpPr/>
          <p:nvPr/>
        </p:nvSpPr>
        <p:spPr>
          <a:xfrm>
            <a:off x="2414750" y="263867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A5E834-D15D-454E-9484-A801F402F432}"/>
              </a:ext>
            </a:extLst>
          </p:cNvPr>
          <p:cNvSpPr/>
          <p:nvPr/>
        </p:nvSpPr>
        <p:spPr>
          <a:xfrm>
            <a:off x="2829579" y="3275197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F97C17-DC55-448F-B99F-9A67338F2DC7}"/>
              </a:ext>
            </a:extLst>
          </p:cNvPr>
          <p:cNvCxnSpPr>
            <a:cxnSpLocks/>
            <a:stCxn id="27" idx="3"/>
            <a:endCxn id="28" idx="7"/>
          </p:cNvCxnSpPr>
          <p:nvPr/>
        </p:nvCxnSpPr>
        <p:spPr>
          <a:xfrm flipH="1">
            <a:off x="2731003" y="2455894"/>
            <a:ext cx="513797" cy="2370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67B30BE-494F-4532-8B89-903B9D1C63E1}"/>
              </a:ext>
            </a:extLst>
          </p:cNvPr>
          <p:cNvSpPr/>
          <p:nvPr/>
        </p:nvSpPr>
        <p:spPr>
          <a:xfrm>
            <a:off x="2829579" y="3982176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ECC60D-722A-4D49-AACF-D24085F3B498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3014836" y="3645711"/>
            <a:ext cx="0" cy="336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68F207-4BC7-4350-9B49-96D9BF2D36F9}"/>
              </a:ext>
            </a:extLst>
          </p:cNvPr>
          <p:cNvCxnSpPr>
            <a:cxnSpLocks/>
            <a:stCxn id="33" idx="3"/>
            <a:endCxn id="44" idx="6"/>
          </p:cNvCxnSpPr>
          <p:nvPr/>
        </p:nvCxnSpPr>
        <p:spPr>
          <a:xfrm flipH="1">
            <a:off x="1613400" y="4298429"/>
            <a:ext cx="1270440" cy="330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F8BE7C-4253-4604-B8E6-B0DA6281FB45}"/>
              </a:ext>
            </a:extLst>
          </p:cNvPr>
          <p:cNvCxnSpPr>
            <a:cxnSpLocks/>
            <a:stCxn id="45" idx="5"/>
            <a:endCxn id="44" idx="1"/>
          </p:cNvCxnSpPr>
          <p:nvPr/>
        </p:nvCxnSpPr>
        <p:spPr>
          <a:xfrm>
            <a:off x="518686" y="3955333"/>
            <a:ext cx="778461" cy="542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54C793-4624-4A76-A55A-7964D600342C}"/>
              </a:ext>
            </a:extLst>
          </p:cNvPr>
          <p:cNvCxnSpPr>
            <a:cxnSpLocks/>
            <a:stCxn id="43" idx="4"/>
            <a:endCxn id="44" idx="7"/>
          </p:cNvCxnSpPr>
          <p:nvPr/>
        </p:nvCxnSpPr>
        <p:spPr>
          <a:xfrm>
            <a:off x="1551916" y="3616517"/>
            <a:ext cx="7223" cy="8816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7166B-921E-46FD-BD23-CDE06D9AD347}"/>
              </a:ext>
            </a:extLst>
          </p:cNvPr>
          <p:cNvCxnSpPr>
            <a:cxnSpLocks/>
            <a:stCxn id="43" idx="2"/>
            <a:endCxn id="45" idx="7"/>
          </p:cNvCxnSpPr>
          <p:nvPr/>
        </p:nvCxnSpPr>
        <p:spPr>
          <a:xfrm flipH="1">
            <a:off x="518686" y="3431260"/>
            <a:ext cx="847973" cy="262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90247B5-ED09-48AE-A043-2F9EFC94E757}"/>
              </a:ext>
            </a:extLst>
          </p:cNvPr>
          <p:cNvSpPr/>
          <p:nvPr/>
        </p:nvSpPr>
        <p:spPr>
          <a:xfrm>
            <a:off x="1366659" y="3246003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9F4C7E-7C7C-461A-9785-BB86433B5BB1}"/>
              </a:ext>
            </a:extLst>
          </p:cNvPr>
          <p:cNvSpPr/>
          <p:nvPr/>
        </p:nvSpPr>
        <p:spPr>
          <a:xfrm>
            <a:off x="1242886" y="4443934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D1070E4-9BF4-48C3-A949-36A2AB461AA4}"/>
              </a:ext>
            </a:extLst>
          </p:cNvPr>
          <p:cNvSpPr/>
          <p:nvPr/>
        </p:nvSpPr>
        <p:spPr>
          <a:xfrm>
            <a:off x="202433" y="3639080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9D5F4EE-1311-4E67-A16E-4E60E1CABF56}"/>
              </a:ext>
            </a:extLst>
          </p:cNvPr>
          <p:cNvSpPr/>
          <p:nvPr/>
        </p:nvSpPr>
        <p:spPr>
          <a:xfrm>
            <a:off x="907916" y="372065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2DEA22-F587-4A73-BF5A-1D9D6DC857E6}"/>
              </a:ext>
            </a:extLst>
          </p:cNvPr>
          <p:cNvCxnSpPr>
            <a:cxnSpLocks/>
            <a:stCxn id="43" idx="3"/>
            <a:endCxn id="46" idx="7"/>
          </p:cNvCxnSpPr>
          <p:nvPr/>
        </p:nvCxnSpPr>
        <p:spPr>
          <a:xfrm flipH="1">
            <a:off x="1224169" y="3562256"/>
            <a:ext cx="196751" cy="2126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BB5856C-647C-4A8E-8EBE-FCA6CCF012D8}"/>
              </a:ext>
            </a:extLst>
          </p:cNvPr>
          <p:cNvCxnSpPr>
            <a:cxnSpLocks/>
            <a:stCxn id="46" idx="2"/>
            <a:endCxn id="45" idx="6"/>
          </p:cNvCxnSpPr>
          <p:nvPr/>
        </p:nvCxnSpPr>
        <p:spPr>
          <a:xfrm flipH="1" flipV="1">
            <a:off x="572947" y="3824337"/>
            <a:ext cx="334969" cy="81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6C53EE-4ED8-4E65-869F-CEEC2ED20BE3}"/>
              </a:ext>
            </a:extLst>
          </p:cNvPr>
          <p:cNvCxnSpPr>
            <a:cxnSpLocks/>
            <a:stCxn id="46" idx="5"/>
            <a:endCxn id="44" idx="0"/>
          </p:cNvCxnSpPr>
          <p:nvPr/>
        </p:nvCxnSpPr>
        <p:spPr>
          <a:xfrm>
            <a:off x="1224169" y="4036908"/>
            <a:ext cx="203974" cy="4070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C5ADF69-ACA7-42B0-B5FF-6B16765D8497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2239438" y="2954928"/>
            <a:ext cx="229573" cy="306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9A6EC5E-BBB2-4281-AE8A-4C5B7BBDEDF3}"/>
              </a:ext>
            </a:extLst>
          </p:cNvPr>
          <p:cNvSpPr txBox="1"/>
          <p:nvPr/>
        </p:nvSpPr>
        <p:spPr>
          <a:xfrm>
            <a:off x="3190539" y="213527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DFAFAF-AC77-474D-BDE2-C9862EEC773B}"/>
              </a:ext>
            </a:extLst>
          </p:cNvPr>
          <p:cNvSpPr txBox="1"/>
          <p:nvPr/>
        </p:nvSpPr>
        <p:spPr>
          <a:xfrm>
            <a:off x="2422310" y="2624264"/>
            <a:ext cx="31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D7CC1C-6524-486A-9BB4-38B1DA4FA12D}"/>
              </a:ext>
            </a:extLst>
          </p:cNvPr>
          <p:cNvSpPr txBox="1"/>
          <p:nvPr/>
        </p:nvSpPr>
        <p:spPr>
          <a:xfrm>
            <a:off x="2083636" y="325558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797E9E-4F6E-4694-AC56-DC3415C606EE}"/>
              </a:ext>
            </a:extLst>
          </p:cNvPr>
          <p:cNvSpPr txBox="1"/>
          <p:nvPr/>
        </p:nvSpPr>
        <p:spPr>
          <a:xfrm>
            <a:off x="2838550" y="324659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4DFDAA-1729-4F4A-8004-28A7B856BED9}"/>
              </a:ext>
            </a:extLst>
          </p:cNvPr>
          <p:cNvSpPr txBox="1"/>
          <p:nvPr/>
        </p:nvSpPr>
        <p:spPr>
          <a:xfrm>
            <a:off x="2854385" y="397132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870992-E3EA-472B-BB3F-B5477F92D265}"/>
              </a:ext>
            </a:extLst>
          </p:cNvPr>
          <p:cNvSpPr txBox="1"/>
          <p:nvPr/>
        </p:nvSpPr>
        <p:spPr>
          <a:xfrm>
            <a:off x="1266654" y="4448425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</a:t>
            </a:r>
            <a:endParaRPr lang="en-A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E35432-A8C2-4616-B1B0-0DCA06D83747}"/>
              </a:ext>
            </a:extLst>
          </p:cNvPr>
          <p:cNvSpPr txBox="1"/>
          <p:nvPr/>
        </p:nvSpPr>
        <p:spPr>
          <a:xfrm>
            <a:off x="1387468" y="3244411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</a:t>
            </a:r>
            <a:endParaRPr lang="en-A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2B2752-7342-48A5-9E92-C1CA651850D5}"/>
              </a:ext>
            </a:extLst>
          </p:cNvPr>
          <p:cNvSpPr txBox="1"/>
          <p:nvPr/>
        </p:nvSpPr>
        <p:spPr>
          <a:xfrm>
            <a:off x="925438" y="3721837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573D38-C02A-4EC2-9523-885059804C02}"/>
              </a:ext>
            </a:extLst>
          </p:cNvPr>
          <p:cNvSpPr txBox="1"/>
          <p:nvPr/>
        </p:nvSpPr>
        <p:spPr>
          <a:xfrm>
            <a:off x="209321" y="3639080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</a:t>
            </a:r>
            <a:endParaRPr lang="en-AU" dirty="0">
              <a:solidFill>
                <a:srgbClr val="FF0000"/>
              </a:solidFill>
            </a:endParaRPr>
          </a:p>
        </p:txBody>
      </p:sp>
      <p:graphicFrame>
        <p:nvGraphicFramePr>
          <p:cNvPr id="58" name="Table 69">
            <a:extLst>
              <a:ext uri="{FF2B5EF4-FFF2-40B4-BE49-F238E27FC236}">
                <a16:creationId xmlns:a16="http://schemas.microsoft.com/office/drawing/2014/main" id="{02B0E9AD-4512-4171-8F40-37120313C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750557"/>
              </p:ext>
            </p:extLst>
          </p:nvPr>
        </p:nvGraphicFramePr>
        <p:xfrm>
          <a:off x="4064000" y="2231402"/>
          <a:ext cx="8128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34245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2CE819EF-7B5C-4588-ACB7-5ABAD699EE30}"/>
              </a:ext>
            </a:extLst>
          </p:cNvPr>
          <p:cNvSpPr txBox="1"/>
          <p:nvPr/>
        </p:nvSpPr>
        <p:spPr>
          <a:xfrm>
            <a:off x="4143137" y="3946686"/>
            <a:ext cx="7353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The decomposition process is complete.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itle 3">
                <a:extLst>
                  <a:ext uri="{FF2B5EF4-FFF2-40B4-BE49-F238E27FC236}">
                    <a16:creationId xmlns:a16="http://schemas.microsoft.com/office/drawing/2014/main" id="{AF38B7D5-2AC1-0C63-F855-107C564938C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200" dirty="0"/>
                  <a:t>Example</a:t>
                </a:r>
                <a:r>
                  <a:rPr lang="en-AU" altLang="zh-CN" sz="3200" dirty="0"/>
                  <a:t>:</a:t>
                </a:r>
                <a:r>
                  <a:rPr lang="zh-CN" altLang="en-US" sz="3200" dirty="0"/>
                  <a:t> </a:t>
                </a:r>
                <a:r>
                  <a:rPr lang="en-AU" altLang="zh-CN" sz="3200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altLang="zh-CN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AU" altLang="zh-CN" sz="3200" dirty="0"/>
                  <a:t>) Algorithm for Core Decomposition</a:t>
                </a:r>
                <a:endParaRPr lang="en-US" sz="3200" dirty="0"/>
              </a:p>
            </p:txBody>
          </p:sp>
        </mc:Choice>
        <mc:Fallback xmlns="">
          <p:sp>
            <p:nvSpPr>
              <p:cNvPr id="57" name="Title 3">
                <a:extLst>
                  <a:ext uri="{FF2B5EF4-FFF2-40B4-BE49-F238E27FC236}">
                    <a16:creationId xmlns:a16="http://schemas.microsoft.com/office/drawing/2014/main" id="{AF38B7D5-2AC1-0C63-F855-107C56493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3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6633A-BC55-1707-3D26-5A4A8BF25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F37D0-582C-E206-805B-37C03EB9A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52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25946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Straight Connector 49">
            <a:extLst>
              <a:ext uri="{FF2B5EF4-FFF2-40B4-BE49-F238E27FC236}">
                <a16:creationId xmlns:a16="http://schemas.microsoft.com/office/drawing/2014/main" id="{AABD59E2-84D0-4D53-AE6F-EA0E4BDDEBE4}"/>
              </a:ext>
            </a:extLst>
          </p:cNvPr>
          <p:cNvCxnSpPr>
            <a:cxnSpLocks/>
            <a:stCxn id="67" idx="3"/>
          </p:cNvCxnSpPr>
          <p:nvPr/>
        </p:nvCxnSpPr>
        <p:spPr>
          <a:xfrm flipH="1">
            <a:off x="5079852" y="3320688"/>
            <a:ext cx="156743" cy="4272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18">
            <a:extLst>
              <a:ext uri="{FF2B5EF4-FFF2-40B4-BE49-F238E27FC236}">
                <a16:creationId xmlns:a16="http://schemas.microsoft.com/office/drawing/2014/main" id="{B6D94A9F-DC7E-423F-8857-B53275FAD789}"/>
              </a:ext>
            </a:extLst>
          </p:cNvPr>
          <p:cNvCxnSpPr>
            <a:cxnSpLocks/>
          </p:cNvCxnSpPr>
          <p:nvPr/>
        </p:nvCxnSpPr>
        <p:spPr>
          <a:xfrm flipH="1">
            <a:off x="5112654" y="2800978"/>
            <a:ext cx="1030726" cy="10302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23">
            <a:extLst>
              <a:ext uri="{FF2B5EF4-FFF2-40B4-BE49-F238E27FC236}">
                <a16:creationId xmlns:a16="http://schemas.microsoft.com/office/drawing/2014/main" id="{00C0CABB-4DF2-4E92-AC89-877CFCE4A72F}"/>
              </a:ext>
            </a:extLst>
          </p:cNvPr>
          <p:cNvCxnSpPr>
            <a:cxnSpLocks/>
            <a:stCxn id="84" idx="2"/>
          </p:cNvCxnSpPr>
          <p:nvPr/>
        </p:nvCxnSpPr>
        <p:spPr>
          <a:xfrm flipH="1">
            <a:off x="5782420" y="2870366"/>
            <a:ext cx="360960" cy="924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816DC30-DF51-00B6-1E32-42F1AA12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Quick exercise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E819EF-7B5C-4588-ACB7-5ABAD699EE30}"/>
              </a:ext>
            </a:extLst>
          </p:cNvPr>
          <p:cNvSpPr txBox="1"/>
          <p:nvPr/>
        </p:nvSpPr>
        <p:spPr>
          <a:xfrm>
            <a:off x="838551" y="1679568"/>
            <a:ext cx="7353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Could you tell me the core number of each vertex?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cxnSp>
        <p:nvCxnSpPr>
          <p:cNvPr id="38" name="Straight Connector 18">
            <a:extLst>
              <a:ext uri="{FF2B5EF4-FFF2-40B4-BE49-F238E27FC236}">
                <a16:creationId xmlns:a16="http://schemas.microsoft.com/office/drawing/2014/main" id="{6D41F8DF-A52B-4E04-943D-01744D11C584}"/>
              </a:ext>
            </a:extLst>
          </p:cNvPr>
          <p:cNvCxnSpPr>
            <a:cxnSpLocks/>
            <a:stCxn id="68" idx="3"/>
            <a:endCxn id="77" idx="6"/>
          </p:cNvCxnSpPr>
          <p:nvPr/>
        </p:nvCxnSpPr>
        <p:spPr>
          <a:xfrm flipH="1">
            <a:off x="4380984" y="3957210"/>
            <a:ext cx="1270440" cy="1037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22">
            <a:extLst>
              <a:ext uri="{FF2B5EF4-FFF2-40B4-BE49-F238E27FC236}">
                <a16:creationId xmlns:a16="http://schemas.microsoft.com/office/drawing/2014/main" id="{FD3A2A43-D340-437F-BD52-5AABBDF0903F}"/>
              </a:ext>
            </a:extLst>
          </p:cNvPr>
          <p:cNvSpPr/>
          <p:nvPr/>
        </p:nvSpPr>
        <p:spPr>
          <a:xfrm>
            <a:off x="4821765" y="3627632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23">
            <a:extLst>
              <a:ext uri="{FF2B5EF4-FFF2-40B4-BE49-F238E27FC236}">
                <a16:creationId xmlns:a16="http://schemas.microsoft.com/office/drawing/2014/main" id="{11922664-946F-46FA-8FEA-20D4972351D0}"/>
              </a:ext>
            </a:extLst>
          </p:cNvPr>
          <p:cNvCxnSpPr>
            <a:cxnSpLocks/>
            <a:stCxn id="67" idx="5"/>
            <a:endCxn id="68" idx="1"/>
          </p:cNvCxnSpPr>
          <p:nvPr/>
        </p:nvCxnSpPr>
        <p:spPr>
          <a:xfrm>
            <a:off x="5498587" y="3320688"/>
            <a:ext cx="152837" cy="374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4">
            <a:extLst>
              <a:ext uri="{FF2B5EF4-FFF2-40B4-BE49-F238E27FC236}">
                <a16:creationId xmlns:a16="http://schemas.microsoft.com/office/drawing/2014/main" id="{A54E57D6-592C-4217-B1D3-04FE0A9DE5E7}"/>
              </a:ext>
            </a:extLst>
          </p:cNvPr>
          <p:cNvCxnSpPr>
            <a:cxnSpLocks/>
            <a:stCxn id="68" idx="2"/>
            <a:endCxn id="57" idx="6"/>
          </p:cNvCxnSpPr>
          <p:nvPr/>
        </p:nvCxnSpPr>
        <p:spPr>
          <a:xfrm flipH="1" flipV="1">
            <a:off x="5192279" y="3812889"/>
            <a:ext cx="404884" cy="1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25">
            <a:extLst>
              <a:ext uri="{FF2B5EF4-FFF2-40B4-BE49-F238E27FC236}">
                <a16:creationId xmlns:a16="http://schemas.microsoft.com/office/drawing/2014/main" id="{188A577B-7CBF-488E-A823-C8FDB7670873}"/>
              </a:ext>
            </a:extLst>
          </p:cNvPr>
          <p:cNvCxnSpPr>
            <a:cxnSpLocks/>
            <a:stCxn id="76" idx="6"/>
            <a:endCxn id="70" idx="2"/>
          </p:cNvCxnSpPr>
          <p:nvPr/>
        </p:nvCxnSpPr>
        <p:spPr>
          <a:xfrm>
            <a:off x="4504757" y="3797020"/>
            <a:ext cx="1092406" cy="7361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26">
            <a:extLst>
              <a:ext uri="{FF2B5EF4-FFF2-40B4-BE49-F238E27FC236}">
                <a16:creationId xmlns:a16="http://schemas.microsoft.com/office/drawing/2014/main" id="{3E290EA4-8B91-40DF-9704-73BECAEA95C4}"/>
              </a:ext>
            </a:extLst>
          </p:cNvPr>
          <p:cNvSpPr/>
          <p:nvPr/>
        </p:nvSpPr>
        <p:spPr>
          <a:xfrm>
            <a:off x="5958123" y="2505401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27">
            <a:extLst>
              <a:ext uri="{FF2B5EF4-FFF2-40B4-BE49-F238E27FC236}">
                <a16:creationId xmlns:a16="http://schemas.microsoft.com/office/drawing/2014/main" id="{83542306-C55D-4221-BC71-0056E577856C}"/>
              </a:ext>
            </a:extLst>
          </p:cNvPr>
          <p:cNvSpPr/>
          <p:nvPr/>
        </p:nvSpPr>
        <p:spPr>
          <a:xfrm>
            <a:off x="5182334" y="300443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28">
            <a:extLst>
              <a:ext uri="{FF2B5EF4-FFF2-40B4-BE49-F238E27FC236}">
                <a16:creationId xmlns:a16="http://schemas.microsoft.com/office/drawing/2014/main" id="{DC640536-31E9-4B36-AA1A-6EB5A309B164}"/>
              </a:ext>
            </a:extLst>
          </p:cNvPr>
          <p:cNvSpPr/>
          <p:nvPr/>
        </p:nvSpPr>
        <p:spPr>
          <a:xfrm>
            <a:off x="5597163" y="3640957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29">
            <a:extLst>
              <a:ext uri="{FF2B5EF4-FFF2-40B4-BE49-F238E27FC236}">
                <a16:creationId xmlns:a16="http://schemas.microsoft.com/office/drawing/2014/main" id="{42B808C2-A722-4482-8CF8-0877FB58DCC2}"/>
              </a:ext>
            </a:extLst>
          </p:cNvPr>
          <p:cNvCxnSpPr>
            <a:cxnSpLocks/>
            <a:stCxn id="66" idx="3"/>
            <a:endCxn id="67" idx="7"/>
          </p:cNvCxnSpPr>
          <p:nvPr/>
        </p:nvCxnSpPr>
        <p:spPr>
          <a:xfrm flipH="1">
            <a:off x="5498587" y="2821654"/>
            <a:ext cx="513797" cy="2370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32">
            <a:extLst>
              <a:ext uri="{FF2B5EF4-FFF2-40B4-BE49-F238E27FC236}">
                <a16:creationId xmlns:a16="http://schemas.microsoft.com/office/drawing/2014/main" id="{B5D4C060-A252-45A8-9B03-8BD10B373B31}"/>
              </a:ext>
            </a:extLst>
          </p:cNvPr>
          <p:cNvSpPr/>
          <p:nvPr/>
        </p:nvSpPr>
        <p:spPr>
          <a:xfrm>
            <a:off x="5597163" y="4347936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33">
            <a:extLst>
              <a:ext uri="{FF2B5EF4-FFF2-40B4-BE49-F238E27FC236}">
                <a16:creationId xmlns:a16="http://schemas.microsoft.com/office/drawing/2014/main" id="{FB787E90-C2A1-4197-B5A4-18F75A077E61}"/>
              </a:ext>
            </a:extLst>
          </p:cNvPr>
          <p:cNvCxnSpPr>
            <a:cxnSpLocks/>
            <a:stCxn id="68" idx="4"/>
            <a:endCxn id="70" idx="0"/>
          </p:cNvCxnSpPr>
          <p:nvPr/>
        </p:nvCxnSpPr>
        <p:spPr>
          <a:xfrm>
            <a:off x="5782420" y="4011471"/>
            <a:ext cx="0" cy="336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34">
            <a:extLst>
              <a:ext uri="{FF2B5EF4-FFF2-40B4-BE49-F238E27FC236}">
                <a16:creationId xmlns:a16="http://schemas.microsoft.com/office/drawing/2014/main" id="{4FFC33FC-B818-4CB2-96D4-2B48FCDF65A8}"/>
              </a:ext>
            </a:extLst>
          </p:cNvPr>
          <p:cNvCxnSpPr>
            <a:cxnSpLocks/>
            <a:stCxn id="70" idx="3"/>
            <a:endCxn id="77" idx="6"/>
          </p:cNvCxnSpPr>
          <p:nvPr/>
        </p:nvCxnSpPr>
        <p:spPr>
          <a:xfrm flipH="1">
            <a:off x="4380984" y="4664189"/>
            <a:ext cx="1270440" cy="330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42">
            <a:extLst>
              <a:ext uri="{FF2B5EF4-FFF2-40B4-BE49-F238E27FC236}">
                <a16:creationId xmlns:a16="http://schemas.microsoft.com/office/drawing/2014/main" id="{9280BB4B-4F03-4C50-8B23-B6B5F28FE751}"/>
              </a:ext>
            </a:extLst>
          </p:cNvPr>
          <p:cNvSpPr/>
          <p:nvPr/>
        </p:nvSpPr>
        <p:spPr>
          <a:xfrm>
            <a:off x="4134243" y="3611763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43">
            <a:extLst>
              <a:ext uri="{FF2B5EF4-FFF2-40B4-BE49-F238E27FC236}">
                <a16:creationId xmlns:a16="http://schemas.microsoft.com/office/drawing/2014/main" id="{3038A806-10F5-455B-9913-858A079ACBEF}"/>
              </a:ext>
            </a:extLst>
          </p:cNvPr>
          <p:cNvSpPr/>
          <p:nvPr/>
        </p:nvSpPr>
        <p:spPr>
          <a:xfrm>
            <a:off x="4010470" y="4809694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50">
            <a:extLst>
              <a:ext uri="{FF2B5EF4-FFF2-40B4-BE49-F238E27FC236}">
                <a16:creationId xmlns:a16="http://schemas.microsoft.com/office/drawing/2014/main" id="{30286EC2-9D93-4A35-961D-99B1639A6BBB}"/>
              </a:ext>
            </a:extLst>
          </p:cNvPr>
          <p:cNvSpPr txBox="1"/>
          <p:nvPr/>
        </p:nvSpPr>
        <p:spPr>
          <a:xfrm>
            <a:off x="5958123" y="250103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</a:t>
            </a:r>
          </a:p>
        </p:txBody>
      </p:sp>
      <p:sp>
        <p:nvSpPr>
          <p:cNvPr id="85" name="TextBox 51">
            <a:extLst>
              <a:ext uri="{FF2B5EF4-FFF2-40B4-BE49-F238E27FC236}">
                <a16:creationId xmlns:a16="http://schemas.microsoft.com/office/drawing/2014/main" id="{70872207-7536-4DCF-9E97-42EA3D31DEEE}"/>
              </a:ext>
            </a:extLst>
          </p:cNvPr>
          <p:cNvSpPr txBox="1"/>
          <p:nvPr/>
        </p:nvSpPr>
        <p:spPr>
          <a:xfrm>
            <a:off x="5189894" y="2990024"/>
            <a:ext cx="31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</a:t>
            </a:r>
          </a:p>
        </p:txBody>
      </p:sp>
      <p:sp>
        <p:nvSpPr>
          <p:cNvPr id="86" name="TextBox 52">
            <a:extLst>
              <a:ext uri="{FF2B5EF4-FFF2-40B4-BE49-F238E27FC236}">
                <a16:creationId xmlns:a16="http://schemas.microsoft.com/office/drawing/2014/main" id="{26375E79-BD2C-4310-A516-4A16B35D74E3}"/>
              </a:ext>
            </a:extLst>
          </p:cNvPr>
          <p:cNvSpPr txBox="1"/>
          <p:nvPr/>
        </p:nvSpPr>
        <p:spPr>
          <a:xfrm>
            <a:off x="4851220" y="362134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</a:t>
            </a:r>
          </a:p>
        </p:txBody>
      </p:sp>
      <p:sp>
        <p:nvSpPr>
          <p:cNvPr id="87" name="TextBox 53">
            <a:extLst>
              <a:ext uri="{FF2B5EF4-FFF2-40B4-BE49-F238E27FC236}">
                <a16:creationId xmlns:a16="http://schemas.microsoft.com/office/drawing/2014/main" id="{42F84545-41EF-4D83-B59F-7A1857790FEC}"/>
              </a:ext>
            </a:extLst>
          </p:cNvPr>
          <p:cNvSpPr txBox="1"/>
          <p:nvPr/>
        </p:nvSpPr>
        <p:spPr>
          <a:xfrm>
            <a:off x="5606134" y="361235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</a:t>
            </a:r>
          </a:p>
        </p:txBody>
      </p:sp>
      <p:sp>
        <p:nvSpPr>
          <p:cNvPr id="88" name="TextBox 54">
            <a:extLst>
              <a:ext uri="{FF2B5EF4-FFF2-40B4-BE49-F238E27FC236}">
                <a16:creationId xmlns:a16="http://schemas.microsoft.com/office/drawing/2014/main" id="{2F4C01A2-F9AC-4C8A-9413-A92926969A98}"/>
              </a:ext>
            </a:extLst>
          </p:cNvPr>
          <p:cNvSpPr txBox="1"/>
          <p:nvPr/>
        </p:nvSpPr>
        <p:spPr>
          <a:xfrm>
            <a:off x="5621969" y="433708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</a:t>
            </a:r>
          </a:p>
        </p:txBody>
      </p:sp>
      <p:sp>
        <p:nvSpPr>
          <p:cNvPr id="89" name="TextBox 60">
            <a:extLst>
              <a:ext uri="{FF2B5EF4-FFF2-40B4-BE49-F238E27FC236}">
                <a16:creationId xmlns:a16="http://schemas.microsoft.com/office/drawing/2014/main" id="{FF045A95-ABF9-47FB-81DD-7CE70037E7D0}"/>
              </a:ext>
            </a:extLst>
          </p:cNvPr>
          <p:cNvSpPr txBox="1"/>
          <p:nvPr/>
        </p:nvSpPr>
        <p:spPr>
          <a:xfrm>
            <a:off x="4034238" y="4814185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endParaRPr lang="en-AU" dirty="0"/>
          </a:p>
        </p:txBody>
      </p:sp>
      <p:sp>
        <p:nvSpPr>
          <p:cNvPr id="90" name="TextBox 61">
            <a:extLst>
              <a:ext uri="{FF2B5EF4-FFF2-40B4-BE49-F238E27FC236}">
                <a16:creationId xmlns:a16="http://schemas.microsoft.com/office/drawing/2014/main" id="{D52C2734-67E7-4326-9502-C0E499BF3F7B}"/>
              </a:ext>
            </a:extLst>
          </p:cNvPr>
          <p:cNvSpPr txBox="1"/>
          <p:nvPr/>
        </p:nvSpPr>
        <p:spPr>
          <a:xfrm>
            <a:off x="4155052" y="3610171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8CBD6-72E7-88A6-7BDC-A8367E6549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1A5A9-D26D-ED94-368C-3DA9AF88E9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53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4191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2CE819EF-7B5C-4588-ACB7-5ABAD699EE30}"/>
              </a:ext>
            </a:extLst>
          </p:cNvPr>
          <p:cNvSpPr txBox="1"/>
          <p:nvPr/>
        </p:nvSpPr>
        <p:spPr>
          <a:xfrm>
            <a:off x="838201" y="2056628"/>
            <a:ext cx="7353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The time complexity of the whole process is O(n</a:t>
            </a:r>
            <a:r>
              <a:rPr lang="en-US" altLang="zh-CN" sz="2000" baseline="30000" dirty="0">
                <a:solidFill>
                  <a:srgbClr val="FF0000"/>
                </a:solidFill>
              </a:rPr>
              <a:t>2</a:t>
            </a:r>
            <a:r>
              <a:rPr lang="en-US" altLang="zh-CN" sz="2000" dirty="0">
                <a:solidFill>
                  <a:srgbClr val="FF0000"/>
                </a:solidFill>
              </a:rPr>
              <a:t>+m) = O(n</a:t>
            </a:r>
            <a:r>
              <a:rPr lang="en-US" altLang="zh-CN" sz="2000" baseline="30000" dirty="0">
                <a:solidFill>
                  <a:srgbClr val="FF0000"/>
                </a:solidFill>
              </a:rPr>
              <a:t>2</a:t>
            </a:r>
            <a:r>
              <a:rPr lang="en-US" altLang="zh-CN" sz="2000" dirty="0">
                <a:solidFill>
                  <a:srgbClr val="FF0000"/>
                </a:solidFill>
              </a:rPr>
              <a:t>).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763855C6-FE2B-43C8-A22A-DF1389D2C923}"/>
              </a:ext>
            </a:extLst>
          </p:cNvPr>
          <p:cNvSpPr txBox="1"/>
          <p:nvPr/>
        </p:nvSpPr>
        <p:spPr>
          <a:xfrm>
            <a:off x="838200" y="3182357"/>
            <a:ext cx="8395010" cy="2144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Need to get the vertex with minimum degree in each iteration:</a:t>
            </a:r>
          </a:p>
          <a:p>
            <a:endParaRPr lang="en-US" altLang="zh-CN" sz="2000" dirty="0"/>
          </a:p>
          <a:p>
            <a:r>
              <a:rPr lang="en-US" altLang="zh-CN" sz="2000" dirty="0"/>
              <a:t>Using heap (priority queue): </a:t>
            </a:r>
            <a:r>
              <a:rPr lang="en-US" altLang="zh-CN" sz="2000" dirty="0">
                <a:solidFill>
                  <a:srgbClr val="FF0000"/>
                </a:solidFill>
              </a:rPr>
              <a:t>O(m*log(n))</a:t>
            </a:r>
          </a:p>
          <a:p>
            <a:r>
              <a:rPr lang="en-US" altLang="zh-CN" sz="2000" dirty="0"/>
              <a:t>Using </a:t>
            </a:r>
            <a:r>
              <a:rPr lang="en-US" altLang="zh-CN" sz="2000" dirty="0" err="1"/>
              <a:t>Fabonacci</a:t>
            </a:r>
            <a:r>
              <a:rPr lang="en-US" altLang="zh-CN" sz="2000" dirty="0"/>
              <a:t> heap: </a:t>
            </a:r>
            <a:r>
              <a:rPr lang="en-US" altLang="zh-CN" sz="2000" dirty="0">
                <a:solidFill>
                  <a:srgbClr val="FF0000"/>
                </a:solidFill>
              </a:rPr>
              <a:t>O(</a:t>
            </a:r>
            <a:r>
              <a:rPr lang="en-US" altLang="zh-CN" sz="2000" dirty="0" err="1">
                <a:solidFill>
                  <a:srgbClr val="FF0000"/>
                </a:solidFill>
              </a:rPr>
              <a:t>m+n</a:t>
            </a:r>
            <a:r>
              <a:rPr lang="en-US" altLang="zh-CN" sz="2000" dirty="0">
                <a:solidFill>
                  <a:srgbClr val="FF0000"/>
                </a:solidFill>
              </a:rPr>
              <a:t>*log(n))</a:t>
            </a:r>
          </a:p>
          <a:p>
            <a:endParaRPr lang="en-US" altLang="zh-CN" sz="2000" dirty="0"/>
          </a:p>
          <a:p>
            <a:r>
              <a:rPr lang="en-US" altLang="zh-CN" sz="2000" dirty="0"/>
              <a:t>Any better solution?</a:t>
            </a:r>
          </a:p>
          <a:p>
            <a:r>
              <a:rPr lang="en-US" altLang="zh-CN" sz="2000" baseline="-25000" dirty="0"/>
              <a:t>	</a:t>
            </a:r>
            <a:endParaRPr lang="zh-CN" altLang="en-US" sz="2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3">
                <a:extLst>
                  <a:ext uri="{FF2B5EF4-FFF2-40B4-BE49-F238E27FC236}">
                    <a16:creationId xmlns:a16="http://schemas.microsoft.com/office/drawing/2014/main" id="{F6D41281-2AAF-628F-B25F-9C120E9CC6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200" dirty="0"/>
                  <a:t>Example</a:t>
                </a:r>
                <a:r>
                  <a:rPr lang="en-AU" altLang="zh-CN" sz="3200" dirty="0"/>
                  <a:t>:</a:t>
                </a:r>
                <a:r>
                  <a:rPr lang="zh-CN" altLang="en-US" sz="3200" dirty="0"/>
                  <a:t> </a:t>
                </a:r>
                <a:r>
                  <a:rPr lang="en-AU" altLang="zh-CN" sz="3200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altLang="zh-CN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AU" altLang="zh-CN" sz="3200" dirty="0"/>
                  <a:t>) Algorithm for Core Decomposition</a:t>
                </a:r>
                <a:endParaRPr lang="en-US" sz="3200" dirty="0"/>
              </a:p>
            </p:txBody>
          </p:sp>
        </mc:Choice>
        <mc:Fallback xmlns="">
          <p:sp>
            <p:nvSpPr>
              <p:cNvPr id="9" name="Title 3">
                <a:extLst>
                  <a:ext uri="{FF2B5EF4-FFF2-40B4-BE49-F238E27FC236}">
                    <a16:creationId xmlns:a16="http://schemas.microsoft.com/office/drawing/2014/main" id="{F6D41281-2AAF-628F-B25F-9C120E9CC6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3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5EC92-896F-7445-302D-B35D31F2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379B8-6388-AC3E-C9F0-8C39DD8E9C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54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35369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2CE819EF-7B5C-4588-ACB7-5ABAD699EE30}"/>
              </a:ext>
            </a:extLst>
          </p:cNvPr>
          <p:cNvSpPr txBox="1"/>
          <p:nvPr/>
        </p:nvSpPr>
        <p:spPr>
          <a:xfrm>
            <a:off x="838200" y="1605431"/>
            <a:ext cx="93193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For each degree d, store all vertices with degree d using a doubly linked list (DLL)</a:t>
            </a:r>
          </a:p>
          <a:p>
            <a:r>
              <a:rPr lang="en-US" altLang="zh-CN" sz="2000" dirty="0"/>
              <a:t>When the degree of a vertex u decreases, move u from old DLL to a new DLL.</a:t>
            </a:r>
          </a:p>
          <a:p>
            <a:endParaRPr lang="en-US" altLang="zh-CN" sz="2000" dirty="0"/>
          </a:p>
          <a:p>
            <a:r>
              <a:rPr lang="en-US" altLang="zh-CN" sz="2000" dirty="0"/>
              <a:t>Time complexity: O(m)</a:t>
            </a:r>
          </a:p>
          <a:p>
            <a:r>
              <a:rPr lang="en-US" altLang="zh-CN" sz="2000" dirty="0"/>
              <a:t>Drawback: </a:t>
            </a:r>
            <a:r>
              <a:rPr lang="en-US" altLang="zh-CN" sz="2000" dirty="0">
                <a:solidFill>
                  <a:schemeClr val="accent2"/>
                </a:solidFill>
              </a:rPr>
              <a:t>cannot fully utilize CPU cache~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6D41281-2AAF-628F-B25F-9C120E9CC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altLang="zh-CN" sz="3200" dirty="0"/>
              <a:t>Core Decomposition using Doubly Linked List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5EC92-896F-7445-302D-B35D31F2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379B8-6388-AC3E-C9F0-8C39DD8E9C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55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72018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CC9A-8A1E-E14D-0FAF-D6467787D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4084" cy="1325563"/>
          </a:xfrm>
        </p:spPr>
        <p:txBody>
          <a:bodyPr>
            <a:normAutofit/>
          </a:bodyPr>
          <a:lstStyle/>
          <a:p>
            <a:r>
              <a:rPr lang="en-AU" altLang="zh-CN" sz="3600" dirty="0"/>
              <a:t>Core Decomposition using Flat Array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3743DB-FD2A-4358-B30C-A2EEF9F27558}"/>
              </a:ext>
            </a:extLst>
          </p:cNvPr>
          <p:cNvCxnSpPr>
            <a:cxnSpLocks/>
            <a:stCxn id="29" idx="3"/>
            <a:endCxn id="44" idx="6"/>
          </p:cNvCxnSpPr>
          <p:nvPr/>
        </p:nvCxnSpPr>
        <p:spPr>
          <a:xfrm flipH="1">
            <a:off x="1858497" y="2592209"/>
            <a:ext cx="1270440" cy="1037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C57595A-6300-4B1C-A54D-4FA6E96D0C6C}"/>
              </a:ext>
            </a:extLst>
          </p:cNvPr>
          <p:cNvSpPr/>
          <p:nvPr/>
        </p:nvSpPr>
        <p:spPr>
          <a:xfrm>
            <a:off x="2299278" y="2262631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BE5E93-2DD3-4E8D-9AAA-876792020B0F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976100" y="1955687"/>
            <a:ext cx="152837" cy="374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BB75A2-A16C-4D49-921A-E1CEF00C5EC4}"/>
              </a:ext>
            </a:extLst>
          </p:cNvPr>
          <p:cNvCxnSpPr>
            <a:cxnSpLocks/>
            <a:stCxn id="29" idx="2"/>
            <a:endCxn id="23" idx="6"/>
          </p:cNvCxnSpPr>
          <p:nvPr/>
        </p:nvCxnSpPr>
        <p:spPr>
          <a:xfrm flipH="1" flipV="1">
            <a:off x="2669792" y="2447888"/>
            <a:ext cx="404884" cy="1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9EA0659-A97E-4938-8E07-32A5BD46BE4A}"/>
              </a:ext>
            </a:extLst>
          </p:cNvPr>
          <p:cNvCxnSpPr>
            <a:cxnSpLocks/>
            <a:stCxn id="43" idx="6"/>
            <a:endCxn id="23" idx="2"/>
          </p:cNvCxnSpPr>
          <p:nvPr/>
        </p:nvCxnSpPr>
        <p:spPr>
          <a:xfrm>
            <a:off x="1982270" y="2432019"/>
            <a:ext cx="317008" cy="15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578276A-EBE1-4E62-9D08-1853BBC474FF}"/>
              </a:ext>
            </a:extLst>
          </p:cNvPr>
          <p:cNvSpPr/>
          <p:nvPr/>
        </p:nvSpPr>
        <p:spPr>
          <a:xfrm>
            <a:off x="3490004" y="140313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CFD3C4-EDFD-4C5D-A780-60FC3524051F}"/>
              </a:ext>
            </a:extLst>
          </p:cNvPr>
          <p:cNvSpPr/>
          <p:nvPr/>
        </p:nvSpPr>
        <p:spPr>
          <a:xfrm>
            <a:off x="2659847" y="1639434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A5E834-D15D-454E-9484-A801F402F432}"/>
              </a:ext>
            </a:extLst>
          </p:cNvPr>
          <p:cNvSpPr/>
          <p:nvPr/>
        </p:nvSpPr>
        <p:spPr>
          <a:xfrm>
            <a:off x="3074676" y="2275956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F97C17-DC55-448F-B99F-9A67338F2DC7}"/>
              </a:ext>
            </a:extLst>
          </p:cNvPr>
          <p:cNvCxnSpPr>
            <a:cxnSpLocks/>
            <a:stCxn id="51" idx="1"/>
            <a:endCxn id="28" idx="6"/>
          </p:cNvCxnSpPr>
          <p:nvPr/>
        </p:nvCxnSpPr>
        <p:spPr>
          <a:xfrm flipH="1">
            <a:off x="3030361" y="1594998"/>
            <a:ext cx="478168" cy="2296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67B30BE-494F-4532-8B89-903B9D1C63E1}"/>
              </a:ext>
            </a:extLst>
          </p:cNvPr>
          <p:cNvSpPr/>
          <p:nvPr/>
        </p:nvSpPr>
        <p:spPr>
          <a:xfrm>
            <a:off x="3074676" y="298293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ECC60D-722A-4D49-AACF-D24085F3B498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3259933" y="2646470"/>
            <a:ext cx="0" cy="336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68F207-4BC7-4350-9B49-96D9BF2D36F9}"/>
              </a:ext>
            </a:extLst>
          </p:cNvPr>
          <p:cNvCxnSpPr>
            <a:cxnSpLocks/>
            <a:stCxn id="33" idx="3"/>
            <a:endCxn id="44" idx="6"/>
          </p:cNvCxnSpPr>
          <p:nvPr/>
        </p:nvCxnSpPr>
        <p:spPr>
          <a:xfrm flipH="1">
            <a:off x="1858497" y="3299188"/>
            <a:ext cx="1270440" cy="330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F8BE7C-4253-4604-B8E6-B0DA6281FB45}"/>
              </a:ext>
            </a:extLst>
          </p:cNvPr>
          <p:cNvCxnSpPr>
            <a:cxnSpLocks/>
            <a:stCxn id="45" idx="5"/>
            <a:endCxn id="44" idx="1"/>
          </p:cNvCxnSpPr>
          <p:nvPr/>
        </p:nvCxnSpPr>
        <p:spPr>
          <a:xfrm>
            <a:off x="763783" y="2956092"/>
            <a:ext cx="778461" cy="542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54C793-4624-4A76-A55A-7964D600342C}"/>
              </a:ext>
            </a:extLst>
          </p:cNvPr>
          <p:cNvCxnSpPr>
            <a:cxnSpLocks/>
            <a:stCxn id="43" idx="4"/>
            <a:endCxn id="44" idx="7"/>
          </p:cNvCxnSpPr>
          <p:nvPr/>
        </p:nvCxnSpPr>
        <p:spPr>
          <a:xfrm>
            <a:off x="1797013" y="2617276"/>
            <a:ext cx="7223" cy="8816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7166B-921E-46FD-BD23-CDE06D9AD347}"/>
              </a:ext>
            </a:extLst>
          </p:cNvPr>
          <p:cNvCxnSpPr>
            <a:cxnSpLocks/>
            <a:stCxn id="43" idx="2"/>
            <a:endCxn id="45" idx="7"/>
          </p:cNvCxnSpPr>
          <p:nvPr/>
        </p:nvCxnSpPr>
        <p:spPr>
          <a:xfrm flipH="1">
            <a:off x="763783" y="2432019"/>
            <a:ext cx="847973" cy="262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90247B5-ED09-48AE-A043-2F9EFC94E757}"/>
              </a:ext>
            </a:extLst>
          </p:cNvPr>
          <p:cNvSpPr/>
          <p:nvPr/>
        </p:nvSpPr>
        <p:spPr>
          <a:xfrm>
            <a:off x="1611756" y="2246762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9F4C7E-7C7C-461A-9785-BB86433B5BB1}"/>
              </a:ext>
            </a:extLst>
          </p:cNvPr>
          <p:cNvSpPr/>
          <p:nvPr/>
        </p:nvSpPr>
        <p:spPr>
          <a:xfrm>
            <a:off x="1487983" y="3444693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D1070E4-9BF4-48C3-A949-36A2AB461AA4}"/>
              </a:ext>
            </a:extLst>
          </p:cNvPr>
          <p:cNvSpPr/>
          <p:nvPr/>
        </p:nvSpPr>
        <p:spPr>
          <a:xfrm>
            <a:off x="447530" y="2639839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9D5F4EE-1311-4E67-A16E-4E60E1CABF56}"/>
              </a:ext>
            </a:extLst>
          </p:cNvPr>
          <p:cNvSpPr/>
          <p:nvPr/>
        </p:nvSpPr>
        <p:spPr>
          <a:xfrm>
            <a:off x="1153013" y="2721414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2DEA22-F587-4A73-BF5A-1D9D6DC857E6}"/>
              </a:ext>
            </a:extLst>
          </p:cNvPr>
          <p:cNvCxnSpPr>
            <a:cxnSpLocks/>
            <a:stCxn id="43" idx="3"/>
            <a:endCxn id="46" idx="7"/>
          </p:cNvCxnSpPr>
          <p:nvPr/>
        </p:nvCxnSpPr>
        <p:spPr>
          <a:xfrm flipH="1">
            <a:off x="1469266" y="2563015"/>
            <a:ext cx="196751" cy="2126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BB5856C-647C-4A8E-8EBE-FCA6CCF012D8}"/>
              </a:ext>
            </a:extLst>
          </p:cNvPr>
          <p:cNvCxnSpPr>
            <a:cxnSpLocks/>
            <a:stCxn id="46" idx="2"/>
            <a:endCxn id="45" idx="6"/>
          </p:cNvCxnSpPr>
          <p:nvPr/>
        </p:nvCxnSpPr>
        <p:spPr>
          <a:xfrm flipH="1" flipV="1">
            <a:off x="818044" y="2825096"/>
            <a:ext cx="334969" cy="81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6C53EE-4ED8-4E65-869F-CEEC2ED20BE3}"/>
              </a:ext>
            </a:extLst>
          </p:cNvPr>
          <p:cNvCxnSpPr>
            <a:cxnSpLocks/>
            <a:stCxn id="46" idx="5"/>
            <a:endCxn id="44" idx="0"/>
          </p:cNvCxnSpPr>
          <p:nvPr/>
        </p:nvCxnSpPr>
        <p:spPr>
          <a:xfrm>
            <a:off x="1469266" y="3037667"/>
            <a:ext cx="203974" cy="4070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C5ADF69-ACA7-42B0-B5FF-6B16765D8497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2484535" y="1955687"/>
            <a:ext cx="229573" cy="306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9A6EC5E-BBB2-4281-AE8A-4C5B7BBDEDF3}"/>
              </a:ext>
            </a:extLst>
          </p:cNvPr>
          <p:cNvSpPr txBox="1"/>
          <p:nvPr/>
        </p:nvSpPr>
        <p:spPr>
          <a:xfrm>
            <a:off x="3508529" y="1410332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DFAFAF-AC77-474D-BDE2-C9862EEC773B}"/>
              </a:ext>
            </a:extLst>
          </p:cNvPr>
          <p:cNvSpPr txBox="1"/>
          <p:nvPr/>
        </p:nvSpPr>
        <p:spPr>
          <a:xfrm>
            <a:off x="2667407" y="1625023"/>
            <a:ext cx="31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D7CC1C-6524-486A-9BB4-38B1DA4FA12D}"/>
              </a:ext>
            </a:extLst>
          </p:cNvPr>
          <p:cNvSpPr txBox="1"/>
          <p:nvPr/>
        </p:nvSpPr>
        <p:spPr>
          <a:xfrm>
            <a:off x="2328733" y="2256347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797E9E-4F6E-4694-AC56-DC3415C606EE}"/>
              </a:ext>
            </a:extLst>
          </p:cNvPr>
          <p:cNvSpPr txBox="1"/>
          <p:nvPr/>
        </p:nvSpPr>
        <p:spPr>
          <a:xfrm>
            <a:off x="3083647" y="2247353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4DFDAA-1729-4F4A-8004-28A7B856BED9}"/>
              </a:ext>
            </a:extLst>
          </p:cNvPr>
          <p:cNvSpPr txBox="1"/>
          <p:nvPr/>
        </p:nvSpPr>
        <p:spPr>
          <a:xfrm>
            <a:off x="3099482" y="2972087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870992-E3EA-472B-BB3F-B5477F92D265}"/>
              </a:ext>
            </a:extLst>
          </p:cNvPr>
          <p:cNvSpPr txBox="1"/>
          <p:nvPr/>
        </p:nvSpPr>
        <p:spPr>
          <a:xfrm>
            <a:off x="1511751" y="3449184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endParaRPr lang="en-A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E35432-A8C2-4616-B1B0-0DCA06D83747}"/>
              </a:ext>
            </a:extLst>
          </p:cNvPr>
          <p:cNvSpPr txBox="1"/>
          <p:nvPr/>
        </p:nvSpPr>
        <p:spPr>
          <a:xfrm>
            <a:off x="1632565" y="2245170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endParaRPr lang="en-AU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2B2752-7342-48A5-9E92-C1CA651850D5}"/>
              </a:ext>
            </a:extLst>
          </p:cNvPr>
          <p:cNvSpPr txBox="1"/>
          <p:nvPr/>
        </p:nvSpPr>
        <p:spPr>
          <a:xfrm>
            <a:off x="1170535" y="2722596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573D38-C02A-4EC2-9523-885059804C02}"/>
              </a:ext>
            </a:extLst>
          </p:cNvPr>
          <p:cNvSpPr txBox="1"/>
          <p:nvPr/>
        </p:nvSpPr>
        <p:spPr>
          <a:xfrm>
            <a:off x="454418" y="2639839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endParaRPr lang="en-AU" dirty="0"/>
          </a:p>
        </p:txBody>
      </p:sp>
      <p:graphicFrame>
        <p:nvGraphicFramePr>
          <p:cNvPr id="69" name="Table 69">
            <a:extLst>
              <a:ext uri="{FF2B5EF4-FFF2-40B4-BE49-F238E27FC236}">
                <a16:creationId xmlns:a16="http://schemas.microsoft.com/office/drawing/2014/main" id="{48B6ADDF-93F3-4AD9-8D8C-18FA0B1C53A5}"/>
              </a:ext>
            </a:extLst>
          </p:cNvPr>
          <p:cNvGraphicFramePr>
            <a:graphicFrameLocks noGrp="1"/>
          </p:cNvGraphicFramePr>
          <p:nvPr/>
        </p:nvGraphicFramePr>
        <p:xfrm>
          <a:off x="4064000" y="2718774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49C0F491-7F89-40D9-9F7A-26E3ECF8DDDA}"/>
              </a:ext>
            </a:extLst>
          </p:cNvPr>
          <p:cNvSpPr txBox="1"/>
          <p:nvPr/>
        </p:nvSpPr>
        <p:spPr>
          <a:xfrm>
            <a:off x="6407607" y="3840167"/>
            <a:ext cx="54230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Iterate over all the </a:t>
            </a:r>
            <a:r>
              <a:rPr lang="en-US" altLang="zh-CN" dirty="0"/>
              <a:t>vertices</a:t>
            </a:r>
            <a:r>
              <a:rPr lang="en-AU" dirty="0"/>
              <a:t>. If the degree of neighbouring vertex u of vertex v is greater than the degree of v, decrease the degree of u by 1. Then, for the line 7, </a:t>
            </a:r>
            <a:r>
              <a:rPr lang="en-US" altLang="zh-CN" dirty="0"/>
              <a:t>swap</a:t>
            </a:r>
            <a:r>
              <a:rPr lang="en-US" dirty="0"/>
              <a:t> the positions of u and the first vertex with the same degree as u’s original degree. </a:t>
            </a:r>
            <a:r>
              <a:rPr lang="en-US" dirty="0">
                <a:solidFill>
                  <a:srgbClr val="FF0000"/>
                </a:solidFill>
              </a:rPr>
              <a:t>Because we use the bin sort, the time complexity of reorder the array is O(n). Thus, the total time complexity for core decomposition is O(m).</a:t>
            </a:r>
          </a:p>
          <a:p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044CC2-ECF5-402A-AD3B-A392C05E95CD}"/>
              </a:ext>
            </a:extLst>
          </p:cNvPr>
          <p:cNvSpPr txBox="1"/>
          <p:nvPr/>
        </p:nvSpPr>
        <p:spPr>
          <a:xfrm>
            <a:off x="4338686" y="1812108"/>
            <a:ext cx="61509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In order to achieve the time complexity of </a:t>
            </a:r>
            <a:r>
              <a:rPr lang="en-AU" altLang="zh-CN" dirty="0"/>
              <a:t>O(m)</a:t>
            </a:r>
            <a:r>
              <a:rPr lang="en-AU" dirty="0"/>
              <a:t>, we first sort all vertices according to their degree.</a:t>
            </a:r>
          </a:p>
        </p:txBody>
      </p:sp>
      <p:pic>
        <p:nvPicPr>
          <p:cNvPr id="39" name="图片 6">
            <a:extLst>
              <a:ext uri="{FF2B5EF4-FFF2-40B4-BE49-F238E27FC236}">
                <a16:creationId xmlns:a16="http://schemas.microsoft.com/office/drawing/2014/main" id="{5CE8E48B-F735-49C6-BECA-560977417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87" y="3890285"/>
            <a:ext cx="5199520" cy="289095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502DEB-C5DF-C304-DFCF-E7839A10B6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F733FC-E3A2-DCC6-A433-50E4CCFAF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56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909420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3743DB-FD2A-4358-B30C-A2EEF9F27558}"/>
              </a:ext>
            </a:extLst>
          </p:cNvPr>
          <p:cNvCxnSpPr>
            <a:cxnSpLocks/>
            <a:stCxn id="29" idx="3"/>
            <a:endCxn id="44" idx="6"/>
          </p:cNvCxnSpPr>
          <p:nvPr/>
        </p:nvCxnSpPr>
        <p:spPr>
          <a:xfrm flipH="1">
            <a:off x="1613400" y="3591450"/>
            <a:ext cx="1270440" cy="1037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C57595A-6300-4B1C-A54D-4FA6E96D0C6C}"/>
              </a:ext>
            </a:extLst>
          </p:cNvPr>
          <p:cNvSpPr/>
          <p:nvPr/>
        </p:nvSpPr>
        <p:spPr>
          <a:xfrm>
            <a:off x="2054181" y="3261872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BE5E93-2DD3-4E8D-9AAA-876792020B0F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1003" y="2954928"/>
            <a:ext cx="152837" cy="374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BB75A2-A16C-4D49-921A-E1CEF00C5EC4}"/>
              </a:ext>
            </a:extLst>
          </p:cNvPr>
          <p:cNvCxnSpPr>
            <a:cxnSpLocks/>
            <a:stCxn id="29" idx="2"/>
            <a:endCxn id="23" idx="6"/>
          </p:cNvCxnSpPr>
          <p:nvPr/>
        </p:nvCxnSpPr>
        <p:spPr>
          <a:xfrm flipH="1" flipV="1">
            <a:off x="2424695" y="3447129"/>
            <a:ext cx="404884" cy="1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9EA0659-A97E-4938-8E07-32A5BD46BE4A}"/>
              </a:ext>
            </a:extLst>
          </p:cNvPr>
          <p:cNvCxnSpPr>
            <a:cxnSpLocks/>
            <a:stCxn id="43" idx="6"/>
            <a:endCxn id="23" idx="2"/>
          </p:cNvCxnSpPr>
          <p:nvPr/>
        </p:nvCxnSpPr>
        <p:spPr>
          <a:xfrm>
            <a:off x="1737173" y="3431260"/>
            <a:ext cx="317008" cy="15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578276A-EBE1-4E62-9D08-1853BBC474FF}"/>
              </a:ext>
            </a:extLst>
          </p:cNvPr>
          <p:cNvSpPr/>
          <p:nvPr/>
        </p:nvSpPr>
        <p:spPr>
          <a:xfrm>
            <a:off x="3190539" y="2139641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CFD3C4-EDFD-4C5D-A780-60FC3524051F}"/>
              </a:ext>
            </a:extLst>
          </p:cNvPr>
          <p:cNvSpPr/>
          <p:nvPr/>
        </p:nvSpPr>
        <p:spPr>
          <a:xfrm>
            <a:off x="2414750" y="263867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A5E834-D15D-454E-9484-A801F402F432}"/>
              </a:ext>
            </a:extLst>
          </p:cNvPr>
          <p:cNvSpPr/>
          <p:nvPr/>
        </p:nvSpPr>
        <p:spPr>
          <a:xfrm>
            <a:off x="2829579" y="3275197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F97C17-DC55-448F-B99F-9A67338F2DC7}"/>
              </a:ext>
            </a:extLst>
          </p:cNvPr>
          <p:cNvCxnSpPr>
            <a:cxnSpLocks/>
            <a:stCxn id="27" idx="3"/>
            <a:endCxn id="28" idx="7"/>
          </p:cNvCxnSpPr>
          <p:nvPr/>
        </p:nvCxnSpPr>
        <p:spPr>
          <a:xfrm flipH="1">
            <a:off x="2731003" y="2455894"/>
            <a:ext cx="513797" cy="2370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67B30BE-494F-4532-8B89-903B9D1C63E1}"/>
              </a:ext>
            </a:extLst>
          </p:cNvPr>
          <p:cNvSpPr/>
          <p:nvPr/>
        </p:nvSpPr>
        <p:spPr>
          <a:xfrm>
            <a:off x="2829579" y="3982176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ECC60D-722A-4D49-AACF-D24085F3B498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3014836" y="3645711"/>
            <a:ext cx="0" cy="336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68F207-4BC7-4350-9B49-96D9BF2D36F9}"/>
              </a:ext>
            </a:extLst>
          </p:cNvPr>
          <p:cNvCxnSpPr>
            <a:cxnSpLocks/>
            <a:stCxn id="33" idx="3"/>
            <a:endCxn id="44" idx="6"/>
          </p:cNvCxnSpPr>
          <p:nvPr/>
        </p:nvCxnSpPr>
        <p:spPr>
          <a:xfrm flipH="1">
            <a:off x="1613400" y="4298429"/>
            <a:ext cx="1270440" cy="330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F8BE7C-4253-4604-B8E6-B0DA6281FB45}"/>
              </a:ext>
            </a:extLst>
          </p:cNvPr>
          <p:cNvCxnSpPr>
            <a:cxnSpLocks/>
            <a:stCxn id="45" idx="5"/>
            <a:endCxn id="44" idx="1"/>
          </p:cNvCxnSpPr>
          <p:nvPr/>
        </p:nvCxnSpPr>
        <p:spPr>
          <a:xfrm>
            <a:off x="518686" y="3955333"/>
            <a:ext cx="778461" cy="542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54C793-4624-4A76-A55A-7964D600342C}"/>
              </a:ext>
            </a:extLst>
          </p:cNvPr>
          <p:cNvCxnSpPr>
            <a:cxnSpLocks/>
            <a:stCxn id="43" idx="4"/>
            <a:endCxn id="44" idx="7"/>
          </p:cNvCxnSpPr>
          <p:nvPr/>
        </p:nvCxnSpPr>
        <p:spPr>
          <a:xfrm>
            <a:off x="1551916" y="3616517"/>
            <a:ext cx="7223" cy="8816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7166B-921E-46FD-BD23-CDE06D9AD347}"/>
              </a:ext>
            </a:extLst>
          </p:cNvPr>
          <p:cNvCxnSpPr>
            <a:cxnSpLocks/>
            <a:stCxn id="43" idx="2"/>
            <a:endCxn id="45" idx="7"/>
          </p:cNvCxnSpPr>
          <p:nvPr/>
        </p:nvCxnSpPr>
        <p:spPr>
          <a:xfrm flipH="1">
            <a:off x="518686" y="3431260"/>
            <a:ext cx="847973" cy="262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90247B5-ED09-48AE-A043-2F9EFC94E757}"/>
              </a:ext>
            </a:extLst>
          </p:cNvPr>
          <p:cNvSpPr/>
          <p:nvPr/>
        </p:nvSpPr>
        <p:spPr>
          <a:xfrm>
            <a:off x="1366659" y="3246003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9F4C7E-7C7C-461A-9785-BB86433B5BB1}"/>
              </a:ext>
            </a:extLst>
          </p:cNvPr>
          <p:cNvSpPr/>
          <p:nvPr/>
        </p:nvSpPr>
        <p:spPr>
          <a:xfrm>
            <a:off x="1242886" y="4443934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D1070E4-9BF4-48C3-A949-36A2AB461AA4}"/>
              </a:ext>
            </a:extLst>
          </p:cNvPr>
          <p:cNvSpPr/>
          <p:nvPr/>
        </p:nvSpPr>
        <p:spPr>
          <a:xfrm>
            <a:off x="202433" y="3639080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9D5F4EE-1311-4E67-A16E-4E60E1CABF56}"/>
              </a:ext>
            </a:extLst>
          </p:cNvPr>
          <p:cNvSpPr/>
          <p:nvPr/>
        </p:nvSpPr>
        <p:spPr>
          <a:xfrm>
            <a:off x="907916" y="372065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2DEA22-F587-4A73-BF5A-1D9D6DC857E6}"/>
              </a:ext>
            </a:extLst>
          </p:cNvPr>
          <p:cNvCxnSpPr>
            <a:cxnSpLocks/>
            <a:stCxn id="43" idx="3"/>
            <a:endCxn id="46" idx="7"/>
          </p:cNvCxnSpPr>
          <p:nvPr/>
        </p:nvCxnSpPr>
        <p:spPr>
          <a:xfrm flipH="1">
            <a:off x="1224169" y="3562256"/>
            <a:ext cx="196751" cy="2126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BB5856C-647C-4A8E-8EBE-FCA6CCF012D8}"/>
              </a:ext>
            </a:extLst>
          </p:cNvPr>
          <p:cNvCxnSpPr>
            <a:cxnSpLocks/>
            <a:stCxn id="46" idx="2"/>
            <a:endCxn id="45" idx="6"/>
          </p:cNvCxnSpPr>
          <p:nvPr/>
        </p:nvCxnSpPr>
        <p:spPr>
          <a:xfrm flipH="1" flipV="1">
            <a:off x="572947" y="3824337"/>
            <a:ext cx="334969" cy="81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6C53EE-4ED8-4E65-869F-CEEC2ED20BE3}"/>
              </a:ext>
            </a:extLst>
          </p:cNvPr>
          <p:cNvCxnSpPr>
            <a:cxnSpLocks/>
            <a:stCxn id="46" idx="5"/>
            <a:endCxn id="44" idx="0"/>
          </p:cNvCxnSpPr>
          <p:nvPr/>
        </p:nvCxnSpPr>
        <p:spPr>
          <a:xfrm>
            <a:off x="1224169" y="4036908"/>
            <a:ext cx="203974" cy="4070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C5ADF69-ACA7-42B0-B5FF-6B16765D8497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2239438" y="2954928"/>
            <a:ext cx="229573" cy="306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9A6EC5E-BBB2-4281-AE8A-4C5B7BBDEDF3}"/>
              </a:ext>
            </a:extLst>
          </p:cNvPr>
          <p:cNvSpPr txBox="1"/>
          <p:nvPr/>
        </p:nvSpPr>
        <p:spPr>
          <a:xfrm>
            <a:off x="3190539" y="213527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DFAFAF-AC77-474D-BDE2-C9862EEC773B}"/>
              </a:ext>
            </a:extLst>
          </p:cNvPr>
          <p:cNvSpPr txBox="1"/>
          <p:nvPr/>
        </p:nvSpPr>
        <p:spPr>
          <a:xfrm>
            <a:off x="2422310" y="2624264"/>
            <a:ext cx="31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D7CC1C-6524-486A-9BB4-38B1DA4FA12D}"/>
              </a:ext>
            </a:extLst>
          </p:cNvPr>
          <p:cNvSpPr txBox="1"/>
          <p:nvPr/>
        </p:nvSpPr>
        <p:spPr>
          <a:xfrm>
            <a:off x="2083636" y="325558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797E9E-4F6E-4694-AC56-DC3415C606EE}"/>
              </a:ext>
            </a:extLst>
          </p:cNvPr>
          <p:cNvSpPr txBox="1"/>
          <p:nvPr/>
        </p:nvSpPr>
        <p:spPr>
          <a:xfrm>
            <a:off x="2838550" y="324659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4DFDAA-1729-4F4A-8004-28A7B856BED9}"/>
              </a:ext>
            </a:extLst>
          </p:cNvPr>
          <p:cNvSpPr txBox="1"/>
          <p:nvPr/>
        </p:nvSpPr>
        <p:spPr>
          <a:xfrm>
            <a:off x="2854385" y="397132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870992-E3EA-472B-BB3F-B5477F92D265}"/>
              </a:ext>
            </a:extLst>
          </p:cNvPr>
          <p:cNvSpPr txBox="1"/>
          <p:nvPr/>
        </p:nvSpPr>
        <p:spPr>
          <a:xfrm>
            <a:off x="1266654" y="4448425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endParaRPr lang="en-A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E35432-A8C2-4616-B1B0-0DCA06D83747}"/>
              </a:ext>
            </a:extLst>
          </p:cNvPr>
          <p:cNvSpPr txBox="1"/>
          <p:nvPr/>
        </p:nvSpPr>
        <p:spPr>
          <a:xfrm>
            <a:off x="1387468" y="3244411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endParaRPr lang="en-AU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2B2752-7342-48A5-9E92-C1CA651850D5}"/>
              </a:ext>
            </a:extLst>
          </p:cNvPr>
          <p:cNvSpPr txBox="1"/>
          <p:nvPr/>
        </p:nvSpPr>
        <p:spPr>
          <a:xfrm>
            <a:off x="925438" y="3721837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573D38-C02A-4EC2-9523-885059804C02}"/>
              </a:ext>
            </a:extLst>
          </p:cNvPr>
          <p:cNvSpPr txBox="1"/>
          <p:nvPr/>
        </p:nvSpPr>
        <p:spPr>
          <a:xfrm>
            <a:off x="209321" y="3639080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endParaRPr lang="en-AU" dirty="0"/>
          </a:p>
        </p:txBody>
      </p:sp>
      <p:graphicFrame>
        <p:nvGraphicFramePr>
          <p:cNvPr id="69" name="Table 69">
            <a:extLst>
              <a:ext uri="{FF2B5EF4-FFF2-40B4-BE49-F238E27FC236}">
                <a16:creationId xmlns:a16="http://schemas.microsoft.com/office/drawing/2014/main" id="{48B6ADDF-93F3-4AD9-8D8C-18FA0B1C53A5}"/>
              </a:ext>
            </a:extLst>
          </p:cNvPr>
          <p:cNvGraphicFramePr>
            <a:graphicFrameLocks noGrp="1"/>
          </p:cNvGraphicFramePr>
          <p:nvPr/>
        </p:nvGraphicFramePr>
        <p:xfrm>
          <a:off x="4020589" y="2282583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C0F491-7F89-40D9-9F7A-26E3ECF8DDDA}"/>
                  </a:ext>
                </a:extLst>
              </p:cNvPr>
              <p:cNvSpPr txBox="1"/>
              <p:nvPr/>
            </p:nvSpPr>
            <p:spPr>
              <a:xfrm>
                <a:off x="4014294" y="3276238"/>
                <a:ext cx="609407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degree[B]&gt;degree[A],</a:t>
                </a:r>
              </a:p>
              <a:p>
                <a:r>
                  <a:rPr lang="en-US" dirty="0"/>
                  <a:t>then degree[B]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</m:oMath>
                </a14:m>
                <a:r>
                  <a:rPr lang="en-US" dirty="0"/>
                  <a:t>degree[B]-1, deg</a:t>
                </a:r>
                <a:r>
                  <a:rPr lang="en-AU" dirty="0"/>
                  <a:t>r</a:t>
                </a:r>
                <a:r>
                  <a:rPr lang="en-US" dirty="0" err="1"/>
                  <a:t>ee</a:t>
                </a:r>
                <a:r>
                  <a:rPr lang="en-US" dirty="0"/>
                  <a:t>[B]=2,</a:t>
                </a:r>
              </a:p>
              <a:p>
                <a:r>
                  <a:rPr lang="en-US" dirty="0"/>
                  <a:t>swap the positions of B and the first vertex with the same degree as B’s original degree (i.e., swap the position of B and D). 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C0F491-7F89-40D9-9F7A-26E3ECF8D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294" y="3276238"/>
                <a:ext cx="6094070" cy="1477328"/>
              </a:xfrm>
              <a:prstGeom prst="rect">
                <a:avLst/>
              </a:prstGeom>
              <a:blipFill>
                <a:blip r:embed="rId3"/>
                <a:stretch>
                  <a:fillRect l="-901" t="-2058" b="-535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7" name="Table 69">
            <a:extLst>
              <a:ext uri="{FF2B5EF4-FFF2-40B4-BE49-F238E27FC236}">
                <a16:creationId xmlns:a16="http://schemas.microsoft.com/office/drawing/2014/main" id="{30076DF4-2EC0-4327-A83C-D8FD74055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104650"/>
              </p:ext>
            </p:extLst>
          </p:nvPr>
        </p:nvGraphicFramePr>
        <p:xfrm>
          <a:off x="4014294" y="495565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8D59A86B-12B6-479F-86A0-1B0046A8BE4A}"/>
              </a:ext>
            </a:extLst>
          </p:cNvPr>
          <p:cNvSpPr txBox="1"/>
          <p:nvPr/>
        </p:nvSpPr>
        <p:spPr>
          <a:xfrm>
            <a:off x="4020589" y="1432824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Loop according to the order of degrees in the table, start from the vertex A with the minimum degree.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91B74-CFF1-A4ED-F533-824E9BEC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E0647-D3DE-EA50-589B-C8A821270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57</a:t>
            </a:fld>
            <a:endParaRPr lang="en-AU" dirty="0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110B0616-6B43-4D12-C9F2-93D0D5CE8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4084" cy="1325563"/>
          </a:xfrm>
        </p:spPr>
        <p:txBody>
          <a:bodyPr>
            <a:normAutofit/>
          </a:bodyPr>
          <a:lstStyle/>
          <a:p>
            <a:r>
              <a:rPr lang="en-AU" altLang="zh-CN" sz="3600" dirty="0"/>
              <a:t>Core Decomposition using Flat Array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55489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3743DB-FD2A-4358-B30C-A2EEF9F27558}"/>
              </a:ext>
            </a:extLst>
          </p:cNvPr>
          <p:cNvCxnSpPr>
            <a:cxnSpLocks/>
            <a:stCxn id="29" idx="3"/>
            <a:endCxn id="44" idx="6"/>
          </p:cNvCxnSpPr>
          <p:nvPr/>
        </p:nvCxnSpPr>
        <p:spPr>
          <a:xfrm flipH="1">
            <a:off x="1613400" y="3591450"/>
            <a:ext cx="1270440" cy="1037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C57595A-6300-4B1C-A54D-4FA6E96D0C6C}"/>
              </a:ext>
            </a:extLst>
          </p:cNvPr>
          <p:cNvSpPr/>
          <p:nvPr/>
        </p:nvSpPr>
        <p:spPr>
          <a:xfrm>
            <a:off x="2054181" y="3261872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BE5E93-2DD3-4E8D-9AAA-876792020B0F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1003" y="2954928"/>
            <a:ext cx="152837" cy="374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BB75A2-A16C-4D49-921A-E1CEF00C5EC4}"/>
              </a:ext>
            </a:extLst>
          </p:cNvPr>
          <p:cNvCxnSpPr>
            <a:cxnSpLocks/>
            <a:stCxn id="29" idx="2"/>
            <a:endCxn id="23" idx="6"/>
          </p:cNvCxnSpPr>
          <p:nvPr/>
        </p:nvCxnSpPr>
        <p:spPr>
          <a:xfrm flipH="1" flipV="1">
            <a:off x="2424695" y="3447129"/>
            <a:ext cx="404884" cy="1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9EA0659-A97E-4938-8E07-32A5BD46BE4A}"/>
              </a:ext>
            </a:extLst>
          </p:cNvPr>
          <p:cNvCxnSpPr>
            <a:cxnSpLocks/>
            <a:stCxn id="43" idx="6"/>
            <a:endCxn id="23" idx="2"/>
          </p:cNvCxnSpPr>
          <p:nvPr/>
        </p:nvCxnSpPr>
        <p:spPr>
          <a:xfrm>
            <a:off x="1737173" y="3431260"/>
            <a:ext cx="317008" cy="15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578276A-EBE1-4E62-9D08-1853BBC474FF}"/>
              </a:ext>
            </a:extLst>
          </p:cNvPr>
          <p:cNvSpPr/>
          <p:nvPr/>
        </p:nvSpPr>
        <p:spPr>
          <a:xfrm>
            <a:off x="3190539" y="2139641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CFD3C4-EDFD-4C5D-A780-60FC3524051F}"/>
              </a:ext>
            </a:extLst>
          </p:cNvPr>
          <p:cNvSpPr/>
          <p:nvPr/>
        </p:nvSpPr>
        <p:spPr>
          <a:xfrm>
            <a:off x="2414750" y="263867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A5E834-D15D-454E-9484-A801F402F432}"/>
              </a:ext>
            </a:extLst>
          </p:cNvPr>
          <p:cNvSpPr/>
          <p:nvPr/>
        </p:nvSpPr>
        <p:spPr>
          <a:xfrm>
            <a:off x="2829579" y="3275197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F97C17-DC55-448F-B99F-9A67338F2DC7}"/>
              </a:ext>
            </a:extLst>
          </p:cNvPr>
          <p:cNvCxnSpPr>
            <a:cxnSpLocks/>
            <a:stCxn id="27" idx="3"/>
            <a:endCxn id="28" idx="7"/>
          </p:cNvCxnSpPr>
          <p:nvPr/>
        </p:nvCxnSpPr>
        <p:spPr>
          <a:xfrm flipH="1">
            <a:off x="2731003" y="2455894"/>
            <a:ext cx="513797" cy="2370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67B30BE-494F-4532-8B89-903B9D1C63E1}"/>
              </a:ext>
            </a:extLst>
          </p:cNvPr>
          <p:cNvSpPr/>
          <p:nvPr/>
        </p:nvSpPr>
        <p:spPr>
          <a:xfrm>
            <a:off x="2829579" y="3982176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ECC60D-722A-4D49-AACF-D24085F3B498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3014836" y="3645711"/>
            <a:ext cx="0" cy="336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68F207-4BC7-4350-9B49-96D9BF2D36F9}"/>
              </a:ext>
            </a:extLst>
          </p:cNvPr>
          <p:cNvCxnSpPr>
            <a:cxnSpLocks/>
            <a:stCxn id="33" idx="3"/>
            <a:endCxn id="44" idx="6"/>
          </p:cNvCxnSpPr>
          <p:nvPr/>
        </p:nvCxnSpPr>
        <p:spPr>
          <a:xfrm flipH="1">
            <a:off x="1613400" y="4298429"/>
            <a:ext cx="1270440" cy="330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F8BE7C-4253-4604-B8E6-B0DA6281FB45}"/>
              </a:ext>
            </a:extLst>
          </p:cNvPr>
          <p:cNvCxnSpPr>
            <a:cxnSpLocks/>
            <a:stCxn id="45" idx="5"/>
            <a:endCxn id="44" idx="1"/>
          </p:cNvCxnSpPr>
          <p:nvPr/>
        </p:nvCxnSpPr>
        <p:spPr>
          <a:xfrm>
            <a:off x="518686" y="3955333"/>
            <a:ext cx="778461" cy="542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54C793-4624-4A76-A55A-7964D600342C}"/>
              </a:ext>
            </a:extLst>
          </p:cNvPr>
          <p:cNvCxnSpPr>
            <a:cxnSpLocks/>
            <a:stCxn id="43" idx="4"/>
            <a:endCxn id="44" idx="7"/>
          </p:cNvCxnSpPr>
          <p:nvPr/>
        </p:nvCxnSpPr>
        <p:spPr>
          <a:xfrm>
            <a:off x="1551916" y="3616517"/>
            <a:ext cx="7223" cy="8816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7166B-921E-46FD-BD23-CDE06D9AD347}"/>
              </a:ext>
            </a:extLst>
          </p:cNvPr>
          <p:cNvCxnSpPr>
            <a:cxnSpLocks/>
            <a:stCxn id="43" idx="2"/>
            <a:endCxn id="45" idx="7"/>
          </p:cNvCxnSpPr>
          <p:nvPr/>
        </p:nvCxnSpPr>
        <p:spPr>
          <a:xfrm flipH="1">
            <a:off x="518686" y="3431260"/>
            <a:ext cx="847973" cy="262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90247B5-ED09-48AE-A043-2F9EFC94E757}"/>
              </a:ext>
            </a:extLst>
          </p:cNvPr>
          <p:cNvSpPr/>
          <p:nvPr/>
        </p:nvSpPr>
        <p:spPr>
          <a:xfrm>
            <a:off x="1366659" y="3246003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9F4C7E-7C7C-461A-9785-BB86433B5BB1}"/>
              </a:ext>
            </a:extLst>
          </p:cNvPr>
          <p:cNvSpPr/>
          <p:nvPr/>
        </p:nvSpPr>
        <p:spPr>
          <a:xfrm>
            <a:off x="1242886" y="4443934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D1070E4-9BF4-48C3-A949-36A2AB461AA4}"/>
              </a:ext>
            </a:extLst>
          </p:cNvPr>
          <p:cNvSpPr/>
          <p:nvPr/>
        </p:nvSpPr>
        <p:spPr>
          <a:xfrm>
            <a:off x="202433" y="3639080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9D5F4EE-1311-4E67-A16E-4E60E1CABF56}"/>
              </a:ext>
            </a:extLst>
          </p:cNvPr>
          <p:cNvSpPr/>
          <p:nvPr/>
        </p:nvSpPr>
        <p:spPr>
          <a:xfrm>
            <a:off x="907916" y="372065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2DEA22-F587-4A73-BF5A-1D9D6DC857E6}"/>
              </a:ext>
            </a:extLst>
          </p:cNvPr>
          <p:cNvCxnSpPr>
            <a:cxnSpLocks/>
            <a:stCxn id="43" idx="3"/>
            <a:endCxn id="46" idx="7"/>
          </p:cNvCxnSpPr>
          <p:nvPr/>
        </p:nvCxnSpPr>
        <p:spPr>
          <a:xfrm flipH="1">
            <a:off x="1224169" y="3562256"/>
            <a:ext cx="196751" cy="2126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BB5856C-647C-4A8E-8EBE-FCA6CCF012D8}"/>
              </a:ext>
            </a:extLst>
          </p:cNvPr>
          <p:cNvCxnSpPr>
            <a:cxnSpLocks/>
            <a:stCxn id="46" idx="2"/>
            <a:endCxn id="45" idx="6"/>
          </p:cNvCxnSpPr>
          <p:nvPr/>
        </p:nvCxnSpPr>
        <p:spPr>
          <a:xfrm flipH="1" flipV="1">
            <a:off x="572947" y="3824337"/>
            <a:ext cx="334969" cy="81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6C53EE-4ED8-4E65-869F-CEEC2ED20BE3}"/>
              </a:ext>
            </a:extLst>
          </p:cNvPr>
          <p:cNvCxnSpPr>
            <a:cxnSpLocks/>
            <a:stCxn id="46" idx="5"/>
            <a:endCxn id="44" idx="0"/>
          </p:cNvCxnSpPr>
          <p:nvPr/>
        </p:nvCxnSpPr>
        <p:spPr>
          <a:xfrm>
            <a:off x="1224169" y="4036908"/>
            <a:ext cx="203974" cy="4070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C5ADF69-ACA7-42B0-B5FF-6B16765D8497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2239438" y="2954928"/>
            <a:ext cx="229573" cy="306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9A6EC5E-BBB2-4281-AE8A-4C5B7BBDEDF3}"/>
              </a:ext>
            </a:extLst>
          </p:cNvPr>
          <p:cNvSpPr txBox="1"/>
          <p:nvPr/>
        </p:nvSpPr>
        <p:spPr>
          <a:xfrm>
            <a:off x="3190539" y="213527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DFAFAF-AC77-474D-BDE2-C9862EEC773B}"/>
              </a:ext>
            </a:extLst>
          </p:cNvPr>
          <p:cNvSpPr txBox="1"/>
          <p:nvPr/>
        </p:nvSpPr>
        <p:spPr>
          <a:xfrm>
            <a:off x="2422310" y="2624264"/>
            <a:ext cx="31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D7CC1C-6524-486A-9BB4-38B1DA4FA12D}"/>
              </a:ext>
            </a:extLst>
          </p:cNvPr>
          <p:cNvSpPr txBox="1"/>
          <p:nvPr/>
        </p:nvSpPr>
        <p:spPr>
          <a:xfrm>
            <a:off x="2083636" y="325558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797E9E-4F6E-4694-AC56-DC3415C606EE}"/>
              </a:ext>
            </a:extLst>
          </p:cNvPr>
          <p:cNvSpPr txBox="1"/>
          <p:nvPr/>
        </p:nvSpPr>
        <p:spPr>
          <a:xfrm>
            <a:off x="2838550" y="324659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4DFDAA-1729-4F4A-8004-28A7B856BED9}"/>
              </a:ext>
            </a:extLst>
          </p:cNvPr>
          <p:cNvSpPr txBox="1"/>
          <p:nvPr/>
        </p:nvSpPr>
        <p:spPr>
          <a:xfrm>
            <a:off x="2854385" y="397132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870992-E3EA-472B-BB3F-B5477F92D265}"/>
              </a:ext>
            </a:extLst>
          </p:cNvPr>
          <p:cNvSpPr txBox="1"/>
          <p:nvPr/>
        </p:nvSpPr>
        <p:spPr>
          <a:xfrm>
            <a:off x="1266654" y="4448425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endParaRPr lang="en-A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E35432-A8C2-4616-B1B0-0DCA06D83747}"/>
              </a:ext>
            </a:extLst>
          </p:cNvPr>
          <p:cNvSpPr txBox="1"/>
          <p:nvPr/>
        </p:nvSpPr>
        <p:spPr>
          <a:xfrm>
            <a:off x="1387468" y="3244411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endParaRPr lang="en-AU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2B2752-7342-48A5-9E92-C1CA651850D5}"/>
              </a:ext>
            </a:extLst>
          </p:cNvPr>
          <p:cNvSpPr txBox="1"/>
          <p:nvPr/>
        </p:nvSpPr>
        <p:spPr>
          <a:xfrm>
            <a:off x="925438" y="3721837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573D38-C02A-4EC2-9523-885059804C02}"/>
              </a:ext>
            </a:extLst>
          </p:cNvPr>
          <p:cNvSpPr txBox="1"/>
          <p:nvPr/>
        </p:nvSpPr>
        <p:spPr>
          <a:xfrm>
            <a:off x="209321" y="3639080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C0F491-7F89-40D9-9F7A-26E3ECF8DDDA}"/>
                  </a:ext>
                </a:extLst>
              </p:cNvPr>
              <p:cNvSpPr txBox="1"/>
              <p:nvPr/>
            </p:nvSpPr>
            <p:spPr>
              <a:xfrm>
                <a:off x="4014294" y="3499503"/>
                <a:ext cx="609407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For vertex C,</a:t>
                </a:r>
              </a:p>
              <a:p>
                <a:r>
                  <a:rPr lang="en-US" dirty="0"/>
                  <a:t>degree[C]&gt;degree[E],</a:t>
                </a:r>
              </a:p>
              <a:p>
                <a:r>
                  <a:rPr lang="en-US" dirty="0"/>
                  <a:t>then degree[C]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</m:oMath>
                </a14:m>
                <a:r>
                  <a:rPr lang="en-US" dirty="0"/>
                  <a:t>degree[C]-1, deg</a:t>
                </a:r>
                <a:r>
                  <a:rPr lang="en-AU" dirty="0"/>
                  <a:t>r</a:t>
                </a:r>
                <a:r>
                  <a:rPr lang="en-US" dirty="0" err="1"/>
                  <a:t>ee</a:t>
                </a:r>
                <a:r>
                  <a:rPr lang="en-US" dirty="0"/>
                  <a:t>[C]=3,</a:t>
                </a:r>
              </a:p>
              <a:p>
                <a:r>
                  <a:rPr lang="en-US" dirty="0"/>
                  <a:t>swap the position of C and G.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C0F491-7F89-40D9-9F7A-26E3ECF8D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294" y="3499503"/>
                <a:ext cx="6094070" cy="1200329"/>
              </a:xfrm>
              <a:prstGeom prst="rect">
                <a:avLst/>
              </a:prstGeom>
              <a:blipFill>
                <a:blip r:embed="rId3"/>
                <a:stretch>
                  <a:fillRect l="-901" t="-2030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7" name="Table 69">
            <a:extLst>
              <a:ext uri="{FF2B5EF4-FFF2-40B4-BE49-F238E27FC236}">
                <a16:creationId xmlns:a16="http://schemas.microsoft.com/office/drawing/2014/main" id="{30076DF4-2EC0-4327-A83C-D8FD7405549F}"/>
              </a:ext>
            </a:extLst>
          </p:cNvPr>
          <p:cNvGraphicFramePr>
            <a:graphicFrameLocks noGrp="1"/>
          </p:cNvGraphicFramePr>
          <p:nvPr/>
        </p:nvGraphicFramePr>
        <p:xfrm>
          <a:off x="4020589" y="5004563"/>
          <a:ext cx="8128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261468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p:graphicFrame>
        <p:nvGraphicFramePr>
          <p:cNvPr id="38" name="Table 69">
            <a:extLst>
              <a:ext uri="{FF2B5EF4-FFF2-40B4-BE49-F238E27FC236}">
                <a16:creationId xmlns:a16="http://schemas.microsoft.com/office/drawing/2014/main" id="{0EF68EE2-3C63-4783-A172-6FD7DA5C9A17}"/>
              </a:ext>
            </a:extLst>
          </p:cNvPr>
          <p:cNvGraphicFramePr>
            <a:graphicFrameLocks noGrp="1"/>
          </p:cNvGraphicFramePr>
          <p:nvPr/>
        </p:nvGraphicFramePr>
        <p:xfrm>
          <a:off x="4055432" y="245309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1AC2CB54-AD87-4707-A2FC-DAB01D82E476}"/>
              </a:ext>
            </a:extLst>
          </p:cNvPr>
          <p:cNvSpPr txBox="1"/>
          <p:nvPr/>
        </p:nvSpPr>
        <p:spPr>
          <a:xfrm>
            <a:off x="4020588" y="1673609"/>
            <a:ext cx="7125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The next vertex in the table is E, E’s </a:t>
            </a:r>
            <a:r>
              <a:rPr lang="en-AU" dirty="0" err="1"/>
              <a:t>neighbors</a:t>
            </a:r>
            <a:r>
              <a:rPr lang="en-AU" dirty="0"/>
              <a:t> are C and F.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5C8C0-1083-9059-3645-0EFFF695B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0B91D-7B25-1473-E032-D4421B15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58</a:t>
            </a:fld>
            <a:endParaRPr lang="en-AU" dirty="0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B0D7F157-7595-65E5-8286-2C6F947CD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4084" cy="1325563"/>
          </a:xfrm>
        </p:spPr>
        <p:txBody>
          <a:bodyPr>
            <a:normAutofit/>
          </a:bodyPr>
          <a:lstStyle/>
          <a:p>
            <a:r>
              <a:rPr lang="en-AU" altLang="zh-CN" sz="3600" dirty="0"/>
              <a:t>Core Decomposition using Flat Array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974213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3743DB-FD2A-4358-B30C-A2EEF9F27558}"/>
              </a:ext>
            </a:extLst>
          </p:cNvPr>
          <p:cNvCxnSpPr>
            <a:cxnSpLocks/>
            <a:stCxn id="29" idx="3"/>
            <a:endCxn id="44" idx="6"/>
          </p:cNvCxnSpPr>
          <p:nvPr/>
        </p:nvCxnSpPr>
        <p:spPr>
          <a:xfrm flipH="1">
            <a:off x="1613400" y="3591450"/>
            <a:ext cx="1270440" cy="1037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C57595A-6300-4B1C-A54D-4FA6E96D0C6C}"/>
              </a:ext>
            </a:extLst>
          </p:cNvPr>
          <p:cNvSpPr/>
          <p:nvPr/>
        </p:nvSpPr>
        <p:spPr>
          <a:xfrm>
            <a:off x="2054181" y="3261872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BE5E93-2DD3-4E8D-9AAA-876792020B0F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1003" y="2954928"/>
            <a:ext cx="152837" cy="374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BB75A2-A16C-4D49-921A-E1CEF00C5EC4}"/>
              </a:ext>
            </a:extLst>
          </p:cNvPr>
          <p:cNvCxnSpPr>
            <a:cxnSpLocks/>
            <a:stCxn id="29" idx="2"/>
            <a:endCxn id="23" idx="6"/>
          </p:cNvCxnSpPr>
          <p:nvPr/>
        </p:nvCxnSpPr>
        <p:spPr>
          <a:xfrm flipH="1" flipV="1">
            <a:off x="2424695" y="3447129"/>
            <a:ext cx="404884" cy="1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9EA0659-A97E-4938-8E07-32A5BD46BE4A}"/>
              </a:ext>
            </a:extLst>
          </p:cNvPr>
          <p:cNvCxnSpPr>
            <a:cxnSpLocks/>
            <a:stCxn id="43" idx="6"/>
            <a:endCxn id="23" idx="2"/>
          </p:cNvCxnSpPr>
          <p:nvPr/>
        </p:nvCxnSpPr>
        <p:spPr>
          <a:xfrm>
            <a:off x="1737173" y="3431260"/>
            <a:ext cx="317008" cy="15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578276A-EBE1-4E62-9D08-1853BBC474FF}"/>
              </a:ext>
            </a:extLst>
          </p:cNvPr>
          <p:cNvSpPr/>
          <p:nvPr/>
        </p:nvSpPr>
        <p:spPr>
          <a:xfrm>
            <a:off x="3190539" y="2139641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CFD3C4-EDFD-4C5D-A780-60FC3524051F}"/>
              </a:ext>
            </a:extLst>
          </p:cNvPr>
          <p:cNvSpPr/>
          <p:nvPr/>
        </p:nvSpPr>
        <p:spPr>
          <a:xfrm>
            <a:off x="2414750" y="263867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A5E834-D15D-454E-9484-A801F402F432}"/>
              </a:ext>
            </a:extLst>
          </p:cNvPr>
          <p:cNvSpPr/>
          <p:nvPr/>
        </p:nvSpPr>
        <p:spPr>
          <a:xfrm>
            <a:off x="2829579" y="3275197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F97C17-DC55-448F-B99F-9A67338F2DC7}"/>
              </a:ext>
            </a:extLst>
          </p:cNvPr>
          <p:cNvCxnSpPr>
            <a:cxnSpLocks/>
            <a:stCxn id="27" idx="3"/>
            <a:endCxn id="28" idx="7"/>
          </p:cNvCxnSpPr>
          <p:nvPr/>
        </p:nvCxnSpPr>
        <p:spPr>
          <a:xfrm flipH="1">
            <a:off x="2731003" y="2455894"/>
            <a:ext cx="513797" cy="2370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67B30BE-494F-4532-8B89-903B9D1C63E1}"/>
              </a:ext>
            </a:extLst>
          </p:cNvPr>
          <p:cNvSpPr/>
          <p:nvPr/>
        </p:nvSpPr>
        <p:spPr>
          <a:xfrm>
            <a:off x="2829579" y="3982176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ECC60D-722A-4D49-AACF-D24085F3B498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3014836" y="3645711"/>
            <a:ext cx="0" cy="336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68F207-4BC7-4350-9B49-96D9BF2D36F9}"/>
              </a:ext>
            </a:extLst>
          </p:cNvPr>
          <p:cNvCxnSpPr>
            <a:cxnSpLocks/>
            <a:stCxn id="33" idx="3"/>
            <a:endCxn id="44" idx="6"/>
          </p:cNvCxnSpPr>
          <p:nvPr/>
        </p:nvCxnSpPr>
        <p:spPr>
          <a:xfrm flipH="1">
            <a:off x="1613400" y="4298429"/>
            <a:ext cx="1270440" cy="330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F8BE7C-4253-4604-B8E6-B0DA6281FB45}"/>
              </a:ext>
            </a:extLst>
          </p:cNvPr>
          <p:cNvCxnSpPr>
            <a:cxnSpLocks/>
            <a:stCxn id="45" idx="5"/>
            <a:endCxn id="44" idx="1"/>
          </p:cNvCxnSpPr>
          <p:nvPr/>
        </p:nvCxnSpPr>
        <p:spPr>
          <a:xfrm>
            <a:off x="518686" y="3955333"/>
            <a:ext cx="778461" cy="542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54C793-4624-4A76-A55A-7964D600342C}"/>
              </a:ext>
            </a:extLst>
          </p:cNvPr>
          <p:cNvCxnSpPr>
            <a:cxnSpLocks/>
            <a:stCxn id="43" idx="4"/>
            <a:endCxn id="44" idx="7"/>
          </p:cNvCxnSpPr>
          <p:nvPr/>
        </p:nvCxnSpPr>
        <p:spPr>
          <a:xfrm>
            <a:off x="1551916" y="3616517"/>
            <a:ext cx="7223" cy="8816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7166B-921E-46FD-BD23-CDE06D9AD347}"/>
              </a:ext>
            </a:extLst>
          </p:cNvPr>
          <p:cNvCxnSpPr>
            <a:cxnSpLocks/>
            <a:stCxn id="43" idx="2"/>
            <a:endCxn id="45" idx="7"/>
          </p:cNvCxnSpPr>
          <p:nvPr/>
        </p:nvCxnSpPr>
        <p:spPr>
          <a:xfrm flipH="1">
            <a:off x="518686" y="3431260"/>
            <a:ext cx="847973" cy="262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90247B5-ED09-48AE-A043-2F9EFC94E757}"/>
              </a:ext>
            </a:extLst>
          </p:cNvPr>
          <p:cNvSpPr/>
          <p:nvPr/>
        </p:nvSpPr>
        <p:spPr>
          <a:xfrm>
            <a:off x="1366659" y="3246003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9F4C7E-7C7C-461A-9785-BB86433B5BB1}"/>
              </a:ext>
            </a:extLst>
          </p:cNvPr>
          <p:cNvSpPr/>
          <p:nvPr/>
        </p:nvSpPr>
        <p:spPr>
          <a:xfrm>
            <a:off x="1242886" y="4443934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D1070E4-9BF4-48C3-A949-36A2AB461AA4}"/>
              </a:ext>
            </a:extLst>
          </p:cNvPr>
          <p:cNvSpPr/>
          <p:nvPr/>
        </p:nvSpPr>
        <p:spPr>
          <a:xfrm>
            <a:off x="202433" y="3639080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9D5F4EE-1311-4E67-A16E-4E60E1CABF56}"/>
              </a:ext>
            </a:extLst>
          </p:cNvPr>
          <p:cNvSpPr/>
          <p:nvPr/>
        </p:nvSpPr>
        <p:spPr>
          <a:xfrm>
            <a:off x="907916" y="372065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2DEA22-F587-4A73-BF5A-1D9D6DC857E6}"/>
              </a:ext>
            </a:extLst>
          </p:cNvPr>
          <p:cNvCxnSpPr>
            <a:cxnSpLocks/>
            <a:stCxn id="43" idx="3"/>
            <a:endCxn id="46" idx="7"/>
          </p:cNvCxnSpPr>
          <p:nvPr/>
        </p:nvCxnSpPr>
        <p:spPr>
          <a:xfrm flipH="1">
            <a:off x="1224169" y="3562256"/>
            <a:ext cx="196751" cy="2126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BB5856C-647C-4A8E-8EBE-FCA6CCF012D8}"/>
              </a:ext>
            </a:extLst>
          </p:cNvPr>
          <p:cNvCxnSpPr>
            <a:cxnSpLocks/>
            <a:stCxn id="46" idx="2"/>
            <a:endCxn id="45" idx="6"/>
          </p:cNvCxnSpPr>
          <p:nvPr/>
        </p:nvCxnSpPr>
        <p:spPr>
          <a:xfrm flipH="1" flipV="1">
            <a:off x="572947" y="3824337"/>
            <a:ext cx="334969" cy="81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6C53EE-4ED8-4E65-869F-CEEC2ED20BE3}"/>
              </a:ext>
            </a:extLst>
          </p:cNvPr>
          <p:cNvCxnSpPr>
            <a:cxnSpLocks/>
            <a:stCxn id="46" idx="5"/>
            <a:endCxn id="44" idx="0"/>
          </p:cNvCxnSpPr>
          <p:nvPr/>
        </p:nvCxnSpPr>
        <p:spPr>
          <a:xfrm>
            <a:off x="1224169" y="4036908"/>
            <a:ext cx="203974" cy="4070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C5ADF69-ACA7-42B0-B5FF-6B16765D8497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2239438" y="2954928"/>
            <a:ext cx="229573" cy="306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9A6EC5E-BBB2-4281-AE8A-4C5B7BBDEDF3}"/>
              </a:ext>
            </a:extLst>
          </p:cNvPr>
          <p:cNvSpPr txBox="1"/>
          <p:nvPr/>
        </p:nvSpPr>
        <p:spPr>
          <a:xfrm>
            <a:off x="3190539" y="213527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DFAFAF-AC77-474D-BDE2-C9862EEC773B}"/>
              </a:ext>
            </a:extLst>
          </p:cNvPr>
          <p:cNvSpPr txBox="1"/>
          <p:nvPr/>
        </p:nvSpPr>
        <p:spPr>
          <a:xfrm>
            <a:off x="2422310" y="2624264"/>
            <a:ext cx="31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D7CC1C-6524-486A-9BB4-38B1DA4FA12D}"/>
              </a:ext>
            </a:extLst>
          </p:cNvPr>
          <p:cNvSpPr txBox="1"/>
          <p:nvPr/>
        </p:nvSpPr>
        <p:spPr>
          <a:xfrm>
            <a:off x="2083636" y="325558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797E9E-4F6E-4694-AC56-DC3415C606EE}"/>
              </a:ext>
            </a:extLst>
          </p:cNvPr>
          <p:cNvSpPr txBox="1"/>
          <p:nvPr/>
        </p:nvSpPr>
        <p:spPr>
          <a:xfrm>
            <a:off x="2838550" y="324659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4DFDAA-1729-4F4A-8004-28A7B856BED9}"/>
              </a:ext>
            </a:extLst>
          </p:cNvPr>
          <p:cNvSpPr txBox="1"/>
          <p:nvPr/>
        </p:nvSpPr>
        <p:spPr>
          <a:xfrm>
            <a:off x="2854385" y="397132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870992-E3EA-472B-BB3F-B5477F92D265}"/>
              </a:ext>
            </a:extLst>
          </p:cNvPr>
          <p:cNvSpPr txBox="1"/>
          <p:nvPr/>
        </p:nvSpPr>
        <p:spPr>
          <a:xfrm>
            <a:off x="1266654" y="4448425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endParaRPr lang="en-A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E35432-A8C2-4616-B1B0-0DCA06D83747}"/>
              </a:ext>
            </a:extLst>
          </p:cNvPr>
          <p:cNvSpPr txBox="1"/>
          <p:nvPr/>
        </p:nvSpPr>
        <p:spPr>
          <a:xfrm>
            <a:off x="1387468" y="3244411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endParaRPr lang="en-AU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2B2752-7342-48A5-9E92-C1CA651850D5}"/>
              </a:ext>
            </a:extLst>
          </p:cNvPr>
          <p:cNvSpPr txBox="1"/>
          <p:nvPr/>
        </p:nvSpPr>
        <p:spPr>
          <a:xfrm>
            <a:off x="925438" y="3721837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573D38-C02A-4EC2-9523-885059804C02}"/>
              </a:ext>
            </a:extLst>
          </p:cNvPr>
          <p:cNvSpPr txBox="1"/>
          <p:nvPr/>
        </p:nvSpPr>
        <p:spPr>
          <a:xfrm>
            <a:off x="209321" y="3639080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C0F491-7F89-40D9-9F7A-26E3ECF8DDDA}"/>
                  </a:ext>
                </a:extLst>
              </p:cNvPr>
              <p:cNvSpPr txBox="1"/>
              <p:nvPr/>
            </p:nvSpPr>
            <p:spPr>
              <a:xfrm>
                <a:off x="4014294" y="3525095"/>
                <a:ext cx="609407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For vertex F,</a:t>
                </a:r>
              </a:p>
              <a:p>
                <a:r>
                  <a:rPr lang="en-US" dirty="0"/>
                  <a:t>degree[F]&gt;degree[E],</a:t>
                </a:r>
              </a:p>
              <a:p>
                <a:r>
                  <a:rPr lang="en-US" dirty="0"/>
                  <a:t>then degree[F]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</m:oMath>
                </a14:m>
                <a:r>
                  <a:rPr lang="en-US" dirty="0"/>
                  <a:t>degree[F]-1, deg</a:t>
                </a:r>
                <a:r>
                  <a:rPr lang="en-AU" dirty="0"/>
                  <a:t>r</a:t>
                </a:r>
                <a:r>
                  <a:rPr lang="en-US" dirty="0" err="1"/>
                  <a:t>ee</a:t>
                </a:r>
                <a:r>
                  <a:rPr lang="en-US" dirty="0"/>
                  <a:t>[F]=4.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C0F491-7F89-40D9-9F7A-26E3ECF8D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294" y="3525095"/>
                <a:ext cx="6094070" cy="923330"/>
              </a:xfrm>
              <a:prstGeom prst="rect">
                <a:avLst/>
              </a:prstGeom>
              <a:blipFill>
                <a:blip r:embed="rId3"/>
                <a:stretch>
                  <a:fillRect l="-901" t="-2632" b="-9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7" name="Table 69">
            <a:extLst>
              <a:ext uri="{FF2B5EF4-FFF2-40B4-BE49-F238E27FC236}">
                <a16:creationId xmlns:a16="http://schemas.microsoft.com/office/drawing/2014/main" id="{30076DF4-2EC0-4327-A83C-D8FD7405549F}"/>
              </a:ext>
            </a:extLst>
          </p:cNvPr>
          <p:cNvGraphicFramePr>
            <a:graphicFrameLocks noGrp="1"/>
          </p:cNvGraphicFramePr>
          <p:nvPr/>
        </p:nvGraphicFramePr>
        <p:xfrm>
          <a:off x="4020588" y="4969839"/>
          <a:ext cx="8128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709598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916002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157176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p:graphicFrame>
        <p:nvGraphicFramePr>
          <p:cNvPr id="38" name="Table 69">
            <a:extLst>
              <a:ext uri="{FF2B5EF4-FFF2-40B4-BE49-F238E27FC236}">
                <a16:creationId xmlns:a16="http://schemas.microsoft.com/office/drawing/2014/main" id="{0EF68EE2-3C63-4783-A172-6FD7DA5C9A17}"/>
              </a:ext>
            </a:extLst>
          </p:cNvPr>
          <p:cNvGraphicFramePr>
            <a:graphicFrameLocks noGrp="1"/>
          </p:cNvGraphicFramePr>
          <p:nvPr/>
        </p:nvGraphicFramePr>
        <p:xfrm>
          <a:off x="4055432" y="245309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769925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55675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1AC2CB54-AD87-4707-A2FC-DAB01D82E476}"/>
              </a:ext>
            </a:extLst>
          </p:cNvPr>
          <p:cNvSpPr txBox="1"/>
          <p:nvPr/>
        </p:nvSpPr>
        <p:spPr>
          <a:xfrm>
            <a:off x="4020588" y="1673609"/>
            <a:ext cx="7125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The next vertex in the table is E, E’s </a:t>
            </a:r>
            <a:r>
              <a:rPr lang="en-AU" dirty="0" err="1"/>
              <a:t>neighbors</a:t>
            </a:r>
            <a:r>
              <a:rPr lang="en-AU" dirty="0"/>
              <a:t> are C and F.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AC911-0537-C9BE-1B46-8F01D941B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971D6-3B0D-011C-3B7A-418784AC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59</a:t>
            </a:fld>
            <a:endParaRPr lang="en-AU" dirty="0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F7484A41-C0B4-8DAA-FB50-55A624133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4084" cy="1325563"/>
          </a:xfrm>
        </p:spPr>
        <p:txBody>
          <a:bodyPr>
            <a:normAutofit/>
          </a:bodyPr>
          <a:lstStyle/>
          <a:p>
            <a:r>
              <a:rPr lang="en-AU" altLang="zh-CN" sz="3600" dirty="0"/>
              <a:t>Core Decomposition using Flat Array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27405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dirty="0"/>
              <a:t>Finding Communities (Facebook or Twitter) 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701" y="1753409"/>
            <a:ext cx="7582397" cy="4290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890871" y="6106483"/>
            <a:ext cx="7577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McAuley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Leskovec</a:t>
            </a:r>
            <a:r>
              <a:rPr lang="en-US" dirty="0">
                <a:latin typeface="Arial" pitchFamily="34" charset="0"/>
                <a:cs typeface="Arial" pitchFamily="34" charset="0"/>
              </a:rPr>
              <a:t>: Discovering social circles in ego networks, 2012]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E9864A-D69C-A16A-9E96-89063A8AD3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77E85-260B-B168-2076-FCE14E44E5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840583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3743DB-FD2A-4358-B30C-A2EEF9F27558}"/>
              </a:ext>
            </a:extLst>
          </p:cNvPr>
          <p:cNvCxnSpPr>
            <a:cxnSpLocks/>
            <a:stCxn id="29" idx="3"/>
            <a:endCxn id="44" idx="6"/>
          </p:cNvCxnSpPr>
          <p:nvPr/>
        </p:nvCxnSpPr>
        <p:spPr>
          <a:xfrm flipH="1">
            <a:off x="1613400" y="3591450"/>
            <a:ext cx="1270440" cy="1037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C57595A-6300-4B1C-A54D-4FA6E96D0C6C}"/>
              </a:ext>
            </a:extLst>
          </p:cNvPr>
          <p:cNvSpPr/>
          <p:nvPr/>
        </p:nvSpPr>
        <p:spPr>
          <a:xfrm>
            <a:off x="2054181" y="3261872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BE5E93-2DD3-4E8D-9AAA-876792020B0F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1003" y="2954928"/>
            <a:ext cx="152837" cy="374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BB75A2-A16C-4D49-921A-E1CEF00C5EC4}"/>
              </a:ext>
            </a:extLst>
          </p:cNvPr>
          <p:cNvCxnSpPr>
            <a:cxnSpLocks/>
            <a:stCxn id="29" idx="2"/>
            <a:endCxn id="23" idx="6"/>
          </p:cNvCxnSpPr>
          <p:nvPr/>
        </p:nvCxnSpPr>
        <p:spPr>
          <a:xfrm flipH="1" flipV="1">
            <a:off x="2424695" y="3447129"/>
            <a:ext cx="404884" cy="1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9EA0659-A97E-4938-8E07-32A5BD46BE4A}"/>
              </a:ext>
            </a:extLst>
          </p:cNvPr>
          <p:cNvCxnSpPr>
            <a:cxnSpLocks/>
            <a:stCxn id="43" idx="6"/>
            <a:endCxn id="23" idx="2"/>
          </p:cNvCxnSpPr>
          <p:nvPr/>
        </p:nvCxnSpPr>
        <p:spPr>
          <a:xfrm>
            <a:off x="1737173" y="3431260"/>
            <a:ext cx="317008" cy="15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578276A-EBE1-4E62-9D08-1853BBC474FF}"/>
              </a:ext>
            </a:extLst>
          </p:cNvPr>
          <p:cNvSpPr/>
          <p:nvPr/>
        </p:nvSpPr>
        <p:spPr>
          <a:xfrm>
            <a:off x="3190539" y="2139641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CFD3C4-EDFD-4C5D-A780-60FC3524051F}"/>
              </a:ext>
            </a:extLst>
          </p:cNvPr>
          <p:cNvSpPr/>
          <p:nvPr/>
        </p:nvSpPr>
        <p:spPr>
          <a:xfrm>
            <a:off x="2414750" y="263867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A5E834-D15D-454E-9484-A801F402F432}"/>
              </a:ext>
            </a:extLst>
          </p:cNvPr>
          <p:cNvSpPr/>
          <p:nvPr/>
        </p:nvSpPr>
        <p:spPr>
          <a:xfrm>
            <a:off x="2829579" y="3275197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F97C17-DC55-448F-B99F-9A67338F2DC7}"/>
              </a:ext>
            </a:extLst>
          </p:cNvPr>
          <p:cNvCxnSpPr>
            <a:cxnSpLocks/>
            <a:stCxn id="27" idx="3"/>
            <a:endCxn id="28" idx="7"/>
          </p:cNvCxnSpPr>
          <p:nvPr/>
        </p:nvCxnSpPr>
        <p:spPr>
          <a:xfrm flipH="1">
            <a:off x="2731003" y="2455894"/>
            <a:ext cx="513797" cy="2370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67B30BE-494F-4532-8B89-903B9D1C63E1}"/>
              </a:ext>
            </a:extLst>
          </p:cNvPr>
          <p:cNvSpPr/>
          <p:nvPr/>
        </p:nvSpPr>
        <p:spPr>
          <a:xfrm>
            <a:off x="2829579" y="3982176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ECC60D-722A-4D49-AACF-D24085F3B498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3014836" y="3645711"/>
            <a:ext cx="0" cy="336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68F207-4BC7-4350-9B49-96D9BF2D36F9}"/>
              </a:ext>
            </a:extLst>
          </p:cNvPr>
          <p:cNvCxnSpPr>
            <a:cxnSpLocks/>
            <a:stCxn id="33" idx="3"/>
            <a:endCxn id="44" idx="6"/>
          </p:cNvCxnSpPr>
          <p:nvPr/>
        </p:nvCxnSpPr>
        <p:spPr>
          <a:xfrm flipH="1">
            <a:off x="1613400" y="4298429"/>
            <a:ext cx="1270440" cy="330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F8BE7C-4253-4604-B8E6-B0DA6281FB45}"/>
              </a:ext>
            </a:extLst>
          </p:cNvPr>
          <p:cNvCxnSpPr>
            <a:cxnSpLocks/>
            <a:stCxn id="45" idx="5"/>
            <a:endCxn id="44" idx="1"/>
          </p:cNvCxnSpPr>
          <p:nvPr/>
        </p:nvCxnSpPr>
        <p:spPr>
          <a:xfrm>
            <a:off x="518686" y="3955333"/>
            <a:ext cx="778461" cy="542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54C793-4624-4A76-A55A-7964D600342C}"/>
              </a:ext>
            </a:extLst>
          </p:cNvPr>
          <p:cNvCxnSpPr>
            <a:cxnSpLocks/>
            <a:stCxn id="43" idx="4"/>
            <a:endCxn id="44" idx="7"/>
          </p:cNvCxnSpPr>
          <p:nvPr/>
        </p:nvCxnSpPr>
        <p:spPr>
          <a:xfrm>
            <a:off x="1551916" y="3616517"/>
            <a:ext cx="7223" cy="8816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7166B-921E-46FD-BD23-CDE06D9AD347}"/>
              </a:ext>
            </a:extLst>
          </p:cNvPr>
          <p:cNvCxnSpPr>
            <a:cxnSpLocks/>
            <a:stCxn id="43" idx="2"/>
            <a:endCxn id="45" idx="7"/>
          </p:cNvCxnSpPr>
          <p:nvPr/>
        </p:nvCxnSpPr>
        <p:spPr>
          <a:xfrm flipH="1">
            <a:off x="518686" y="3431260"/>
            <a:ext cx="847973" cy="262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90247B5-ED09-48AE-A043-2F9EFC94E757}"/>
              </a:ext>
            </a:extLst>
          </p:cNvPr>
          <p:cNvSpPr/>
          <p:nvPr/>
        </p:nvSpPr>
        <p:spPr>
          <a:xfrm>
            <a:off x="1366659" y="3246003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9F4C7E-7C7C-461A-9785-BB86433B5BB1}"/>
              </a:ext>
            </a:extLst>
          </p:cNvPr>
          <p:cNvSpPr/>
          <p:nvPr/>
        </p:nvSpPr>
        <p:spPr>
          <a:xfrm>
            <a:off x="1242886" y="4443934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D1070E4-9BF4-48C3-A949-36A2AB461AA4}"/>
              </a:ext>
            </a:extLst>
          </p:cNvPr>
          <p:cNvSpPr/>
          <p:nvPr/>
        </p:nvSpPr>
        <p:spPr>
          <a:xfrm>
            <a:off x="202433" y="3639080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9D5F4EE-1311-4E67-A16E-4E60E1CABF56}"/>
              </a:ext>
            </a:extLst>
          </p:cNvPr>
          <p:cNvSpPr/>
          <p:nvPr/>
        </p:nvSpPr>
        <p:spPr>
          <a:xfrm>
            <a:off x="907916" y="372065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2DEA22-F587-4A73-BF5A-1D9D6DC857E6}"/>
              </a:ext>
            </a:extLst>
          </p:cNvPr>
          <p:cNvCxnSpPr>
            <a:cxnSpLocks/>
            <a:stCxn id="43" idx="3"/>
            <a:endCxn id="46" idx="7"/>
          </p:cNvCxnSpPr>
          <p:nvPr/>
        </p:nvCxnSpPr>
        <p:spPr>
          <a:xfrm flipH="1">
            <a:off x="1224169" y="3562256"/>
            <a:ext cx="196751" cy="2126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BB5856C-647C-4A8E-8EBE-FCA6CCF012D8}"/>
              </a:ext>
            </a:extLst>
          </p:cNvPr>
          <p:cNvCxnSpPr>
            <a:cxnSpLocks/>
            <a:stCxn id="46" idx="2"/>
            <a:endCxn id="45" idx="6"/>
          </p:cNvCxnSpPr>
          <p:nvPr/>
        </p:nvCxnSpPr>
        <p:spPr>
          <a:xfrm flipH="1" flipV="1">
            <a:off x="572947" y="3824337"/>
            <a:ext cx="334969" cy="81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6C53EE-4ED8-4E65-869F-CEEC2ED20BE3}"/>
              </a:ext>
            </a:extLst>
          </p:cNvPr>
          <p:cNvCxnSpPr>
            <a:cxnSpLocks/>
            <a:stCxn id="46" idx="5"/>
            <a:endCxn id="44" idx="0"/>
          </p:cNvCxnSpPr>
          <p:nvPr/>
        </p:nvCxnSpPr>
        <p:spPr>
          <a:xfrm>
            <a:off x="1224169" y="4036908"/>
            <a:ext cx="203974" cy="4070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C5ADF69-ACA7-42B0-B5FF-6B16765D8497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2239438" y="2954928"/>
            <a:ext cx="229573" cy="306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9A6EC5E-BBB2-4281-AE8A-4C5B7BBDEDF3}"/>
              </a:ext>
            </a:extLst>
          </p:cNvPr>
          <p:cNvSpPr txBox="1"/>
          <p:nvPr/>
        </p:nvSpPr>
        <p:spPr>
          <a:xfrm>
            <a:off x="3190539" y="213527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DFAFAF-AC77-474D-BDE2-C9862EEC773B}"/>
              </a:ext>
            </a:extLst>
          </p:cNvPr>
          <p:cNvSpPr txBox="1"/>
          <p:nvPr/>
        </p:nvSpPr>
        <p:spPr>
          <a:xfrm>
            <a:off x="2422310" y="2624264"/>
            <a:ext cx="31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D7CC1C-6524-486A-9BB4-38B1DA4FA12D}"/>
              </a:ext>
            </a:extLst>
          </p:cNvPr>
          <p:cNvSpPr txBox="1"/>
          <p:nvPr/>
        </p:nvSpPr>
        <p:spPr>
          <a:xfrm>
            <a:off x="2083636" y="325558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797E9E-4F6E-4694-AC56-DC3415C606EE}"/>
              </a:ext>
            </a:extLst>
          </p:cNvPr>
          <p:cNvSpPr txBox="1"/>
          <p:nvPr/>
        </p:nvSpPr>
        <p:spPr>
          <a:xfrm>
            <a:off x="2838550" y="324659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4DFDAA-1729-4F4A-8004-28A7B856BED9}"/>
              </a:ext>
            </a:extLst>
          </p:cNvPr>
          <p:cNvSpPr txBox="1"/>
          <p:nvPr/>
        </p:nvSpPr>
        <p:spPr>
          <a:xfrm>
            <a:off x="2854385" y="397132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870992-E3EA-472B-BB3F-B5477F92D265}"/>
              </a:ext>
            </a:extLst>
          </p:cNvPr>
          <p:cNvSpPr txBox="1"/>
          <p:nvPr/>
        </p:nvSpPr>
        <p:spPr>
          <a:xfrm>
            <a:off x="1266654" y="4448425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endParaRPr lang="en-A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E35432-A8C2-4616-B1B0-0DCA06D83747}"/>
              </a:ext>
            </a:extLst>
          </p:cNvPr>
          <p:cNvSpPr txBox="1"/>
          <p:nvPr/>
        </p:nvSpPr>
        <p:spPr>
          <a:xfrm>
            <a:off x="1387468" y="3244411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endParaRPr lang="en-AU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2B2752-7342-48A5-9E92-C1CA651850D5}"/>
              </a:ext>
            </a:extLst>
          </p:cNvPr>
          <p:cNvSpPr txBox="1"/>
          <p:nvPr/>
        </p:nvSpPr>
        <p:spPr>
          <a:xfrm>
            <a:off x="925438" y="3721837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573D38-C02A-4EC2-9523-885059804C02}"/>
              </a:ext>
            </a:extLst>
          </p:cNvPr>
          <p:cNvSpPr txBox="1"/>
          <p:nvPr/>
        </p:nvSpPr>
        <p:spPr>
          <a:xfrm>
            <a:off x="209321" y="3639080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C0F491-7F89-40D9-9F7A-26E3ECF8DDDA}"/>
                  </a:ext>
                </a:extLst>
              </p:cNvPr>
              <p:cNvSpPr txBox="1"/>
              <p:nvPr/>
            </p:nvSpPr>
            <p:spPr>
              <a:xfrm>
                <a:off x="3929920" y="3420390"/>
                <a:ext cx="6094070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For vertex C,</a:t>
                </a:r>
              </a:p>
              <a:p>
                <a:r>
                  <a:rPr lang="en-US" dirty="0"/>
                  <a:t>degree[C]&gt;degree[B],</a:t>
                </a:r>
              </a:p>
              <a:p>
                <a:r>
                  <a:rPr lang="en-US" dirty="0"/>
                  <a:t>then degree[C]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</m:oMath>
                </a14:m>
                <a:r>
                  <a:rPr lang="en-US" dirty="0"/>
                  <a:t>degree[C]-1, deg</a:t>
                </a:r>
                <a:r>
                  <a:rPr lang="en-AU" dirty="0"/>
                  <a:t>r</a:t>
                </a:r>
                <a:r>
                  <a:rPr lang="en-US" dirty="0" err="1"/>
                  <a:t>ee</a:t>
                </a:r>
                <a:r>
                  <a:rPr lang="en-US" dirty="0"/>
                  <a:t>[C]=2.</a:t>
                </a:r>
              </a:p>
              <a:p>
                <a:r>
                  <a:rPr lang="en-US" dirty="0"/>
                  <a:t>Swap the position of C and D.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C0F491-7F89-40D9-9F7A-26E3ECF8D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920" y="3420390"/>
                <a:ext cx="6094070" cy="1754326"/>
              </a:xfrm>
              <a:prstGeom prst="rect">
                <a:avLst/>
              </a:prstGeom>
              <a:blipFill>
                <a:blip r:embed="rId3"/>
                <a:stretch>
                  <a:fillRect l="-901" t="-1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1AC2CB54-AD87-4707-A2FC-DAB01D82E476}"/>
              </a:ext>
            </a:extLst>
          </p:cNvPr>
          <p:cNvSpPr txBox="1"/>
          <p:nvPr/>
        </p:nvSpPr>
        <p:spPr>
          <a:xfrm>
            <a:off x="3929920" y="1673027"/>
            <a:ext cx="71258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The next vertex in the table is B, B’s unvisited </a:t>
            </a:r>
            <a:r>
              <a:rPr lang="en-AU" dirty="0" err="1"/>
              <a:t>neighbors</a:t>
            </a:r>
            <a:r>
              <a:rPr lang="en-AU" dirty="0"/>
              <a:t> are C and D.</a:t>
            </a:r>
          </a:p>
        </p:txBody>
      </p:sp>
      <p:graphicFrame>
        <p:nvGraphicFramePr>
          <p:cNvPr id="57" name="Table 69">
            <a:extLst>
              <a:ext uri="{FF2B5EF4-FFF2-40B4-BE49-F238E27FC236}">
                <a16:creationId xmlns:a16="http://schemas.microsoft.com/office/drawing/2014/main" id="{D7522C58-CBCC-428B-9A91-8FAF109C8914}"/>
              </a:ext>
            </a:extLst>
          </p:cNvPr>
          <p:cNvGraphicFramePr>
            <a:graphicFrameLocks noGrp="1"/>
          </p:cNvGraphicFramePr>
          <p:nvPr/>
        </p:nvGraphicFramePr>
        <p:xfrm>
          <a:off x="4020588" y="2248805"/>
          <a:ext cx="8128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700597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21801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916002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261468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p:graphicFrame>
        <p:nvGraphicFramePr>
          <p:cNvPr id="58" name="Table 69">
            <a:extLst>
              <a:ext uri="{FF2B5EF4-FFF2-40B4-BE49-F238E27FC236}">
                <a16:creationId xmlns:a16="http://schemas.microsoft.com/office/drawing/2014/main" id="{5574AE0B-56A2-468A-93D8-BC29F1E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570423"/>
              </p:ext>
            </p:extLst>
          </p:nvPr>
        </p:nvGraphicFramePr>
        <p:xfrm>
          <a:off x="3929920" y="4873101"/>
          <a:ext cx="8128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700597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21801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916002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261468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B5F87-DA67-2BEF-0AA5-1364EE80F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2B519-45F1-D3D6-AF57-CF9BEE3FD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60</a:t>
            </a:fld>
            <a:endParaRPr lang="en-AU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B3BB8DD0-AAC2-EEED-681B-21944B69C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altLang="zh-CN" sz="3600" dirty="0"/>
              <a:t>Core Decomposition using Flat Array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577840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3743DB-FD2A-4358-B30C-A2EEF9F27558}"/>
              </a:ext>
            </a:extLst>
          </p:cNvPr>
          <p:cNvCxnSpPr>
            <a:cxnSpLocks/>
            <a:stCxn id="29" idx="3"/>
            <a:endCxn id="44" idx="6"/>
          </p:cNvCxnSpPr>
          <p:nvPr/>
        </p:nvCxnSpPr>
        <p:spPr>
          <a:xfrm flipH="1">
            <a:off x="1613400" y="3591450"/>
            <a:ext cx="1270440" cy="1037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C57595A-6300-4B1C-A54D-4FA6E96D0C6C}"/>
              </a:ext>
            </a:extLst>
          </p:cNvPr>
          <p:cNvSpPr/>
          <p:nvPr/>
        </p:nvSpPr>
        <p:spPr>
          <a:xfrm>
            <a:off x="2054181" y="3261872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BE5E93-2DD3-4E8D-9AAA-876792020B0F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1003" y="2954928"/>
            <a:ext cx="152837" cy="374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BB75A2-A16C-4D49-921A-E1CEF00C5EC4}"/>
              </a:ext>
            </a:extLst>
          </p:cNvPr>
          <p:cNvCxnSpPr>
            <a:cxnSpLocks/>
            <a:stCxn id="29" idx="2"/>
            <a:endCxn id="23" idx="6"/>
          </p:cNvCxnSpPr>
          <p:nvPr/>
        </p:nvCxnSpPr>
        <p:spPr>
          <a:xfrm flipH="1" flipV="1">
            <a:off x="2424695" y="3447129"/>
            <a:ext cx="404884" cy="1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9EA0659-A97E-4938-8E07-32A5BD46BE4A}"/>
              </a:ext>
            </a:extLst>
          </p:cNvPr>
          <p:cNvCxnSpPr>
            <a:cxnSpLocks/>
            <a:stCxn id="43" idx="6"/>
            <a:endCxn id="23" idx="2"/>
          </p:cNvCxnSpPr>
          <p:nvPr/>
        </p:nvCxnSpPr>
        <p:spPr>
          <a:xfrm>
            <a:off x="1737173" y="3431260"/>
            <a:ext cx="317008" cy="15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578276A-EBE1-4E62-9D08-1853BBC474FF}"/>
              </a:ext>
            </a:extLst>
          </p:cNvPr>
          <p:cNvSpPr/>
          <p:nvPr/>
        </p:nvSpPr>
        <p:spPr>
          <a:xfrm>
            <a:off x="3190539" y="2139641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CFD3C4-EDFD-4C5D-A780-60FC3524051F}"/>
              </a:ext>
            </a:extLst>
          </p:cNvPr>
          <p:cNvSpPr/>
          <p:nvPr/>
        </p:nvSpPr>
        <p:spPr>
          <a:xfrm>
            <a:off x="2414750" y="263867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A5E834-D15D-454E-9484-A801F402F432}"/>
              </a:ext>
            </a:extLst>
          </p:cNvPr>
          <p:cNvSpPr/>
          <p:nvPr/>
        </p:nvSpPr>
        <p:spPr>
          <a:xfrm>
            <a:off x="2829579" y="3275197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F97C17-DC55-448F-B99F-9A67338F2DC7}"/>
              </a:ext>
            </a:extLst>
          </p:cNvPr>
          <p:cNvCxnSpPr>
            <a:cxnSpLocks/>
            <a:stCxn id="27" idx="3"/>
            <a:endCxn id="28" idx="7"/>
          </p:cNvCxnSpPr>
          <p:nvPr/>
        </p:nvCxnSpPr>
        <p:spPr>
          <a:xfrm flipH="1">
            <a:off x="2731003" y="2455894"/>
            <a:ext cx="513797" cy="2370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67B30BE-494F-4532-8B89-903B9D1C63E1}"/>
              </a:ext>
            </a:extLst>
          </p:cNvPr>
          <p:cNvSpPr/>
          <p:nvPr/>
        </p:nvSpPr>
        <p:spPr>
          <a:xfrm>
            <a:off x="2829579" y="3982176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ECC60D-722A-4D49-AACF-D24085F3B498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3014836" y="3645711"/>
            <a:ext cx="0" cy="336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68F207-4BC7-4350-9B49-96D9BF2D36F9}"/>
              </a:ext>
            </a:extLst>
          </p:cNvPr>
          <p:cNvCxnSpPr>
            <a:cxnSpLocks/>
            <a:stCxn id="33" idx="3"/>
            <a:endCxn id="44" idx="6"/>
          </p:cNvCxnSpPr>
          <p:nvPr/>
        </p:nvCxnSpPr>
        <p:spPr>
          <a:xfrm flipH="1">
            <a:off x="1613400" y="4298429"/>
            <a:ext cx="1270440" cy="330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F8BE7C-4253-4604-B8E6-B0DA6281FB45}"/>
              </a:ext>
            </a:extLst>
          </p:cNvPr>
          <p:cNvCxnSpPr>
            <a:cxnSpLocks/>
            <a:stCxn id="45" idx="5"/>
            <a:endCxn id="44" idx="1"/>
          </p:cNvCxnSpPr>
          <p:nvPr/>
        </p:nvCxnSpPr>
        <p:spPr>
          <a:xfrm>
            <a:off x="518686" y="3955333"/>
            <a:ext cx="778461" cy="542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54C793-4624-4A76-A55A-7964D600342C}"/>
              </a:ext>
            </a:extLst>
          </p:cNvPr>
          <p:cNvCxnSpPr>
            <a:cxnSpLocks/>
            <a:stCxn id="43" idx="4"/>
            <a:endCxn id="44" idx="7"/>
          </p:cNvCxnSpPr>
          <p:nvPr/>
        </p:nvCxnSpPr>
        <p:spPr>
          <a:xfrm>
            <a:off x="1551916" y="3616517"/>
            <a:ext cx="7223" cy="8816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7166B-921E-46FD-BD23-CDE06D9AD347}"/>
              </a:ext>
            </a:extLst>
          </p:cNvPr>
          <p:cNvCxnSpPr>
            <a:cxnSpLocks/>
            <a:stCxn id="43" idx="2"/>
            <a:endCxn id="45" idx="7"/>
          </p:cNvCxnSpPr>
          <p:nvPr/>
        </p:nvCxnSpPr>
        <p:spPr>
          <a:xfrm flipH="1">
            <a:off x="518686" y="3431260"/>
            <a:ext cx="847973" cy="262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90247B5-ED09-48AE-A043-2F9EFC94E757}"/>
              </a:ext>
            </a:extLst>
          </p:cNvPr>
          <p:cNvSpPr/>
          <p:nvPr/>
        </p:nvSpPr>
        <p:spPr>
          <a:xfrm>
            <a:off x="1366659" y="3246003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9F4C7E-7C7C-461A-9785-BB86433B5BB1}"/>
              </a:ext>
            </a:extLst>
          </p:cNvPr>
          <p:cNvSpPr/>
          <p:nvPr/>
        </p:nvSpPr>
        <p:spPr>
          <a:xfrm>
            <a:off x="1242886" y="4443934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D1070E4-9BF4-48C3-A949-36A2AB461AA4}"/>
              </a:ext>
            </a:extLst>
          </p:cNvPr>
          <p:cNvSpPr/>
          <p:nvPr/>
        </p:nvSpPr>
        <p:spPr>
          <a:xfrm>
            <a:off x="202433" y="3639080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9D5F4EE-1311-4E67-A16E-4E60E1CABF56}"/>
              </a:ext>
            </a:extLst>
          </p:cNvPr>
          <p:cNvSpPr/>
          <p:nvPr/>
        </p:nvSpPr>
        <p:spPr>
          <a:xfrm>
            <a:off x="907916" y="372065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2DEA22-F587-4A73-BF5A-1D9D6DC857E6}"/>
              </a:ext>
            </a:extLst>
          </p:cNvPr>
          <p:cNvCxnSpPr>
            <a:cxnSpLocks/>
            <a:stCxn id="43" idx="3"/>
            <a:endCxn id="46" idx="7"/>
          </p:cNvCxnSpPr>
          <p:nvPr/>
        </p:nvCxnSpPr>
        <p:spPr>
          <a:xfrm flipH="1">
            <a:off x="1224169" y="3562256"/>
            <a:ext cx="196751" cy="2126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BB5856C-647C-4A8E-8EBE-FCA6CCF012D8}"/>
              </a:ext>
            </a:extLst>
          </p:cNvPr>
          <p:cNvCxnSpPr>
            <a:cxnSpLocks/>
            <a:stCxn id="46" idx="2"/>
            <a:endCxn id="45" idx="6"/>
          </p:cNvCxnSpPr>
          <p:nvPr/>
        </p:nvCxnSpPr>
        <p:spPr>
          <a:xfrm flipH="1" flipV="1">
            <a:off x="572947" y="3824337"/>
            <a:ext cx="334969" cy="81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6C53EE-4ED8-4E65-869F-CEEC2ED20BE3}"/>
              </a:ext>
            </a:extLst>
          </p:cNvPr>
          <p:cNvCxnSpPr>
            <a:cxnSpLocks/>
            <a:stCxn id="46" idx="5"/>
            <a:endCxn id="44" idx="0"/>
          </p:cNvCxnSpPr>
          <p:nvPr/>
        </p:nvCxnSpPr>
        <p:spPr>
          <a:xfrm>
            <a:off x="1224169" y="4036908"/>
            <a:ext cx="203974" cy="4070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C5ADF69-ACA7-42B0-B5FF-6B16765D8497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2239438" y="2954928"/>
            <a:ext cx="229573" cy="306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9A6EC5E-BBB2-4281-AE8A-4C5B7BBDEDF3}"/>
              </a:ext>
            </a:extLst>
          </p:cNvPr>
          <p:cNvSpPr txBox="1"/>
          <p:nvPr/>
        </p:nvSpPr>
        <p:spPr>
          <a:xfrm>
            <a:off x="3190539" y="213527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DFAFAF-AC77-474D-BDE2-C9862EEC773B}"/>
              </a:ext>
            </a:extLst>
          </p:cNvPr>
          <p:cNvSpPr txBox="1"/>
          <p:nvPr/>
        </p:nvSpPr>
        <p:spPr>
          <a:xfrm>
            <a:off x="2422310" y="2624264"/>
            <a:ext cx="31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D7CC1C-6524-486A-9BB4-38B1DA4FA12D}"/>
              </a:ext>
            </a:extLst>
          </p:cNvPr>
          <p:cNvSpPr txBox="1"/>
          <p:nvPr/>
        </p:nvSpPr>
        <p:spPr>
          <a:xfrm>
            <a:off x="2083636" y="325558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797E9E-4F6E-4694-AC56-DC3415C606EE}"/>
              </a:ext>
            </a:extLst>
          </p:cNvPr>
          <p:cNvSpPr txBox="1"/>
          <p:nvPr/>
        </p:nvSpPr>
        <p:spPr>
          <a:xfrm>
            <a:off x="2838550" y="324659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4DFDAA-1729-4F4A-8004-28A7B856BED9}"/>
              </a:ext>
            </a:extLst>
          </p:cNvPr>
          <p:cNvSpPr txBox="1"/>
          <p:nvPr/>
        </p:nvSpPr>
        <p:spPr>
          <a:xfrm>
            <a:off x="2854385" y="397132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870992-E3EA-472B-BB3F-B5477F92D265}"/>
              </a:ext>
            </a:extLst>
          </p:cNvPr>
          <p:cNvSpPr txBox="1"/>
          <p:nvPr/>
        </p:nvSpPr>
        <p:spPr>
          <a:xfrm>
            <a:off x="1266654" y="4448425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endParaRPr lang="en-A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E35432-A8C2-4616-B1B0-0DCA06D83747}"/>
              </a:ext>
            </a:extLst>
          </p:cNvPr>
          <p:cNvSpPr txBox="1"/>
          <p:nvPr/>
        </p:nvSpPr>
        <p:spPr>
          <a:xfrm>
            <a:off x="1387468" y="3244411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endParaRPr lang="en-AU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2B2752-7342-48A5-9E92-C1CA651850D5}"/>
              </a:ext>
            </a:extLst>
          </p:cNvPr>
          <p:cNvSpPr txBox="1"/>
          <p:nvPr/>
        </p:nvSpPr>
        <p:spPr>
          <a:xfrm>
            <a:off x="925438" y="3721837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573D38-C02A-4EC2-9523-885059804C02}"/>
              </a:ext>
            </a:extLst>
          </p:cNvPr>
          <p:cNvSpPr txBox="1"/>
          <p:nvPr/>
        </p:nvSpPr>
        <p:spPr>
          <a:xfrm>
            <a:off x="209321" y="3639080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C0F491-7F89-40D9-9F7A-26E3ECF8DDDA}"/>
                  </a:ext>
                </a:extLst>
              </p:cNvPr>
              <p:cNvSpPr txBox="1"/>
              <p:nvPr/>
            </p:nvSpPr>
            <p:spPr>
              <a:xfrm>
                <a:off x="3954327" y="3488100"/>
                <a:ext cx="609407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For </a:t>
                </a:r>
                <a:r>
                  <a:rPr lang="en-AU" dirty="0" err="1"/>
                  <a:t>neighbor</a:t>
                </a:r>
                <a:r>
                  <a:rPr lang="en-US" dirty="0"/>
                  <a:t> D,</a:t>
                </a:r>
              </a:p>
              <a:p>
                <a:r>
                  <a:rPr lang="en-US" dirty="0"/>
                  <a:t>degree[D]&gt;degree[B],</a:t>
                </a:r>
              </a:p>
              <a:p>
                <a:r>
                  <a:rPr lang="en-US" dirty="0"/>
                  <a:t>then degree[D]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</m:oMath>
                </a14:m>
                <a:r>
                  <a:rPr lang="en-US" dirty="0"/>
                  <a:t>degree[D]-1, deg</a:t>
                </a:r>
                <a:r>
                  <a:rPr lang="en-AU" dirty="0"/>
                  <a:t>r</a:t>
                </a:r>
                <a:r>
                  <a:rPr lang="en-US" dirty="0" err="1"/>
                  <a:t>ee</a:t>
                </a:r>
                <a:r>
                  <a:rPr lang="en-US" dirty="0"/>
                  <a:t>[D]=2.</a:t>
                </a:r>
              </a:p>
              <a:p>
                <a:r>
                  <a:rPr lang="en-US" dirty="0"/>
                  <a:t>Exchange the position of D and I.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C0F491-7F89-40D9-9F7A-26E3ECF8D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327" y="3488100"/>
                <a:ext cx="6094070" cy="1477328"/>
              </a:xfrm>
              <a:prstGeom prst="rect">
                <a:avLst/>
              </a:prstGeom>
              <a:blipFill>
                <a:blip r:embed="rId3"/>
                <a:stretch>
                  <a:fillRect l="-901" t="-1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1AC2CB54-AD87-4707-A2FC-DAB01D82E476}"/>
              </a:ext>
            </a:extLst>
          </p:cNvPr>
          <p:cNvSpPr txBox="1"/>
          <p:nvPr/>
        </p:nvSpPr>
        <p:spPr>
          <a:xfrm>
            <a:off x="3954327" y="1670208"/>
            <a:ext cx="7125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The next vertex in the table is B, B’s </a:t>
            </a:r>
            <a:r>
              <a:rPr lang="en-AU" dirty="0" err="1"/>
              <a:t>neighbors</a:t>
            </a:r>
            <a:r>
              <a:rPr lang="en-AU" dirty="0"/>
              <a:t> are C and D.</a:t>
            </a:r>
          </a:p>
        </p:txBody>
      </p:sp>
      <p:graphicFrame>
        <p:nvGraphicFramePr>
          <p:cNvPr id="58" name="Table 69">
            <a:extLst>
              <a:ext uri="{FF2B5EF4-FFF2-40B4-BE49-F238E27FC236}">
                <a16:creationId xmlns:a16="http://schemas.microsoft.com/office/drawing/2014/main" id="{5574AE0B-56A2-468A-93D8-BC29F1E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812756"/>
              </p:ext>
            </p:extLst>
          </p:nvPr>
        </p:nvGraphicFramePr>
        <p:xfrm>
          <a:off x="4020588" y="4854806"/>
          <a:ext cx="8128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700597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21801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916002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261468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p:graphicFrame>
        <p:nvGraphicFramePr>
          <p:cNvPr id="57" name="Table 69">
            <a:extLst>
              <a:ext uri="{FF2B5EF4-FFF2-40B4-BE49-F238E27FC236}">
                <a16:creationId xmlns:a16="http://schemas.microsoft.com/office/drawing/2014/main" id="{D222C5DF-6218-4CFB-981C-B5BF2A36CB44}"/>
              </a:ext>
            </a:extLst>
          </p:cNvPr>
          <p:cNvGraphicFramePr>
            <a:graphicFrameLocks noGrp="1"/>
          </p:cNvGraphicFramePr>
          <p:nvPr/>
        </p:nvGraphicFramePr>
        <p:xfrm>
          <a:off x="4020588" y="2455632"/>
          <a:ext cx="8128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700597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21801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916002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261468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1C8ED-5FCC-54E3-0078-D006E8C26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DBADA-80D2-10E7-0494-38DEA31A2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61</a:t>
            </a:fld>
            <a:endParaRPr lang="en-AU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72E9BBE8-ECF6-FCF3-E120-B500816AB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altLang="zh-CN" sz="3600" dirty="0"/>
              <a:t>Core Decomposition using Flat Array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744959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3743DB-FD2A-4358-B30C-A2EEF9F27558}"/>
              </a:ext>
            </a:extLst>
          </p:cNvPr>
          <p:cNvCxnSpPr>
            <a:cxnSpLocks/>
            <a:stCxn id="29" idx="3"/>
            <a:endCxn id="44" idx="6"/>
          </p:cNvCxnSpPr>
          <p:nvPr/>
        </p:nvCxnSpPr>
        <p:spPr>
          <a:xfrm flipH="1">
            <a:off x="1613400" y="3591450"/>
            <a:ext cx="1270440" cy="1037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C57595A-6300-4B1C-A54D-4FA6E96D0C6C}"/>
              </a:ext>
            </a:extLst>
          </p:cNvPr>
          <p:cNvSpPr/>
          <p:nvPr/>
        </p:nvSpPr>
        <p:spPr>
          <a:xfrm>
            <a:off x="2054181" y="3261872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BE5E93-2DD3-4E8D-9AAA-876792020B0F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1003" y="2954928"/>
            <a:ext cx="152837" cy="374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BB75A2-A16C-4D49-921A-E1CEF00C5EC4}"/>
              </a:ext>
            </a:extLst>
          </p:cNvPr>
          <p:cNvCxnSpPr>
            <a:cxnSpLocks/>
            <a:stCxn id="29" idx="2"/>
            <a:endCxn id="23" idx="6"/>
          </p:cNvCxnSpPr>
          <p:nvPr/>
        </p:nvCxnSpPr>
        <p:spPr>
          <a:xfrm flipH="1" flipV="1">
            <a:off x="2424695" y="3447129"/>
            <a:ext cx="404884" cy="1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9EA0659-A97E-4938-8E07-32A5BD46BE4A}"/>
              </a:ext>
            </a:extLst>
          </p:cNvPr>
          <p:cNvCxnSpPr>
            <a:cxnSpLocks/>
            <a:stCxn id="43" idx="6"/>
            <a:endCxn id="23" idx="2"/>
          </p:cNvCxnSpPr>
          <p:nvPr/>
        </p:nvCxnSpPr>
        <p:spPr>
          <a:xfrm>
            <a:off x="1737173" y="3431260"/>
            <a:ext cx="317008" cy="15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578276A-EBE1-4E62-9D08-1853BBC474FF}"/>
              </a:ext>
            </a:extLst>
          </p:cNvPr>
          <p:cNvSpPr/>
          <p:nvPr/>
        </p:nvSpPr>
        <p:spPr>
          <a:xfrm>
            <a:off x="3190539" y="2139641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CFD3C4-EDFD-4C5D-A780-60FC3524051F}"/>
              </a:ext>
            </a:extLst>
          </p:cNvPr>
          <p:cNvSpPr/>
          <p:nvPr/>
        </p:nvSpPr>
        <p:spPr>
          <a:xfrm>
            <a:off x="2414750" y="263867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A5E834-D15D-454E-9484-A801F402F432}"/>
              </a:ext>
            </a:extLst>
          </p:cNvPr>
          <p:cNvSpPr/>
          <p:nvPr/>
        </p:nvSpPr>
        <p:spPr>
          <a:xfrm>
            <a:off x="2829579" y="3275197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F97C17-DC55-448F-B99F-9A67338F2DC7}"/>
              </a:ext>
            </a:extLst>
          </p:cNvPr>
          <p:cNvCxnSpPr>
            <a:cxnSpLocks/>
            <a:stCxn id="27" idx="3"/>
            <a:endCxn id="28" idx="7"/>
          </p:cNvCxnSpPr>
          <p:nvPr/>
        </p:nvCxnSpPr>
        <p:spPr>
          <a:xfrm flipH="1">
            <a:off x="2731003" y="2455894"/>
            <a:ext cx="513797" cy="2370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67B30BE-494F-4532-8B89-903B9D1C63E1}"/>
              </a:ext>
            </a:extLst>
          </p:cNvPr>
          <p:cNvSpPr/>
          <p:nvPr/>
        </p:nvSpPr>
        <p:spPr>
          <a:xfrm>
            <a:off x="2829579" y="3982176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ECC60D-722A-4D49-AACF-D24085F3B498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3014836" y="3645711"/>
            <a:ext cx="0" cy="336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68F207-4BC7-4350-9B49-96D9BF2D36F9}"/>
              </a:ext>
            </a:extLst>
          </p:cNvPr>
          <p:cNvCxnSpPr>
            <a:cxnSpLocks/>
            <a:stCxn id="33" idx="3"/>
            <a:endCxn id="44" idx="6"/>
          </p:cNvCxnSpPr>
          <p:nvPr/>
        </p:nvCxnSpPr>
        <p:spPr>
          <a:xfrm flipH="1">
            <a:off x="1613400" y="4298429"/>
            <a:ext cx="1270440" cy="330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F8BE7C-4253-4604-B8E6-B0DA6281FB45}"/>
              </a:ext>
            </a:extLst>
          </p:cNvPr>
          <p:cNvCxnSpPr>
            <a:cxnSpLocks/>
            <a:stCxn id="45" idx="5"/>
            <a:endCxn id="44" idx="1"/>
          </p:cNvCxnSpPr>
          <p:nvPr/>
        </p:nvCxnSpPr>
        <p:spPr>
          <a:xfrm>
            <a:off x="518686" y="3955333"/>
            <a:ext cx="778461" cy="542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54C793-4624-4A76-A55A-7964D600342C}"/>
              </a:ext>
            </a:extLst>
          </p:cNvPr>
          <p:cNvCxnSpPr>
            <a:cxnSpLocks/>
            <a:stCxn id="43" idx="4"/>
            <a:endCxn id="44" idx="7"/>
          </p:cNvCxnSpPr>
          <p:nvPr/>
        </p:nvCxnSpPr>
        <p:spPr>
          <a:xfrm>
            <a:off x="1551916" y="3616517"/>
            <a:ext cx="7223" cy="8816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7166B-921E-46FD-BD23-CDE06D9AD347}"/>
              </a:ext>
            </a:extLst>
          </p:cNvPr>
          <p:cNvCxnSpPr>
            <a:cxnSpLocks/>
            <a:stCxn id="43" idx="2"/>
            <a:endCxn id="45" idx="7"/>
          </p:cNvCxnSpPr>
          <p:nvPr/>
        </p:nvCxnSpPr>
        <p:spPr>
          <a:xfrm flipH="1">
            <a:off x="518686" y="3431260"/>
            <a:ext cx="847973" cy="262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90247B5-ED09-48AE-A043-2F9EFC94E757}"/>
              </a:ext>
            </a:extLst>
          </p:cNvPr>
          <p:cNvSpPr/>
          <p:nvPr/>
        </p:nvSpPr>
        <p:spPr>
          <a:xfrm>
            <a:off x="1366659" y="3246003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9F4C7E-7C7C-461A-9785-BB86433B5BB1}"/>
              </a:ext>
            </a:extLst>
          </p:cNvPr>
          <p:cNvSpPr/>
          <p:nvPr/>
        </p:nvSpPr>
        <p:spPr>
          <a:xfrm>
            <a:off x="1242886" y="4443934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D1070E4-9BF4-48C3-A949-36A2AB461AA4}"/>
              </a:ext>
            </a:extLst>
          </p:cNvPr>
          <p:cNvSpPr/>
          <p:nvPr/>
        </p:nvSpPr>
        <p:spPr>
          <a:xfrm>
            <a:off x="202433" y="3639080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9D5F4EE-1311-4E67-A16E-4E60E1CABF56}"/>
              </a:ext>
            </a:extLst>
          </p:cNvPr>
          <p:cNvSpPr/>
          <p:nvPr/>
        </p:nvSpPr>
        <p:spPr>
          <a:xfrm>
            <a:off x="907916" y="372065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2DEA22-F587-4A73-BF5A-1D9D6DC857E6}"/>
              </a:ext>
            </a:extLst>
          </p:cNvPr>
          <p:cNvCxnSpPr>
            <a:cxnSpLocks/>
            <a:stCxn id="43" idx="3"/>
            <a:endCxn id="46" idx="7"/>
          </p:cNvCxnSpPr>
          <p:nvPr/>
        </p:nvCxnSpPr>
        <p:spPr>
          <a:xfrm flipH="1">
            <a:off x="1224169" y="3562256"/>
            <a:ext cx="196751" cy="2126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BB5856C-647C-4A8E-8EBE-FCA6CCF012D8}"/>
              </a:ext>
            </a:extLst>
          </p:cNvPr>
          <p:cNvCxnSpPr>
            <a:cxnSpLocks/>
            <a:stCxn id="46" idx="2"/>
            <a:endCxn id="45" idx="6"/>
          </p:cNvCxnSpPr>
          <p:nvPr/>
        </p:nvCxnSpPr>
        <p:spPr>
          <a:xfrm flipH="1" flipV="1">
            <a:off x="572947" y="3824337"/>
            <a:ext cx="334969" cy="81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6C53EE-4ED8-4E65-869F-CEEC2ED20BE3}"/>
              </a:ext>
            </a:extLst>
          </p:cNvPr>
          <p:cNvCxnSpPr>
            <a:cxnSpLocks/>
            <a:stCxn id="46" idx="5"/>
            <a:endCxn id="44" idx="0"/>
          </p:cNvCxnSpPr>
          <p:nvPr/>
        </p:nvCxnSpPr>
        <p:spPr>
          <a:xfrm>
            <a:off x="1224169" y="4036908"/>
            <a:ext cx="203974" cy="4070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C5ADF69-ACA7-42B0-B5FF-6B16765D8497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2239438" y="2954928"/>
            <a:ext cx="229573" cy="306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9A6EC5E-BBB2-4281-AE8A-4C5B7BBDEDF3}"/>
              </a:ext>
            </a:extLst>
          </p:cNvPr>
          <p:cNvSpPr txBox="1"/>
          <p:nvPr/>
        </p:nvSpPr>
        <p:spPr>
          <a:xfrm>
            <a:off x="3190539" y="213527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DFAFAF-AC77-474D-BDE2-C9862EEC773B}"/>
              </a:ext>
            </a:extLst>
          </p:cNvPr>
          <p:cNvSpPr txBox="1"/>
          <p:nvPr/>
        </p:nvSpPr>
        <p:spPr>
          <a:xfrm>
            <a:off x="2422310" y="2624264"/>
            <a:ext cx="31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D7CC1C-6524-486A-9BB4-38B1DA4FA12D}"/>
              </a:ext>
            </a:extLst>
          </p:cNvPr>
          <p:cNvSpPr txBox="1"/>
          <p:nvPr/>
        </p:nvSpPr>
        <p:spPr>
          <a:xfrm>
            <a:off x="2083636" y="325558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797E9E-4F6E-4694-AC56-DC3415C606EE}"/>
              </a:ext>
            </a:extLst>
          </p:cNvPr>
          <p:cNvSpPr txBox="1"/>
          <p:nvPr/>
        </p:nvSpPr>
        <p:spPr>
          <a:xfrm>
            <a:off x="2838550" y="324659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4DFDAA-1729-4F4A-8004-28A7B856BED9}"/>
              </a:ext>
            </a:extLst>
          </p:cNvPr>
          <p:cNvSpPr txBox="1"/>
          <p:nvPr/>
        </p:nvSpPr>
        <p:spPr>
          <a:xfrm>
            <a:off x="2854385" y="397132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870992-E3EA-472B-BB3F-B5477F92D265}"/>
              </a:ext>
            </a:extLst>
          </p:cNvPr>
          <p:cNvSpPr txBox="1"/>
          <p:nvPr/>
        </p:nvSpPr>
        <p:spPr>
          <a:xfrm>
            <a:off x="1266654" y="4448425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endParaRPr lang="en-A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E35432-A8C2-4616-B1B0-0DCA06D83747}"/>
              </a:ext>
            </a:extLst>
          </p:cNvPr>
          <p:cNvSpPr txBox="1"/>
          <p:nvPr/>
        </p:nvSpPr>
        <p:spPr>
          <a:xfrm>
            <a:off x="1387468" y="3244411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endParaRPr lang="en-AU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2B2752-7342-48A5-9E92-C1CA651850D5}"/>
              </a:ext>
            </a:extLst>
          </p:cNvPr>
          <p:cNvSpPr txBox="1"/>
          <p:nvPr/>
        </p:nvSpPr>
        <p:spPr>
          <a:xfrm>
            <a:off x="925438" y="3721837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573D38-C02A-4EC2-9523-885059804C02}"/>
              </a:ext>
            </a:extLst>
          </p:cNvPr>
          <p:cNvSpPr txBox="1"/>
          <p:nvPr/>
        </p:nvSpPr>
        <p:spPr>
          <a:xfrm>
            <a:off x="209321" y="3639080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endParaRPr lang="en-AU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9C0F491-7F89-40D9-9F7A-26E3ECF8DDDA}"/>
              </a:ext>
            </a:extLst>
          </p:cNvPr>
          <p:cNvSpPr txBox="1"/>
          <p:nvPr/>
        </p:nvSpPr>
        <p:spPr>
          <a:xfrm>
            <a:off x="3934449" y="3416619"/>
            <a:ext cx="60940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vertex D, the degree are equal to degree[C]</a:t>
            </a:r>
          </a:p>
          <a:p>
            <a:r>
              <a:rPr lang="en-US" dirty="0"/>
              <a:t>Then the order of table would not change.</a:t>
            </a:r>
          </a:p>
          <a:p>
            <a:endParaRPr lang="en-US" dirty="0"/>
          </a:p>
          <a:p>
            <a:r>
              <a:rPr lang="en-US" dirty="0"/>
              <a:t>degree[F] is updated to 3. </a:t>
            </a:r>
          </a:p>
          <a:p>
            <a:r>
              <a:rPr lang="en-US" dirty="0"/>
              <a:t>Exchange the position of F and G.</a:t>
            </a:r>
          </a:p>
          <a:p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C2CB54-AD87-4707-A2FC-DAB01D82E476}"/>
              </a:ext>
            </a:extLst>
          </p:cNvPr>
          <p:cNvSpPr txBox="1"/>
          <p:nvPr/>
        </p:nvSpPr>
        <p:spPr>
          <a:xfrm>
            <a:off x="3932240" y="1673609"/>
            <a:ext cx="812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The next vertex in the table is C, C’s </a:t>
            </a:r>
            <a:r>
              <a:rPr lang="en-AU" altLang="zh-CN" dirty="0"/>
              <a:t>unvisited </a:t>
            </a:r>
            <a:r>
              <a:rPr lang="en-AU" dirty="0" err="1"/>
              <a:t>neighbors</a:t>
            </a:r>
            <a:r>
              <a:rPr lang="en-AU" dirty="0"/>
              <a:t> are D and F.</a:t>
            </a:r>
          </a:p>
        </p:txBody>
      </p:sp>
      <p:graphicFrame>
        <p:nvGraphicFramePr>
          <p:cNvPr id="57" name="Table 69">
            <a:extLst>
              <a:ext uri="{FF2B5EF4-FFF2-40B4-BE49-F238E27FC236}">
                <a16:creationId xmlns:a16="http://schemas.microsoft.com/office/drawing/2014/main" id="{1961A704-020F-4AF0-A25D-DE3D375B2678}"/>
              </a:ext>
            </a:extLst>
          </p:cNvPr>
          <p:cNvGraphicFramePr>
            <a:graphicFrameLocks noGrp="1"/>
          </p:cNvGraphicFramePr>
          <p:nvPr/>
        </p:nvGraphicFramePr>
        <p:xfrm>
          <a:off x="4020588" y="2434349"/>
          <a:ext cx="8128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700597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21801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916002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121102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p:graphicFrame>
        <p:nvGraphicFramePr>
          <p:cNvPr id="38" name="Table 69">
            <a:extLst>
              <a:ext uri="{FF2B5EF4-FFF2-40B4-BE49-F238E27FC236}">
                <a16:creationId xmlns:a16="http://schemas.microsoft.com/office/drawing/2014/main" id="{602C39E4-2094-4923-8EB1-1D4F94AE7CA0}"/>
              </a:ext>
            </a:extLst>
          </p:cNvPr>
          <p:cNvGraphicFramePr>
            <a:graphicFrameLocks noGrp="1"/>
          </p:cNvGraphicFramePr>
          <p:nvPr/>
        </p:nvGraphicFramePr>
        <p:xfrm>
          <a:off x="4020588" y="5011298"/>
          <a:ext cx="8128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700597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21801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916002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261468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C24F9-5963-4BB4-5765-9CA4320B2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8A60C-6853-EFFC-C2ED-140FBDCBC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62</a:t>
            </a:fld>
            <a:endParaRPr lang="en-AU" dirty="0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C3097104-CA87-319B-AD2C-C0D961B5A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altLang="zh-CN" sz="3600" dirty="0"/>
              <a:t>Core Decomposition using Flat Array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075522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3743DB-FD2A-4358-B30C-A2EEF9F27558}"/>
              </a:ext>
            </a:extLst>
          </p:cNvPr>
          <p:cNvCxnSpPr>
            <a:cxnSpLocks/>
            <a:stCxn id="29" idx="3"/>
            <a:endCxn id="44" idx="6"/>
          </p:cNvCxnSpPr>
          <p:nvPr/>
        </p:nvCxnSpPr>
        <p:spPr>
          <a:xfrm flipH="1">
            <a:off x="1613400" y="3591450"/>
            <a:ext cx="1270440" cy="1037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C57595A-6300-4B1C-A54D-4FA6E96D0C6C}"/>
              </a:ext>
            </a:extLst>
          </p:cNvPr>
          <p:cNvSpPr/>
          <p:nvPr/>
        </p:nvSpPr>
        <p:spPr>
          <a:xfrm>
            <a:off x="2054181" y="3261872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BE5E93-2DD3-4E8D-9AAA-876792020B0F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1003" y="2954928"/>
            <a:ext cx="152837" cy="374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BB75A2-A16C-4D49-921A-E1CEF00C5EC4}"/>
              </a:ext>
            </a:extLst>
          </p:cNvPr>
          <p:cNvCxnSpPr>
            <a:cxnSpLocks/>
            <a:stCxn id="29" idx="2"/>
            <a:endCxn id="23" idx="6"/>
          </p:cNvCxnSpPr>
          <p:nvPr/>
        </p:nvCxnSpPr>
        <p:spPr>
          <a:xfrm flipH="1" flipV="1">
            <a:off x="2424695" y="3447129"/>
            <a:ext cx="404884" cy="1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9EA0659-A97E-4938-8E07-32A5BD46BE4A}"/>
              </a:ext>
            </a:extLst>
          </p:cNvPr>
          <p:cNvCxnSpPr>
            <a:cxnSpLocks/>
            <a:stCxn id="43" idx="6"/>
            <a:endCxn id="23" idx="2"/>
          </p:cNvCxnSpPr>
          <p:nvPr/>
        </p:nvCxnSpPr>
        <p:spPr>
          <a:xfrm>
            <a:off x="1737173" y="3431260"/>
            <a:ext cx="317008" cy="15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578276A-EBE1-4E62-9D08-1853BBC474FF}"/>
              </a:ext>
            </a:extLst>
          </p:cNvPr>
          <p:cNvSpPr/>
          <p:nvPr/>
        </p:nvSpPr>
        <p:spPr>
          <a:xfrm>
            <a:off x="3190539" y="2139641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CFD3C4-EDFD-4C5D-A780-60FC3524051F}"/>
              </a:ext>
            </a:extLst>
          </p:cNvPr>
          <p:cNvSpPr/>
          <p:nvPr/>
        </p:nvSpPr>
        <p:spPr>
          <a:xfrm>
            <a:off x="2414750" y="263867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A5E834-D15D-454E-9484-A801F402F432}"/>
              </a:ext>
            </a:extLst>
          </p:cNvPr>
          <p:cNvSpPr/>
          <p:nvPr/>
        </p:nvSpPr>
        <p:spPr>
          <a:xfrm>
            <a:off x="2829579" y="3275197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F97C17-DC55-448F-B99F-9A67338F2DC7}"/>
              </a:ext>
            </a:extLst>
          </p:cNvPr>
          <p:cNvCxnSpPr>
            <a:cxnSpLocks/>
            <a:stCxn id="27" idx="3"/>
            <a:endCxn id="28" idx="7"/>
          </p:cNvCxnSpPr>
          <p:nvPr/>
        </p:nvCxnSpPr>
        <p:spPr>
          <a:xfrm flipH="1">
            <a:off x="2731003" y="2455894"/>
            <a:ext cx="513797" cy="2370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67B30BE-494F-4532-8B89-903B9D1C63E1}"/>
              </a:ext>
            </a:extLst>
          </p:cNvPr>
          <p:cNvSpPr/>
          <p:nvPr/>
        </p:nvSpPr>
        <p:spPr>
          <a:xfrm>
            <a:off x="2829579" y="3982176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ECC60D-722A-4D49-AACF-D24085F3B498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3014836" y="3645711"/>
            <a:ext cx="0" cy="336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68F207-4BC7-4350-9B49-96D9BF2D36F9}"/>
              </a:ext>
            </a:extLst>
          </p:cNvPr>
          <p:cNvCxnSpPr>
            <a:cxnSpLocks/>
            <a:stCxn id="33" idx="3"/>
            <a:endCxn id="44" idx="6"/>
          </p:cNvCxnSpPr>
          <p:nvPr/>
        </p:nvCxnSpPr>
        <p:spPr>
          <a:xfrm flipH="1">
            <a:off x="1613400" y="4298429"/>
            <a:ext cx="1270440" cy="330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F8BE7C-4253-4604-B8E6-B0DA6281FB45}"/>
              </a:ext>
            </a:extLst>
          </p:cNvPr>
          <p:cNvCxnSpPr>
            <a:cxnSpLocks/>
            <a:stCxn id="45" idx="5"/>
            <a:endCxn id="44" idx="1"/>
          </p:cNvCxnSpPr>
          <p:nvPr/>
        </p:nvCxnSpPr>
        <p:spPr>
          <a:xfrm>
            <a:off x="518686" y="3955333"/>
            <a:ext cx="778461" cy="542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54C793-4624-4A76-A55A-7964D600342C}"/>
              </a:ext>
            </a:extLst>
          </p:cNvPr>
          <p:cNvCxnSpPr>
            <a:cxnSpLocks/>
            <a:stCxn id="43" idx="4"/>
            <a:endCxn id="44" idx="7"/>
          </p:cNvCxnSpPr>
          <p:nvPr/>
        </p:nvCxnSpPr>
        <p:spPr>
          <a:xfrm>
            <a:off x="1551916" y="3616517"/>
            <a:ext cx="7223" cy="8816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7166B-921E-46FD-BD23-CDE06D9AD347}"/>
              </a:ext>
            </a:extLst>
          </p:cNvPr>
          <p:cNvCxnSpPr>
            <a:cxnSpLocks/>
            <a:stCxn id="43" idx="2"/>
            <a:endCxn id="45" idx="7"/>
          </p:cNvCxnSpPr>
          <p:nvPr/>
        </p:nvCxnSpPr>
        <p:spPr>
          <a:xfrm flipH="1">
            <a:off x="518686" y="3431260"/>
            <a:ext cx="847973" cy="262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90247B5-ED09-48AE-A043-2F9EFC94E757}"/>
              </a:ext>
            </a:extLst>
          </p:cNvPr>
          <p:cNvSpPr/>
          <p:nvPr/>
        </p:nvSpPr>
        <p:spPr>
          <a:xfrm>
            <a:off x="1366659" y="3246003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9F4C7E-7C7C-461A-9785-BB86433B5BB1}"/>
              </a:ext>
            </a:extLst>
          </p:cNvPr>
          <p:cNvSpPr/>
          <p:nvPr/>
        </p:nvSpPr>
        <p:spPr>
          <a:xfrm>
            <a:off x="1242886" y="4443934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D1070E4-9BF4-48C3-A949-36A2AB461AA4}"/>
              </a:ext>
            </a:extLst>
          </p:cNvPr>
          <p:cNvSpPr/>
          <p:nvPr/>
        </p:nvSpPr>
        <p:spPr>
          <a:xfrm>
            <a:off x="202433" y="3639080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9D5F4EE-1311-4E67-A16E-4E60E1CABF56}"/>
              </a:ext>
            </a:extLst>
          </p:cNvPr>
          <p:cNvSpPr/>
          <p:nvPr/>
        </p:nvSpPr>
        <p:spPr>
          <a:xfrm>
            <a:off x="907916" y="372065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2DEA22-F587-4A73-BF5A-1D9D6DC857E6}"/>
              </a:ext>
            </a:extLst>
          </p:cNvPr>
          <p:cNvCxnSpPr>
            <a:cxnSpLocks/>
            <a:stCxn id="43" idx="3"/>
            <a:endCxn id="46" idx="7"/>
          </p:cNvCxnSpPr>
          <p:nvPr/>
        </p:nvCxnSpPr>
        <p:spPr>
          <a:xfrm flipH="1">
            <a:off x="1224169" y="3562256"/>
            <a:ext cx="196751" cy="2126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BB5856C-647C-4A8E-8EBE-FCA6CCF012D8}"/>
              </a:ext>
            </a:extLst>
          </p:cNvPr>
          <p:cNvCxnSpPr>
            <a:cxnSpLocks/>
            <a:stCxn id="46" idx="2"/>
            <a:endCxn id="45" idx="6"/>
          </p:cNvCxnSpPr>
          <p:nvPr/>
        </p:nvCxnSpPr>
        <p:spPr>
          <a:xfrm flipH="1" flipV="1">
            <a:off x="572947" y="3824337"/>
            <a:ext cx="334969" cy="81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6C53EE-4ED8-4E65-869F-CEEC2ED20BE3}"/>
              </a:ext>
            </a:extLst>
          </p:cNvPr>
          <p:cNvCxnSpPr>
            <a:cxnSpLocks/>
            <a:stCxn id="46" idx="5"/>
            <a:endCxn id="44" idx="0"/>
          </p:cNvCxnSpPr>
          <p:nvPr/>
        </p:nvCxnSpPr>
        <p:spPr>
          <a:xfrm>
            <a:off x="1224169" y="4036908"/>
            <a:ext cx="203974" cy="4070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C5ADF69-ACA7-42B0-B5FF-6B16765D8497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2239438" y="2954928"/>
            <a:ext cx="229573" cy="306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9A6EC5E-BBB2-4281-AE8A-4C5B7BBDEDF3}"/>
              </a:ext>
            </a:extLst>
          </p:cNvPr>
          <p:cNvSpPr txBox="1"/>
          <p:nvPr/>
        </p:nvSpPr>
        <p:spPr>
          <a:xfrm>
            <a:off x="3190539" y="213527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DFAFAF-AC77-474D-BDE2-C9862EEC773B}"/>
              </a:ext>
            </a:extLst>
          </p:cNvPr>
          <p:cNvSpPr txBox="1"/>
          <p:nvPr/>
        </p:nvSpPr>
        <p:spPr>
          <a:xfrm>
            <a:off x="2422310" y="2624264"/>
            <a:ext cx="31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D7CC1C-6524-486A-9BB4-38B1DA4FA12D}"/>
              </a:ext>
            </a:extLst>
          </p:cNvPr>
          <p:cNvSpPr txBox="1"/>
          <p:nvPr/>
        </p:nvSpPr>
        <p:spPr>
          <a:xfrm>
            <a:off x="2083636" y="325558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797E9E-4F6E-4694-AC56-DC3415C606EE}"/>
              </a:ext>
            </a:extLst>
          </p:cNvPr>
          <p:cNvSpPr txBox="1"/>
          <p:nvPr/>
        </p:nvSpPr>
        <p:spPr>
          <a:xfrm>
            <a:off x="2838550" y="324659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4DFDAA-1729-4F4A-8004-28A7B856BED9}"/>
              </a:ext>
            </a:extLst>
          </p:cNvPr>
          <p:cNvSpPr txBox="1"/>
          <p:nvPr/>
        </p:nvSpPr>
        <p:spPr>
          <a:xfrm>
            <a:off x="2854385" y="397132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870992-E3EA-472B-BB3F-B5477F92D265}"/>
              </a:ext>
            </a:extLst>
          </p:cNvPr>
          <p:cNvSpPr txBox="1"/>
          <p:nvPr/>
        </p:nvSpPr>
        <p:spPr>
          <a:xfrm>
            <a:off x="1266654" y="4448425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endParaRPr lang="en-A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E35432-A8C2-4616-B1B0-0DCA06D83747}"/>
              </a:ext>
            </a:extLst>
          </p:cNvPr>
          <p:cNvSpPr txBox="1"/>
          <p:nvPr/>
        </p:nvSpPr>
        <p:spPr>
          <a:xfrm>
            <a:off x="1387468" y="3244411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endParaRPr lang="en-AU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2B2752-7342-48A5-9E92-C1CA651850D5}"/>
              </a:ext>
            </a:extLst>
          </p:cNvPr>
          <p:cNvSpPr txBox="1"/>
          <p:nvPr/>
        </p:nvSpPr>
        <p:spPr>
          <a:xfrm>
            <a:off x="925438" y="3721837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573D38-C02A-4EC2-9523-885059804C02}"/>
              </a:ext>
            </a:extLst>
          </p:cNvPr>
          <p:cNvSpPr txBox="1"/>
          <p:nvPr/>
        </p:nvSpPr>
        <p:spPr>
          <a:xfrm>
            <a:off x="209321" y="3639080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endParaRPr lang="en-AU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C2CB54-AD87-4707-A2FC-DAB01D82E476}"/>
              </a:ext>
            </a:extLst>
          </p:cNvPr>
          <p:cNvSpPr txBox="1"/>
          <p:nvPr/>
        </p:nvSpPr>
        <p:spPr>
          <a:xfrm>
            <a:off x="3857145" y="1649358"/>
            <a:ext cx="7125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The next vertex in the table is D, D’s unvisited </a:t>
            </a:r>
            <a:r>
              <a:rPr lang="en-AU" dirty="0" err="1"/>
              <a:t>neighbor</a:t>
            </a:r>
            <a:r>
              <a:rPr lang="en-AU" dirty="0"/>
              <a:t> is G.</a:t>
            </a:r>
          </a:p>
        </p:txBody>
      </p:sp>
      <p:graphicFrame>
        <p:nvGraphicFramePr>
          <p:cNvPr id="58" name="Table 69">
            <a:extLst>
              <a:ext uri="{FF2B5EF4-FFF2-40B4-BE49-F238E27FC236}">
                <a16:creationId xmlns:a16="http://schemas.microsoft.com/office/drawing/2014/main" id="{5574AE0B-56A2-468A-93D8-BC29F1E651EE}"/>
              </a:ext>
            </a:extLst>
          </p:cNvPr>
          <p:cNvGraphicFramePr>
            <a:graphicFrameLocks noGrp="1"/>
          </p:cNvGraphicFramePr>
          <p:nvPr/>
        </p:nvGraphicFramePr>
        <p:xfrm>
          <a:off x="3918345" y="2405593"/>
          <a:ext cx="8128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700597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21801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916002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261468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80159C3-E54A-49EC-8086-4BF36125A7C8}"/>
                  </a:ext>
                </a:extLst>
              </p:cNvPr>
              <p:cNvSpPr txBox="1"/>
              <p:nvPr/>
            </p:nvSpPr>
            <p:spPr>
              <a:xfrm>
                <a:off x="3857145" y="3382011"/>
                <a:ext cx="609407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For vertex G,</a:t>
                </a:r>
              </a:p>
              <a:p>
                <a:r>
                  <a:rPr lang="en-US" dirty="0"/>
                  <a:t>degree[G]&gt;degree[D],</a:t>
                </a:r>
              </a:p>
              <a:p>
                <a:r>
                  <a:rPr lang="en-US" dirty="0"/>
                  <a:t>then degree[G]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</m:oMath>
                </a14:m>
                <a:r>
                  <a:rPr lang="en-US" dirty="0"/>
                  <a:t>degree[G]-1, deg</a:t>
                </a:r>
                <a:r>
                  <a:rPr lang="en-AU" dirty="0"/>
                  <a:t>r</a:t>
                </a:r>
                <a:r>
                  <a:rPr lang="en-US" dirty="0" err="1"/>
                  <a:t>ee</a:t>
                </a:r>
                <a:r>
                  <a:rPr lang="en-US" dirty="0"/>
                  <a:t>[G]=3.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80159C3-E54A-49EC-8086-4BF36125A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145" y="3382011"/>
                <a:ext cx="6094070" cy="1200329"/>
              </a:xfrm>
              <a:prstGeom prst="rect">
                <a:avLst/>
              </a:prstGeom>
              <a:blipFill>
                <a:blip r:embed="rId3"/>
                <a:stretch>
                  <a:fillRect l="-901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7" name="Table 69">
            <a:extLst>
              <a:ext uri="{FF2B5EF4-FFF2-40B4-BE49-F238E27FC236}">
                <a16:creationId xmlns:a16="http://schemas.microsoft.com/office/drawing/2014/main" id="{0E08E257-862D-42CC-8CB4-197F91F48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822881"/>
              </p:ext>
            </p:extLst>
          </p:nvPr>
        </p:nvGraphicFramePr>
        <p:xfrm>
          <a:off x="3918345" y="4586880"/>
          <a:ext cx="8128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700597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21801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916002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261468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49736-1B70-2AF1-F52D-6EE033800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5CFA7-195B-ACB2-4F8B-A7A807645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63</a:t>
            </a:fld>
            <a:endParaRPr lang="en-AU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938FDE20-FD93-1AD1-A28F-059E9C25E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altLang="zh-CN" sz="3600" dirty="0"/>
              <a:t>Core Decomposition using Flat Array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144300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3743DB-FD2A-4358-B30C-A2EEF9F27558}"/>
              </a:ext>
            </a:extLst>
          </p:cNvPr>
          <p:cNvCxnSpPr>
            <a:cxnSpLocks/>
            <a:stCxn id="29" idx="3"/>
            <a:endCxn id="44" idx="6"/>
          </p:cNvCxnSpPr>
          <p:nvPr/>
        </p:nvCxnSpPr>
        <p:spPr>
          <a:xfrm flipH="1">
            <a:off x="1613400" y="3591450"/>
            <a:ext cx="1270440" cy="1037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C57595A-6300-4B1C-A54D-4FA6E96D0C6C}"/>
              </a:ext>
            </a:extLst>
          </p:cNvPr>
          <p:cNvSpPr/>
          <p:nvPr/>
        </p:nvSpPr>
        <p:spPr>
          <a:xfrm>
            <a:off x="2054181" y="3261872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BE5E93-2DD3-4E8D-9AAA-876792020B0F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1003" y="2954928"/>
            <a:ext cx="152837" cy="374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BB75A2-A16C-4D49-921A-E1CEF00C5EC4}"/>
              </a:ext>
            </a:extLst>
          </p:cNvPr>
          <p:cNvCxnSpPr>
            <a:cxnSpLocks/>
            <a:stCxn id="29" idx="2"/>
            <a:endCxn id="23" idx="6"/>
          </p:cNvCxnSpPr>
          <p:nvPr/>
        </p:nvCxnSpPr>
        <p:spPr>
          <a:xfrm flipH="1" flipV="1">
            <a:off x="2424695" y="3447129"/>
            <a:ext cx="404884" cy="1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9EA0659-A97E-4938-8E07-32A5BD46BE4A}"/>
              </a:ext>
            </a:extLst>
          </p:cNvPr>
          <p:cNvCxnSpPr>
            <a:cxnSpLocks/>
            <a:stCxn id="43" idx="6"/>
            <a:endCxn id="23" idx="2"/>
          </p:cNvCxnSpPr>
          <p:nvPr/>
        </p:nvCxnSpPr>
        <p:spPr>
          <a:xfrm>
            <a:off x="1737173" y="3431260"/>
            <a:ext cx="317008" cy="15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578276A-EBE1-4E62-9D08-1853BBC474FF}"/>
              </a:ext>
            </a:extLst>
          </p:cNvPr>
          <p:cNvSpPr/>
          <p:nvPr/>
        </p:nvSpPr>
        <p:spPr>
          <a:xfrm>
            <a:off x="3190539" y="2139641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CFD3C4-EDFD-4C5D-A780-60FC3524051F}"/>
              </a:ext>
            </a:extLst>
          </p:cNvPr>
          <p:cNvSpPr/>
          <p:nvPr/>
        </p:nvSpPr>
        <p:spPr>
          <a:xfrm>
            <a:off x="2414750" y="263867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A5E834-D15D-454E-9484-A801F402F432}"/>
              </a:ext>
            </a:extLst>
          </p:cNvPr>
          <p:cNvSpPr/>
          <p:nvPr/>
        </p:nvSpPr>
        <p:spPr>
          <a:xfrm>
            <a:off x="2829579" y="3275197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F97C17-DC55-448F-B99F-9A67338F2DC7}"/>
              </a:ext>
            </a:extLst>
          </p:cNvPr>
          <p:cNvCxnSpPr>
            <a:cxnSpLocks/>
            <a:stCxn id="27" idx="3"/>
            <a:endCxn id="28" idx="7"/>
          </p:cNvCxnSpPr>
          <p:nvPr/>
        </p:nvCxnSpPr>
        <p:spPr>
          <a:xfrm flipH="1">
            <a:off x="2731003" y="2455894"/>
            <a:ext cx="513797" cy="2370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67B30BE-494F-4532-8B89-903B9D1C63E1}"/>
              </a:ext>
            </a:extLst>
          </p:cNvPr>
          <p:cNvSpPr/>
          <p:nvPr/>
        </p:nvSpPr>
        <p:spPr>
          <a:xfrm>
            <a:off x="2829579" y="3982176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ECC60D-722A-4D49-AACF-D24085F3B498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3014836" y="3645711"/>
            <a:ext cx="0" cy="336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68F207-4BC7-4350-9B49-96D9BF2D36F9}"/>
              </a:ext>
            </a:extLst>
          </p:cNvPr>
          <p:cNvCxnSpPr>
            <a:cxnSpLocks/>
            <a:stCxn id="33" idx="3"/>
            <a:endCxn id="44" idx="6"/>
          </p:cNvCxnSpPr>
          <p:nvPr/>
        </p:nvCxnSpPr>
        <p:spPr>
          <a:xfrm flipH="1">
            <a:off x="1613400" y="4298429"/>
            <a:ext cx="1270440" cy="330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F8BE7C-4253-4604-B8E6-B0DA6281FB45}"/>
              </a:ext>
            </a:extLst>
          </p:cNvPr>
          <p:cNvCxnSpPr>
            <a:cxnSpLocks/>
            <a:stCxn id="45" idx="5"/>
            <a:endCxn id="44" idx="1"/>
          </p:cNvCxnSpPr>
          <p:nvPr/>
        </p:nvCxnSpPr>
        <p:spPr>
          <a:xfrm>
            <a:off x="518686" y="3955333"/>
            <a:ext cx="778461" cy="542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54C793-4624-4A76-A55A-7964D600342C}"/>
              </a:ext>
            </a:extLst>
          </p:cNvPr>
          <p:cNvCxnSpPr>
            <a:cxnSpLocks/>
            <a:stCxn id="43" idx="4"/>
            <a:endCxn id="44" idx="7"/>
          </p:cNvCxnSpPr>
          <p:nvPr/>
        </p:nvCxnSpPr>
        <p:spPr>
          <a:xfrm>
            <a:off x="1551916" y="3616517"/>
            <a:ext cx="7223" cy="8816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7166B-921E-46FD-BD23-CDE06D9AD347}"/>
              </a:ext>
            </a:extLst>
          </p:cNvPr>
          <p:cNvCxnSpPr>
            <a:cxnSpLocks/>
            <a:stCxn id="43" idx="2"/>
            <a:endCxn id="45" idx="7"/>
          </p:cNvCxnSpPr>
          <p:nvPr/>
        </p:nvCxnSpPr>
        <p:spPr>
          <a:xfrm flipH="1">
            <a:off x="518686" y="3431260"/>
            <a:ext cx="847973" cy="262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90247B5-ED09-48AE-A043-2F9EFC94E757}"/>
              </a:ext>
            </a:extLst>
          </p:cNvPr>
          <p:cNvSpPr/>
          <p:nvPr/>
        </p:nvSpPr>
        <p:spPr>
          <a:xfrm>
            <a:off x="1366659" y="3246003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9F4C7E-7C7C-461A-9785-BB86433B5BB1}"/>
              </a:ext>
            </a:extLst>
          </p:cNvPr>
          <p:cNvSpPr/>
          <p:nvPr/>
        </p:nvSpPr>
        <p:spPr>
          <a:xfrm>
            <a:off x="1242886" y="4443934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D1070E4-9BF4-48C3-A949-36A2AB461AA4}"/>
              </a:ext>
            </a:extLst>
          </p:cNvPr>
          <p:cNvSpPr/>
          <p:nvPr/>
        </p:nvSpPr>
        <p:spPr>
          <a:xfrm>
            <a:off x="202433" y="3639080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9D5F4EE-1311-4E67-A16E-4E60E1CABF56}"/>
              </a:ext>
            </a:extLst>
          </p:cNvPr>
          <p:cNvSpPr/>
          <p:nvPr/>
        </p:nvSpPr>
        <p:spPr>
          <a:xfrm>
            <a:off x="907916" y="372065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2DEA22-F587-4A73-BF5A-1D9D6DC857E6}"/>
              </a:ext>
            </a:extLst>
          </p:cNvPr>
          <p:cNvCxnSpPr>
            <a:cxnSpLocks/>
            <a:stCxn id="43" idx="3"/>
            <a:endCxn id="46" idx="7"/>
          </p:cNvCxnSpPr>
          <p:nvPr/>
        </p:nvCxnSpPr>
        <p:spPr>
          <a:xfrm flipH="1">
            <a:off x="1224169" y="3562256"/>
            <a:ext cx="196751" cy="2126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BB5856C-647C-4A8E-8EBE-FCA6CCF012D8}"/>
              </a:ext>
            </a:extLst>
          </p:cNvPr>
          <p:cNvCxnSpPr>
            <a:cxnSpLocks/>
            <a:stCxn id="46" idx="2"/>
            <a:endCxn id="45" idx="6"/>
          </p:cNvCxnSpPr>
          <p:nvPr/>
        </p:nvCxnSpPr>
        <p:spPr>
          <a:xfrm flipH="1" flipV="1">
            <a:off x="572947" y="3824337"/>
            <a:ext cx="334969" cy="81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6C53EE-4ED8-4E65-869F-CEEC2ED20BE3}"/>
              </a:ext>
            </a:extLst>
          </p:cNvPr>
          <p:cNvCxnSpPr>
            <a:cxnSpLocks/>
            <a:stCxn id="46" idx="5"/>
            <a:endCxn id="44" idx="0"/>
          </p:cNvCxnSpPr>
          <p:nvPr/>
        </p:nvCxnSpPr>
        <p:spPr>
          <a:xfrm>
            <a:off x="1224169" y="4036908"/>
            <a:ext cx="203974" cy="4070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C5ADF69-ACA7-42B0-B5FF-6B16765D8497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2239438" y="2954928"/>
            <a:ext cx="229573" cy="306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9A6EC5E-BBB2-4281-AE8A-4C5B7BBDEDF3}"/>
              </a:ext>
            </a:extLst>
          </p:cNvPr>
          <p:cNvSpPr txBox="1"/>
          <p:nvPr/>
        </p:nvSpPr>
        <p:spPr>
          <a:xfrm>
            <a:off x="3190539" y="213527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DFAFAF-AC77-474D-BDE2-C9862EEC773B}"/>
              </a:ext>
            </a:extLst>
          </p:cNvPr>
          <p:cNvSpPr txBox="1"/>
          <p:nvPr/>
        </p:nvSpPr>
        <p:spPr>
          <a:xfrm>
            <a:off x="2422310" y="2624264"/>
            <a:ext cx="31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D7CC1C-6524-486A-9BB4-38B1DA4FA12D}"/>
              </a:ext>
            </a:extLst>
          </p:cNvPr>
          <p:cNvSpPr txBox="1"/>
          <p:nvPr/>
        </p:nvSpPr>
        <p:spPr>
          <a:xfrm>
            <a:off x="2083636" y="325558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797E9E-4F6E-4694-AC56-DC3415C606EE}"/>
              </a:ext>
            </a:extLst>
          </p:cNvPr>
          <p:cNvSpPr txBox="1"/>
          <p:nvPr/>
        </p:nvSpPr>
        <p:spPr>
          <a:xfrm>
            <a:off x="2838550" y="324659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4DFDAA-1729-4F4A-8004-28A7B856BED9}"/>
              </a:ext>
            </a:extLst>
          </p:cNvPr>
          <p:cNvSpPr txBox="1"/>
          <p:nvPr/>
        </p:nvSpPr>
        <p:spPr>
          <a:xfrm>
            <a:off x="2854385" y="397132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870992-E3EA-472B-BB3F-B5477F92D265}"/>
              </a:ext>
            </a:extLst>
          </p:cNvPr>
          <p:cNvSpPr txBox="1"/>
          <p:nvPr/>
        </p:nvSpPr>
        <p:spPr>
          <a:xfrm>
            <a:off x="1266654" y="4448425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endParaRPr lang="en-A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E35432-A8C2-4616-B1B0-0DCA06D83747}"/>
              </a:ext>
            </a:extLst>
          </p:cNvPr>
          <p:cNvSpPr txBox="1"/>
          <p:nvPr/>
        </p:nvSpPr>
        <p:spPr>
          <a:xfrm>
            <a:off x="1387468" y="3244411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endParaRPr lang="en-AU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2B2752-7342-48A5-9E92-C1CA651850D5}"/>
              </a:ext>
            </a:extLst>
          </p:cNvPr>
          <p:cNvSpPr txBox="1"/>
          <p:nvPr/>
        </p:nvSpPr>
        <p:spPr>
          <a:xfrm>
            <a:off x="925438" y="3721837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573D38-C02A-4EC2-9523-885059804C02}"/>
              </a:ext>
            </a:extLst>
          </p:cNvPr>
          <p:cNvSpPr txBox="1"/>
          <p:nvPr/>
        </p:nvSpPr>
        <p:spPr>
          <a:xfrm>
            <a:off x="209321" y="3639080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endParaRPr lang="en-AU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C2CB54-AD87-4707-A2FC-DAB01D82E476}"/>
              </a:ext>
            </a:extLst>
          </p:cNvPr>
          <p:cNvSpPr txBox="1"/>
          <p:nvPr/>
        </p:nvSpPr>
        <p:spPr>
          <a:xfrm>
            <a:off x="3901319" y="1673609"/>
            <a:ext cx="8054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The next vertex in the table is H, H’s </a:t>
            </a:r>
            <a:r>
              <a:rPr lang="en-AU" altLang="zh-CN" dirty="0"/>
              <a:t>unvisited </a:t>
            </a:r>
            <a:r>
              <a:rPr lang="en-AU" dirty="0" err="1"/>
              <a:t>neighbors</a:t>
            </a:r>
            <a:r>
              <a:rPr lang="en-AU" dirty="0"/>
              <a:t> are F, G and I.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0159C3-E54A-49EC-8086-4BF36125A7C8}"/>
              </a:ext>
            </a:extLst>
          </p:cNvPr>
          <p:cNvSpPr txBox="1"/>
          <p:nvPr/>
        </p:nvSpPr>
        <p:spPr>
          <a:xfrm>
            <a:off x="3900200" y="3539645"/>
            <a:ext cx="6094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vertices F, </a:t>
            </a:r>
            <a:r>
              <a:rPr lang="en-US" altLang="zh-CN" dirty="0"/>
              <a:t>G</a:t>
            </a:r>
            <a:r>
              <a:rPr lang="en-US" dirty="0"/>
              <a:t> and I,</a:t>
            </a:r>
          </a:p>
          <a:p>
            <a:r>
              <a:rPr lang="en-US" dirty="0"/>
              <a:t>degree[F]=degree[G]= degree[H]=degree[I].</a:t>
            </a:r>
          </a:p>
          <a:p>
            <a:r>
              <a:rPr lang="en-US" dirty="0"/>
              <a:t>Then the order of table would not change.</a:t>
            </a:r>
          </a:p>
        </p:txBody>
      </p:sp>
      <p:graphicFrame>
        <p:nvGraphicFramePr>
          <p:cNvPr id="58" name="Table 69">
            <a:extLst>
              <a:ext uri="{FF2B5EF4-FFF2-40B4-BE49-F238E27FC236}">
                <a16:creationId xmlns:a16="http://schemas.microsoft.com/office/drawing/2014/main" id="{FEC2BC4C-DD38-48D6-8D6E-319D1375FD3A}"/>
              </a:ext>
            </a:extLst>
          </p:cNvPr>
          <p:cNvGraphicFramePr>
            <a:graphicFrameLocks noGrp="1"/>
          </p:cNvGraphicFramePr>
          <p:nvPr/>
        </p:nvGraphicFramePr>
        <p:xfrm>
          <a:off x="3946626" y="2295048"/>
          <a:ext cx="8128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700597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21801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916002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261468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p:graphicFrame>
        <p:nvGraphicFramePr>
          <p:cNvPr id="60" name="Table 69">
            <a:extLst>
              <a:ext uri="{FF2B5EF4-FFF2-40B4-BE49-F238E27FC236}">
                <a16:creationId xmlns:a16="http://schemas.microsoft.com/office/drawing/2014/main" id="{B4A66328-8DDC-4CF5-ADB5-3E39BC7A0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360879"/>
              </p:ext>
            </p:extLst>
          </p:nvPr>
        </p:nvGraphicFramePr>
        <p:xfrm>
          <a:off x="3946626" y="4770950"/>
          <a:ext cx="8128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700597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21801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916002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261468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75E5F-B13D-52EE-147F-162143C7C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EC4E0-8A1C-6010-8CB4-AE591839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64</a:t>
            </a:fld>
            <a:endParaRPr lang="en-AU" dirty="0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90886DF3-C094-44E8-BABE-8A1AD8D3B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altLang="zh-CN" sz="3600" dirty="0"/>
              <a:t>Core Decomposition using Flat Array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162678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3743DB-FD2A-4358-B30C-A2EEF9F27558}"/>
              </a:ext>
            </a:extLst>
          </p:cNvPr>
          <p:cNvCxnSpPr>
            <a:cxnSpLocks/>
            <a:stCxn id="29" idx="3"/>
            <a:endCxn id="44" idx="6"/>
          </p:cNvCxnSpPr>
          <p:nvPr/>
        </p:nvCxnSpPr>
        <p:spPr>
          <a:xfrm flipH="1">
            <a:off x="1613400" y="3591450"/>
            <a:ext cx="1270440" cy="1037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C57595A-6300-4B1C-A54D-4FA6E96D0C6C}"/>
              </a:ext>
            </a:extLst>
          </p:cNvPr>
          <p:cNvSpPr/>
          <p:nvPr/>
        </p:nvSpPr>
        <p:spPr>
          <a:xfrm>
            <a:off x="2054181" y="3261872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BE5E93-2DD3-4E8D-9AAA-876792020B0F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1003" y="2954928"/>
            <a:ext cx="152837" cy="374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BB75A2-A16C-4D49-921A-E1CEF00C5EC4}"/>
              </a:ext>
            </a:extLst>
          </p:cNvPr>
          <p:cNvCxnSpPr>
            <a:cxnSpLocks/>
            <a:stCxn id="29" idx="2"/>
            <a:endCxn id="23" idx="6"/>
          </p:cNvCxnSpPr>
          <p:nvPr/>
        </p:nvCxnSpPr>
        <p:spPr>
          <a:xfrm flipH="1" flipV="1">
            <a:off x="2424695" y="3447129"/>
            <a:ext cx="404884" cy="1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9EA0659-A97E-4938-8E07-32A5BD46BE4A}"/>
              </a:ext>
            </a:extLst>
          </p:cNvPr>
          <p:cNvCxnSpPr>
            <a:cxnSpLocks/>
            <a:stCxn id="43" idx="6"/>
            <a:endCxn id="23" idx="2"/>
          </p:cNvCxnSpPr>
          <p:nvPr/>
        </p:nvCxnSpPr>
        <p:spPr>
          <a:xfrm>
            <a:off x="1737173" y="3431260"/>
            <a:ext cx="317008" cy="15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578276A-EBE1-4E62-9D08-1853BBC474FF}"/>
              </a:ext>
            </a:extLst>
          </p:cNvPr>
          <p:cNvSpPr/>
          <p:nvPr/>
        </p:nvSpPr>
        <p:spPr>
          <a:xfrm>
            <a:off x="3190539" y="2139641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CFD3C4-EDFD-4C5D-A780-60FC3524051F}"/>
              </a:ext>
            </a:extLst>
          </p:cNvPr>
          <p:cNvSpPr/>
          <p:nvPr/>
        </p:nvSpPr>
        <p:spPr>
          <a:xfrm>
            <a:off x="2414750" y="263867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A5E834-D15D-454E-9484-A801F402F432}"/>
              </a:ext>
            </a:extLst>
          </p:cNvPr>
          <p:cNvSpPr/>
          <p:nvPr/>
        </p:nvSpPr>
        <p:spPr>
          <a:xfrm>
            <a:off x="2829579" y="3275197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F97C17-DC55-448F-B99F-9A67338F2DC7}"/>
              </a:ext>
            </a:extLst>
          </p:cNvPr>
          <p:cNvCxnSpPr>
            <a:cxnSpLocks/>
            <a:stCxn id="27" idx="3"/>
            <a:endCxn id="28" idx="7"/>
          </p:cNvCxnSpPr>
          <p:nvPr/>
        </p:nvCxnSpPr>
        <p:spPr>
          <a:xfrm flipH="1">
            <a:off x="2731003" y="2455894"/>
            <a:ext cx="513797" cy="2370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67B30BE-494F-4532-8B89-903B9D1C63E1}"/>
              </a:ext>
            </a:extLst>
          </p:cNvPr>
          <p:cNvSpPr/>
          <p:nvPr/>
        </p:nvSpPr>
        <p:spPr>
          <a:xfrm>
            <a:off x="2829579" y="3982176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ECC60D-722A-4D49-AACF-D24085F3B498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3014836" y="3645711"/>
            <a:ext cx="0" cy="336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68F207-4BC7-4350-9B49-96D9BF2D36F9}"/>
              </a:ext>
            </a:extLst>
          </p:cNvPr>
          <p:cNvCxnSpPr>
            <a:cxnSpLocks/>
            <a:stCxn id="33" idx="3"/>
            <a:endCxn id="44" idx="6"/>
          </p:cNvCxnSpPr>
          <p:nvPr/>
        </p:nvCxnSpPr>
        <p:spPr>
          <a:xfrm flipH="1">
            <a:off x="1613400" y="4298429"/>
            <a:ext cx="1270440" cy="330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F8BE7C-4253-4604-B8E6-B0DA6281FB45}"/>
              </a:ext>
            </a:extLst>
          </p:cNvPr>
          <p:cNvCxnSpPr>
            <a:cxnSpLocks/>
            <a:stCxn id="45" idx="5"/>
            <a:endCxn id="44" idx="1"/>
          </p:cNvCxnSpPr>
          <p:nvPr/>
        </p:nvCxnSpPr>
        <p:spPr>
          <a:xfrm>
            <a:off x="518686" y="3955333"/>
            <a:ext cx="778461" cy="542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54C793-4624-4A76-A55A-7964D600342C}"/>
              </a:ext>
            </a:extLst>
          </p:cNvPr>
          <p:cNvCxnSpPr>
            <a:cxnSpLocks/>
            <a:stCxn id="43" idx="4"/>
            <a:endCxn id="44" idx="7"/>
          </p:cNvCxnSpPr>
          <p:nvPr/>
        </p:nvCxnSpPr>
        <p:spPr>
          <a:xfrm>
            <a:off x="1551916" y="3616517"/>
            <a:ext cx="7223" cy="8816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7166B-921E-46FD-BD23-CDE06D9AD347}"/>
              </a:ext>
            </a:extLst>
          </p:cNvPr>
          <p:cNvCxnSpPr>
            <a:cxnSpLocks/>
            <a:stCxn id="43" idx="2"/>
            <a:endCxn id="45" idx="7"/>
          </p:cNvCxnSpPr>
          <p:nvPr/>
        </p:nvCxnSpPr>
        <p:spPr>
          <a:xfrm flipH="1">
            <a:off x="518686" y="3431260"/>
            <a:ext cx="847973" cy="262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90247B5-ED09-48AE-A043-2F9EFC94E757}"/>
              </a:ext>
            </a:extLst>
          </p:cNvPr>
          <p:cNvSpPr/>
          <p:nvPr/>
        </p:nvSpPr>
        <p:spPr>
          <a:xfrm>
            <a:off x="1366659" y="3246003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9F4C7E-7C7C-461A-9785-BB86433B5BB1}"/>
              </a:ext>
            </a:extLst>
          </p:cNvPr>
          <p:cNvSpPr/>
          <p:nvPr/>
        </p:nvSpPr>
        <p:spPr>
          <a:xfrm>
            <a:off x="1242886" y="4443934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D1070E4-9BF4-48C3-A949-36A2AB461AA4}"/>
              </a:ext>
            </a:extLst>
          </p:cNvPr>
          <p:cNvSpPr/>
          <p:nvPr/>
        </p:nvSpPr>
        <p:spPr>
          <a:xfrm>
            <a:off x="202433" y="3639080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9D5F4EE-1311-4E67-A16E-4E60E1CABF56}"/>
              </a:ext>
            </a:extLst>
          </p:cNvPr>
          <p:cNvSpPr/>
          <p:nvPr/>
        </p:nvSpPr>
        <p:spPr>
          <a:xfrm>
            <a:off x="907916" y="372065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2DEA22-F587-4A73-BF5A-1D9D6DC857E6}"/>
              </a:ext>
            </a:extLst>
          </p:cNvPr>
          <p:cNvCxnSpPr>
            <a:cxnSpLocks/>
            <a:stCxn id="43" idx="3"/>
            <a:endCxn id="46" idx="7"/>
          </p:cNvCxnSpPr>
          <p:nvPr/>
        </p:nvCxnSpPr>
        <p:spPr>
          <a:xfrm flipH="1">
            <a:off x="1224169" y="3562256"/>
            <a:ext cx="196751" cy="2126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BB5856C-647C-4A8E-8EBE-FCA6CCF012D8}"/>
              </a:ext>
            </a:extLst>
          </p:cNvPr>
          <p:cNvCxnSpPr>
            <a:cxnSpLocks/>
            <a:stCxn id="46" idx="2"/>
            <a:endCxn id="45" idx="6"/>
          </p:cNvCxnSpPr>
          <p:nvPr/>
        </p:nvCxnSpPr>
        <p:spPr>
          <a:xfrm flipH="1" flipV="1">
            <a:off x="572947" y="3824337"/>
            <a:ext cx="334969" cy="81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6C53EE-4ED8-4E65-869F-CEEC2ED20BE3}"/>
              </a:ext>
            </a:extLst>
          </p:cNvPr>
          <p:cNvCxnSpPr>
            <a:cxnSpLocks/>
            <a:stCxn id="46" idx="5"/>
            <a:endCxn id="44" idx="0"/>
          </p:cNvCxnSpPr>
          <p:nvPr/>
        </p:nvCxnSpPr>
        <p:spPr>
          <a:xfrm>
            <a:off x="1224169" y="4036908"/>
            <a:ext cx="203974" cy="4070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C5ADF69-ACA7-42B0-B5FF-6B16765D8497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2239438" y="2954928"/>
            <a:ext cx="229573" cy="306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9A6EC5E-BBB2-4281-AE8A-4C5B7BBDEDF3}"/>
              </a:ext>
            </a:extLst>
          </p:cNvPr>
          <p:cNvSpPr txBox="1"/>
          <p:nvPr/>
        </p:nvSpPr>
        <p:spPr>
          <a:xfrm>
            <a:off x="3190539" y="213527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DFAFAF-AC77-474D-BDE2-C9862EEC773B}"/>
              </a:ext>
            </a:extLst>
          </p:cNvPr>
          <p:cNvSpPr txBox="1"/>
          <p:nvPr/>
        </p:nvSpPr>
        <p:spPr>
          <a:xfrm>
            <a:off x="2422310" y="2624264"/>
            <a:ext cx="31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D7CC1C-6524-486A-9BB4-38B1DA4FA12D}"/>
              </a:ext>
            </a:extLst>
          </p:cNvPr>
          <p:cNvSpPr txBox="1"/>
          <p:nvPr/>
        </p:nvSpPr>
        <p:spPr>
          <a:xfrm>
            <a:off x="2083636" y="325558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797E9E-4F6E-4694-AC56-DC3415C606EE}"/>
              </a:ext>
            </a:extLst>
          </p:cNvPr>
          <p:cNvSpPr txBox="1"/>
          <p:nvPr/>
        </p:nvSpPr>
        <p:spPr>
          <a:xfrm>
            <a:off x="2838550" y="324659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4DFDAA-1729-4F4A-8004-28A7B856BED9}"/>
              </a:ext>
            </a:extLst>
          </p:cNvPr>
          <p:cNvSpPr txBox="1"/>
          <p:nvPr/>
        </p:nvSpPr>
        <p:spPr>
          <a:xfrm>
            <a:off x="2854385" y="397132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870992-E3EA-472B-BB3F-B5477F92D265}"/>
              </a:ext>
            </a:extLst>
          </p:cNvPr>
          <p:cNvSpPr txBox="1"/>
          <p:nvPr/>
        </p:nvSpPr>
        <p:spPr>
          <a:xfrm>
            <a:off x="1266654" y="4448425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endParaRPr lang="en-A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E35432-A8C2-4616-B1B0-0DCA06D83747}"/>
              </a:ext>
            </a:extLst>
          </p:cNvPr>
          <p:cNvSpPr txBox="1"/>
          <p:nvPr/>
        </p:nvSpPr>
        <p:spPr>
          <a:xfrm>
            <a:off x="1387468" y="3244411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endParaRPr lang="en-AU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2B2752-7342-48A5-9E92-C1CA651850D5}"/>
              </a:ext>
            </a:extLst>
          </p:cNvPr>
          <p:cNvSpPr txBox="1"/>
          <p:nvPr/>
        </p:nvSpPr>
        <p:spPr>
          <a:xfrm>
            <a:off x="925438" y="3721837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573D38-C02A-4EC2-9523-885059804C02}"/>
              </a:ext>
            </a:extLst>
          </p:cNvPr>
          <p:cNvSpPr txBox="1"/>
          <p:nvPr/>
        </p:nvSpPr>
        <p:spPr>
          <a:xfrm>
            <a:off x="209321" y="3639080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C2CB54-AD87-4707-A2FC-DAB01D82E476}"/>
              </a:ext>
            </a:extLst>
          </p:cNvPr>
          <p:cNvSpPr txBox="1"/>
          <p:nvPr/>
        </p:nvSpPr>
        <p:spPr>
          <a:xfrm>
            <a:off x="3971997" y="1673609"/>
            <a:ext cx="7696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The next vertex in the table is I, I’s </a:t>
            </a:r>
            <a:r>
              <a:rPr lang="en-AU" altLang="zh-CN" dirty="0"/>
              <a:t>unvisited </a:t>
            </a:r>
            <a:r>
              <a:rPr lang="en-AU" dirty="0" err="1"/>
              <a:t>neighbors</a:t>
            </a:r>
            <a:r>
              <a:rPr lang="en-AU" dirty="0"/>
              <a:t> are F and G.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0159C3-E54A-49EC-8086-4BF36125A7C8}"/>
              </a:ext>
            </a:extLst>
          </p:cNvPr>
          <p:cNvSpPr txBox="1"/>
          <p:nvPr/>
        </p:nvSpPr>
        <p:spPr>
          <a:xfrm>
            <a:off x="3971997" y="3308696"/>
            <a:ext cx="6094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vertex F, </a:t>
            </a:r>
            <a:r>
              <a:rPr lang="en-US" altLang="zh-CN" dirty="0"/>
              <a:t>G,</a:t>
            </a:r>
          </a:p>
          <a:p>
            <a:r>
              <a:rPr lang="en-US" dirty="0"/>
              <a:t>degree[F]=degree[G]= degree[I].</a:t>
            </a:r>
          </a:p>
          <a:p>
            <a:r>
              <a:rPr lang="en-US" dirty="0"/>
              <a:t>Then the order of table would not change.</a:t>
            </a:r>
          </a:p>
        </p:txBody>
      </p:sp>
      <p:graphicFrame>
        <p:nvGraphicFramePr>
          <p:cNvPr id="60" name="Table 69">
            <a:extLst>
              <a:ext uri="{FF2B5EF4-FFF2-40B4-BE49-F238E27FC236}">
                <a16:creationId xmlns:a16="http://schemas.microsoft.com/office/drawing/2014/main" id="{B4A66328-8DDC-4CF5-ADB5-3E39BC7A00D6}"/>
              </a:ext>
            </a:extLst>
          </p:cNvPr>
          <p:cNvGraphicFramePr>
            <a:graphicFrameLocks noGrp="1"/>
          </p:cNvGraphicFramePr>
          <p:nvPr/>
        </p:nvGraphicFramePr>
        <p:xfrm>
          <a:off x="4014294" y="2319940"/>
          <a:ext cx="8128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700597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21801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916002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261468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B4B08-787C-83BA-6B41-564D774D4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E4BE6-CCC6-E0E2-87D5-56357B327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65</a:t>
            </a:fld>
            <a:endParaRPr lang="en-AU" dirty="0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D9DEF611-EFC7-F270-D1CA-86E462DCD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altLang="zh-CN" sz="3600" dirty="0"/>
              <a:t>Core Decomposition using Flat Array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199323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3743DB-FD2A-4358-B30C-A2EEF9F27558}"/>
              </a:ext>
            </a:extLst>
          </p:cNvPr>
          <p:cNvCxnSpPr>
            <a:cxnSpLocks/>
            <a:stCxn id="29" idx="3"/>
            <a:endCxn id="44" idx="6"/>
          </p:cNvCxnSpPr>
          <p:nvPr/>
        </p:nvCxnSpPr>
        <p:spPr>
          <a:xfrm flipH="1">
            <a:off x="1613400" y="3591450"/>
            <a:ext cx="1270440" cy="1037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C57595A-6300-4B1C-A54D-4FA6E96D0C6C}"/>
              </a:ext>
            </a:extLst>
          </p:cNvPr>
          <p:cNvSpPr/>
          <p:nvPr/>
        </p:nvSpPr>
        <p:spPr>
          <a:xfrm>
            <a:off x="2054181" y="3261872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BE5E93-2DD3-4E8D-9AAA-876792020B0F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1003" y="2954928"/>
            <a:ext cx="152837" cy="374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BB75A2-A16C-4D49-921A-E1CEF00C5EC4}"/>
              </a:ext>
            </a:extLst>
          </p:cNvPr>
          <p:cNvCxnSpPr>
            <a:cxnSpLocks/>
            <a:stCxn id="29" idx="2"/>
            <a:endCxn id="23" idx="6"/>
          </p:cNvCxnSpPr>
          <p:nvPr/>
        </p:nvCxnSpPr>
        <p:spPr>
          <a:xfrm flipH="1" flipV="1">
            <a:off x="2424695" y="3447129"/>
            <a:ext cx="404884" cy="1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9EA0659-A97E-4938-8E07-32A5BD46BE4A}"/>
              </a:ext>
            </a:extLst>
          </p:cNvPr>
          <p:cNvCxnSpPr>
            <a:cxnSpLocks/>
            <a:stCxn id="43" idx="6"/>
            <a:endCxn id="23" idx="2"/>
          </p:cNvCxnSpPr>
          <p:nvPr/>
        </p:nvCxnSpPr>
        <p:spPr>
          <a:xfrm>
            <a:off x="1737173" y="3431260"/>
            <a:ext cx="317008" cy="15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578276A-EBE1-4E62-9D08-1853BBC474FF}"/>
              </a:ext>
            </a:extLst>
          </p:cNvPr>
          <p:cNvSpPr/>
          <p:nvPr/>
        </p:nvSpPr>
        <p:spPr>
          <a:xfrm>
            <a:off x="3190539" y="2139641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CFD3C4-EDFD-4C5D-A780-60FC3524051F}"/>
              </a:ext>
            </a:extLst>
          </p:cNvPr>
          <p:cNvSpPr/>
          <p:nvPr/>
        </p:nvSpPr>
        <p:spPr>
          <a:xfrm>
            <a:off x="2414750" y="263867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A5E834-D15D-454E-9484-A801F402F432}"/>
              </a:ext>
            </a:extLst>
          </p:cNvPr>
          <p:cNvSpPr/>
          <p:nvPr/>
        </p:nvSpPr>
        <p:spPr>
          <a:xfrm>
            <a:off x="2829579" y="3275197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F97C17-DC55-448F-B99F-9A67338F2DC7}"/>
              </a:ext>
            </a:extLst>
          </p:cNvPr>
          <p:cNvCxnSpPr>
            <a:cxnSpLocks/>
            <a:stCxn id="27" idx="3"/>
            <a:endCxn id="28" idx="7"/>
          </p:cNvCxnSpPr>
          <p:nvPr/>
        </p:nvCxnSpPr>
        <p:spPr>
          <a:xfrm flipH="1">
            <a:off x="2731003" y="2455894"/>
            <a:ext cx="513797" cy="2370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67B30BE-494F-4532-8B89-903B9D1C63E1}"/>
              </a:ext>
            </a:extLst>
          </p:cNvPr>
          <p:cNvSpPr/>
          <p:nvPr/>
        </p:nvSpPr>
        <p:spPr>
          <a:xfrm>
            <a:off x="2829579" y="3982176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ECC60D-722A-4D49-AACF-D24085F3B498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3014836" y="3645711"/>
            <a:ext cx="0" cy="336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68F207-4BC7-4350-9B49-96D9BF2D36F9}"/>
              </a:ext>
            </a:extLst>
          </p:cNvPr>
          <p:cNvCxnSpPr>
            <a:cxnSpLocks/>
            <a:stCxn id="33" idx="3"/>
            <a:endCxn id="44" idx="6"/>
          </p:cNvCxnSpPr>
          <p:nvPr/>
        </p:nvCxnSpPr>
        <p:spPr>
          <a:xfrm flipH="1">
            <a:off x="1613400" y="4298429"/>
            <a:ext cx="1270440" cy="330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F8BE7C-4253-4604-B8E6-B0DA6281FB45}"/>
              </a:ext>
            </a:extLst>
          </p:cNvPr>
          <p:cNvCxnSpPr>
            <a:cxnSpLocks/>
            <a:stCxn id="45" idx="5"/>
            <a:endCxn id="44" idx="1"/>
          </p:cNvCxnSpPr>
          <p:nvPr/>
        </p:nvCxnSpPr>
        <p:spPr>
          <a:xfrm>
            <a:off x="518686" y="3955333"/>
            <a:ext cx="778461" cy="542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54C793-4624-4A76-A55A-7964D600342C}"/>
              </a:ext>
            </a:extLst>
          </p:cNvPr>
          <p:cNvCxnSpPr>
            <a:cxnSpLocks/>
            <a:stCxn id="43" idx="4"/>
            <a:endCxn id="44" idx="7"/>
          </p:cNvCxnSpPr>
          <p:nvPr/>
        </p:nvCxnSpPr>
        <p:spPr>
          <a:xfrm>
            <a:off x="1551916" y="3616517"/>
            <a:ext cx="7223" cy="8816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7166B-921E-46FD-BD23-CDE06D9AD347}"/>
              </a:ext>
            </a:extLst>
          </p:cNvPr>
          <p:cNvCxnSpPr>
            <a:cxnSpLocks/>
            <a:stCxn id="43" idx="2"/>
            <a:endCxn id="45" idx="7"/>
          </p:cNvCxnSpPr>
          <p:nvPr/>
        </p:nvCxnSpPr>
        <p:spPr>
          <a:xfrm flipH="1">
            <a:off x="518686" y="3431260"/>
            <a:ext cx="847973" cy="262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90247B5-ED09-48AE-A043-2F9EFC94E757}"/>
              </a:ext>
            </a:extLst>
          </p:cNvPr>
          <p:cNvSpPr/>
          <p:nvPr/>
        </p:nvSpPr>
        <p:spPr>
          <a:xfrm>
            <a:off x="1366659" y="3246003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9F4C7E-7C7C-461A-9785-BB86433B5BB1}"/>
              </a:ext>
            </a:extLst>
          </p:cNvPr>
          <p:cNvSpPr/>
          <p:nvPr/>
        </p:nvSpPr>
        <p:spPr>
          <a:xfrm>
            <a:off x="1242886" y="4443934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D1070E4-9BF4-48C3-A949-36A2AB461AA4}"/>
              </a:ext>
            </a:extLst>
          </p:cNvPr>
          <p:cNvSpPr/>
          <p:nvPr/>
        </p:nvSpPr>
        <p:spPr>
          <a:xfrm>
            <a:off x="202433" y="3639080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9D5F4EE-1311-4E67-A16E-4E60E1CABF56}"/>
              </a:ext>
            </a:extLst>
          </p:cNvPr>
          <p:cNvSpPr/>
          <p:nvPr/>
        </p:nvSpPr>
        <p:spPr>
          <a:xfrm>
            <a:off x="907916" y="372065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2DEA22-F587-4A73-BF5A-1D9D6DC857E6}"/>
              </a:ext>
            </a:extLst>
          </p:cNvPr>
          <p:cNvCxnSpPr>
            <a:cxnSpLocks/>
            <a:stCxn id="43" idx="3"/>
            <a:endCxn id="46" idx="7"/>
          </p:cNvCxnSpPr>
          <p:nvPr/>
        </p:nvCxnSpPr>
        <p:spPr>
          <a:xfrm flipH="1">
            <a:off x="1224169" y="3562256"/>
            <a:ext cx="196751" cy="2126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BB5856C-647C-4A8E-8EBE-FCA6CCF012D8}"/>
              </a:ext>
            </a:extLst>
          </p:cNvPr>
          <p:cNvCxnSpPr>
            <a:cxnSpLocks/>
            <a:stCxn id="46" idx="2"/>
            <a:endCxn id="45" idx="6"/>
          </p:cNvCxnSpPr>
          <p:nvPr/>
        </p:nvCxnSpPr>
        <p:spPr>
          <a:xfrm flipH="1" flipV="1">
            <a:off x="572947" y="3824337"/>
            <a:ext cx="334969" cy="81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6C53EE-4ED8-4E65-869F-CEEC2ED20BE3}"/>
              </a:ext>
            </a:extLst>
          </p:cNvPr>
          <p:cNvCxnSpPr>
            <a:cxnSpLocks/>
            <a:stCxn id="46" idx="5"/>
            <a:endCxn id="44" idx="0"/>
          </p:cNvCxnSpPr>
          <p:nvPr/>
        </p:nvCxnSpPr>
        <p:spPr>
          <a:xfrm>
            <a:off x="1224169" y="4036908"/>
            <a:ext cx="203974" cy="4070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C5ADF69-ACA7-42B0-B5FF-6B16765D8497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2239438" y="2954928"/>
            <a:ext cx="229573" cy="306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9A6EC5E-BBB2-4281-AE8A-4C5B7BBDEDF3}"/>
              </a:ext>
            </a:extLst>
          </p:cNvPr>
          <p:cNvSpPr txBox="1"/>
          <p:nvPr/>
        </p:nvSpPr>
        <p:spPr>
          <a:xfrm>
            <a:off x="3190539" y="213527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DFAFAF-AC77-474D-BDE2-C9862EEC773B}"/>
              </a:ext>
            </a:extLst>
          </p:cNvPr>
          <p:cNvSpPr txBox="1"/>
          <p:nvPr/>
        </p:nvSpPr>
        <p:spPr>
          <a:xfrm>
            <a:off x="2422310" y="2624264"/>
            <a:ext cx="31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D7CC1C-6524-486A-9BB4-38B1DA4FA12D}"/>
              </a:ext>
            </a:extLst>
          </p:cNvPr>
          <p:cNvSpPr txBox="1"/>
          <p:nvPr/>
        </p:nvSpPr>
        <p:spPr>
          <a:xfrm>
            <a:off x="2083636" y="325558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797E9E-4F6E-4694-AC56-DC3415C606EE}"/>
              </a:ext>
            </a:extLst>
          </p:cNvPr>
          <p:cNvSpPr txBox="1"/>
          <p:nvPr/>
        </p:nvSpPr>
        <p:spPr>
          <a:xfrm>
            <a:off x="2838550" y="324659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4DFDAA-1729-4F4A-8004-28A7B856BED9}"/>
              </a:ext>
            </a:extLst>
          </p:cNvPr>
          <p:cNvSpPr txBox="1"/>
          <p:nvPr/>
        </p:nvSpPr>
        <p:spPr>
          <a:xfrm>
            <a:off x="2854385" y="397132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870992-E3EA-472B-BB3F-B5477F92D265}"/>
              </a:ext>
            </a:extLst>
          </p:cNvPr>
          <p:cNvSpPr txBox="1"/>
          <p:nvPr/>
        </p:nvSpPr>
        <p:spPr>
          <a:xfrm>
            <a:off x="1266654" y="4448425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E35432-A8C2-4616-B1B0-0DCA06D83747}"/>
              </a:ext>
            </a:extLst>
          </p:cNvPr>
          <p:cNvSpPr txBox="1"/>
          <p:nvPr/>
        </p:nvSpPr>
        <p:spPr>
          <a:xfrm>
            <a:off x="1387468" y="3244411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G</a:t>
            </a:r>
            <a:endParaRPr lang="en-A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2B2752-7342-48A5-9E92-C1CA651850D5}"/>
              </a:ext>
            </a:extLst>
          </p:cNvPr>
          <p:cNvSpPr txBox="1"/>
          <p:nvPr/>
        </p:nvSpPr>
        <p:spPr>
          <a:xfrm>
            <a:off x="925438" y="3721837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573D38-C02A-4EC2-9523-885059804C02}"/>
              </a:ext>
            </a:extLst>
          </p:cNvPr>
          <p:cNvSpPr txBox="1"/>
          <p:nvPr/>
        </p:nvSpPr>
        <p:spPr>
          <a:xfrm>
            <a:off x="209321" y="3639080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</a:t>
            </a:r>
            <a:endParaRPr lang="en-A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C2CB54-AD87-4707-A2FC-DAB01D82E476}"/>
              </a:ext>
            </a:extLst>
          </p:cNvPr>
          <p:cNvSpPr txBox="1"/>
          <p:nvPr/>
        </p:nvSpPr>
        <p:spPr>
          <a:xfrm>
            <a:off x="3976414" y="1690106"/>
            <a:ext cx="7125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The next vertex in the table is F, F’s </a:t>
            </a:r>
            <a:r>
              <a:rPr lang="en-AU" altLang="zh-CN" dirty="0"/>
              <a:t>unvisited </a:t>
            </a:r>
            <a:r>
              <a:rPr lang="en-AU" dirty="0" err="1"/>
              <a:t>neighbor</a:t>
            </a:r>
            <a:r>
              <a:rPr lang="en-AU" dirty="0"/>
              <a:t> is G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0159C3-E54A-49EC-8086-4BF36125A7C8}"/>
              </a:ext>
            </a:extLst>
          </p:cNvPr>
          <p:cNvSpPr txBox="1"/>
          <p:nvPr/>
        </p:nvSpPr>
        <p:spPr>
          <a:xfrm>
            <a:off x="3976414" y="3613743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vertex G, degree[G]=degree[F].</a:t>
            </a:r>
          </a:p>
          <a:p>
            <a:r>
              <a:rPr lang="en-US" dirty="0"/>
              <a:t>Then the order of table would not change.</a:t>
            </a:r>
          </a:p>
        </p:txBody>
      </p:sp>
      <p:graphicFrame>
        <p:nvGraphicFramePr>
          <p:cNvPr id="60" name="Table 69">
            <a:extLst>
              <a:ext uri="{FF2B5EF4-FFF2-40B4-BE49-F238E27FC236}">
                <a16:creationId xmlns:a16="http://schemas.microsoft.com/office/drawing/2014/main" id="{B4A66328-8DDC-4CF5-ADB5-3E39BC7A00D6}"/>
              </a:ext>
            </a:extLst>
          </p:cNvPr>
          <p:cNvGraphicFramePr>
            <a:graphicFrameLocks noGrp="1"/>
          </p:cNvGraphicFramePr>
          <p:nvPr/>
        </p:nvGraphicFramePr>
        <p:xfrm>
          <a:off x="4014294" y="2319940"/>
          <a:ext cx="8128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700597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21801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916002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261468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7030A0"/>
                          </a:solidFill>
                        </a:rPr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CE15C-D55D-FE78-9A0B-E89F80365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15D54-C8FB-661E-F2B1-C527E1A2C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66</a:t>
            </a:fld>
            <a:endParaRPr lang="en-AU" dirty="0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DFF0CC2D-236D-7AFC-9E7B-6742288D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altLang="zh-CN" sz="3600" dirty="0"/>
              <a:t>Core Decomposition using Flat Array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598185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3743DB-FD2A-4358-B30C-A2EEF9F27558}"/>
              </a:ext>
            </a:extLst>
          </p:cNvPr>
          <p:cNvCxnSpPr>
            <a:cxnSpLocks/>
            <a:stCxn id="29" idx="3"/>
            <a:endCxn id="44" idx="6"/>
          </p:cNvCxnSpPr>
          <p:nvPr/>
        </p:nvCxnSpPr>
        <p:spPr>
          <a:xfrm flipH="1">
            <a:off x="1613400" y="3591450"/>
            <a:ext cx="1270440" cy="1037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C57595A-6300-4B1C-A54D-4FA6E96D0C6C}"/>
              </a:ext>
            </a:extLst>
          </p:cNvPr>
          <p:cNvSpPr/>
          <p:nvPr/>
        </p:nvSpPr>
        <p:spPr>
          <a:xfrm>
            <a:off x="2054181" y="3261872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BE5E93-2DD3-4E8D-9AAA-876792020B0F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1003" y="2954928"/>
            <a:ext cx="152837" cy="374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BB75A2-A16C-4D49-921A-E1CEF00C5EC4}"/>
              </a:ext>
            </a:extLst>
          </p:cNvPr>
          <p:cNvCxnSpPr>
            <a:cxnSpLocks/>
            <a:stCxn id="29" idx="2"/>
            <a:endCxn id="23" idx="6"/>
          </p:cNvCxnSpPr>
          <p:nvPr/>
        </p:nvCxnSpPr>
        <p:spPr>
          <a:xfrm flipH="1" flipV="1">
            <a:off x="2424695" y="3447129"/>
            <a:ext cx="404884" cy="1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9EA0659-A97E-4938-8E07-32A5BD46BE4A}"/>
              </a:ext>
            </a:extLst>
          </p:cNvPr>
          <p:cNvCxnSpPr>
            <a:cxnSpLocks/>
            <a:stCxn id="43" idx="6"/>
            <a:endCxn id="23" idx="2"/>
          </p:cNvCxnSpPr>
          <p:nvPr/>
        </p:nvCxnSpPr>
        <p:spPr>
          <a:xfrm>
            <a:off x="1737173" y="3431260"/>
            <a:ext cx="317008" cy="15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578276A-EBE1-4E62-9D08-1853BBC474FF}"/>
              </a:ext>
            </a:extLst>
          </p:cNvPr>
          <p:cNvSpPr/>
          <p:nvPr/>
        </p:nvSpPr>
        <p:spPr>
          <a:xfrm>
            <a:off x="3190539" y="2139641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CFD3C4-EDFD-4C5D-A780-60FC3524051F}"/>
              </a:ext>
            </a:extLst>
          </p:cNvPr>
          <p:cNvSpPr/>
          <p:nvPr/>
        </p:nvSpPr>
        <p:spPr>
          <a:xfrm>
            <a:off x="2414750" y="263867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A5E834-D15D-454E-9484-A801F402F432}"/>
              </a:ext>
            </a:extLst>
          </p:cNvPr>
          <p:cNvSpPr/>
          <p:nvPr/>
        </p:nvSpPr>
        <p:spPr>
          <a:xfrm>
            <a:off x="2829579" y="3275197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F97C17-DC55-448F-B99F-9A67338F2DC7}"/>
              </a:ext>
            </a:extLst>
          </p:cNvPr>
          <p:cNvCxnSpPr>
            <a:cxnSpLocks/>
            <a:stCxn id="27" idx="3"/>
            <a:endCxn id="28" idx="7"/>
          </p:cNvCxnSpPr>
          <p:nvPr/>
        </p:nvCxnSpPr>
        <p:spPr>
          <a:xfrm flipH="1">
            <a:off x="2731003" y="2455894"/>
            <a:ext cx="513797" cy="2370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67B30BE-494F-4532-8B89-903B9D1C63E1}"/>
              </a:ext>
            </a:extLst>
          </p:cNvPr>
          <p:cNvSpPr/>
          <p:nvPr/>
        </p:nvSpPr>
        <p:spPr>
          <a:xfrm>
            <a:off x="2829579" y="3982176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ECC60D-722A-4D49-AACF-D24085F3B498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3014836" y="3645711"/>
            <a:ext cx="0" cy="336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68F207-4BC7-4350-9B49-96D9BF2D36F9}"/>
              </a:ext>
            </a:extLst>
          </p:cNvPr>
          <p:cNvCxnSpPr>
            <a:cxnSpLocks/>
            <a:stCxn id="33" idx="3"/>
            <a:endCxn id="44" idx="6"/>
          </p:cNvCxnSpPr>
          <p:nvPr/>
        </p:nvCxnSpPr>
        <p:spPr>
          <a:xfrm flipH="1">
            <a:off x="1613400" y="4298429"/>
            <a:ext cx="1270440" cy="330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F8BE7C-4253-4604-B8E6-B0DA6281FB45}"/>
              </a:ext>
            </a:extLst>
          </p:cNvPr>
          <p:cNvCxnSpPr>
            <a:cxnSpLocks/>
            <a:stCxn id="45" idx="5"/>
            <a:endCxn id="44" idx="1"/>
          </p:cNvCxnSpPr>
          <p:nvPr/>
        </p:nvCxnSpPr>
        <p:spPr>
          <a:xfrm>
            <a:off x="518686" y="3955333"/>
            <a:ext cx="778461" cy="542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54C793-4624-4A76-A55A-7964D600342C}"/>
              </a:ext>
            </a:extLst>
          </p:cNvPr>
          <p:cNvCxnSpPr>
            <a:cxnSpLocks/>
            <a:stCxn id="43" idx="4"/>
            <a:endCxn id="44" idx="7"/>
          </p:cNvCxnSpPr>
          <p:nvPr/>
        </p:nvCxnSpPr>
        <p:spPr>
          <a:xfrm>
            <a:off x="1551916" y="3616517"/>
            <a:ext cx="7223" cy="8816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7166B-921E-46FD-BD23-CDE06D9AD347}"/>
              </a:ext>
            </a:extLst>
          </p:cNvPr>
          <p:cNvCxnSpPr>
            <a:cxnSpLocks/>
            <a:stCxn id="43" idx="2"/>
            <a:endCxn id="45" idx="7"/>
          </p:cNvCxnSpPr>
          <p:nvPr/>
        </p:nvCxnSpPr>
        <p:spPr>
          <a:xfrm flipH="1">
            <a:off x="518686" y="3431260"/>
            <a:ext cx="847973" cy="262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90247B5-ED09-48AE-A043-2F9EFC94E757}"/>
              </a:ext>
            </a:extLst>
          </p:cNvPr>
          <p:cNvSpPr/>
          <p:nvPr/>
        </p:nvSpPr>
        <p:spPr>
          <a:xfrm>
            <a:off x="1366659" y="3246003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9F4C7E-7C7C-461A-9785-BB86433B5BB1}"/>
              </a:ext>
            </a:extLst>
          </p:cNvPr>
          <p:cNvSpPr/>
          <p:nvPr/>
        </p:nvSpPr>
        <p:spPr>
          <a:xfrm>
            <a:off x="1242886" y="4443934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D1070E4-9BF4-48C3-A949-36A2AB461AA4}"/>
              </a:ext>
            </a:extLst>
          </p:cNvPr>
          <p:cNvSpPr/>
          <p:nvPr/>
        </p:nvSpPr>
        <p:spPr>
          <a:xfrm>
            <a:off x="202433" y="3639080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9D5F4EE-1311-4E67-A16E-4E60E1CABF56}"/>
              </a:ext>
            </a:extLst>
          </p:cNvPr>
          <p:cNvSpPr/>
          <p:nvPr/>
        </p:nvSpPr>
        <p:spPr>
          <a:xfrm>
            <a:off x="907916" y="372065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2DEA22-F587-4A73-BF5A-1D9D6DC857E6}"/>
              </a:ext>
            </a:extLst>
          </p:cNvPr>
          <p:cNvCxnSpPr>
            <a:cxnSpLocks/>
            <a:stCxn id="43" idx="3"/>
            <a:endCxn id="46" idx="7"/>
          </p:cNvCxnSpPr>
          <p:nvPr/>
        </p:nvCxnSpPr>
        <p:spPr>
          <a:xfrm flipH="1">
            <a:off x="1224169" y="3562256"/>
            <a:ext cx="196751" cy="2126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BB5856C-647C-4A8E-8EBE-FCA6CCF012D8}"/>
              </a:ext>
            </a:extLst>
          </p:cNvPr>
          <p:cNvCxnSpPr>
            <a:cxnSpLocks/>
            <a:stCxn id="46" idx="2"/>
            <a:endCxn id="45" idx="6"/>
          </p:cNvCxnSpPr>
          <p:nvPr/>
        </p:nvCxnSpPr>
        <p:spPr>
          <a:xfrm flipH="1" flipV="1">
            <a:off x="572947" y="3824337"/>
            <a:ext cx="334969" cy="81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6C53EE-4ED8-4E65-869F-CEEC2ED20BE3}"/>
              </a:ext>
            </a:extLst>
          </p:cNvPr>
          <p:cNvCxnSpPr>
            <a:cxnSpLocks/>
            <a:stCxn id="46" idx="5"/>
            <a:endCxn id="44" idx="0"/>
          </p:cNvCxnSpPr>
          <p:nvPr/>
        </p:nvCxnSpPr>
        <p:spPr>
          <a:xfrm>
            <a:off x="1224169" y="4036908"/>
            <a:ext cx="203974" cy="4070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C5ADF69-ACA7-42B0-B5FF-6B16765D8497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2239438" y="2954928"/>
            <a:ext cx="229573" cy="306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9A6EC5E-BBB2-4281-AE8A-4C5B7BBDEDF3}"/>
              </a:ext>
            </a:extLst>
          </p:cNvPr>
          <p:cNvSpPr txBox="1"/>
          <p:nvPr/>
        </p:nvSpPr>
        <p:spPr>
          <a:xfrm>
            <a:off x="3190539" y="213527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DFAFAF-AC77-474D-BDE2-C9862EEC773B}"/>
              </a:ext>
            </a:extLst>
          </p:cNvPr>
          <p:cNvSpPr txBox="1"/>
          <p:nvPr/>
        </p:nvSpPr>
        <p:spPr>
          <a:xfrm>
            <a:off x="2422310" y="2624264"/>
            <a:ext cx="31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D7CC1C-6524-486A-9BB4-38B1DA4FA12D}"/>
              </a:ext>
            </a:extLst>
          </p:cNvPr>
          <p:cNvSpPr txBox="1"/>
          <p:nvPr/>
        </p:nvSpPr>
        <p:spPr>
          <a:xfrm>
            <a:off x="2083636" y="325558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797E9E-4F6E-4694-AC56-DC3415C606EE}"/>
              </a:ext>
            </a:extLst>
          </p:cNvPr>
          <p:cNvSpPr txBox="1"/>
          <p:nvPr/>
        </p:nvSpPr>
        <p:spPr>
          <a:xfrm>
            <a:off x="2838550" y="324659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4DFDAA-1729-4F4A-8004-28A7B856BED9}"/>
              </a:ext>
            </a:extLst>
          </p:cNvPr>
          <p:cNvSpPr txBox="1"/>
          <p:nvPr/>
        </p:nvSpPr>
        <p:spPr>
          <a:xfrm>
            <a:off x="2854385" y="397132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870992-E3EA-472B-BB3F-B5477F92D265}"/>
              </a:ext>
            </a:extLst>
          </p:cNvPr>
          <p:cNvSpPr txBox="1"/>
          <p:nvPr/>
        </p:nvSpPr>
        <p:spPr>
          <a:xfrm>
            <a:off x="1266654" y="4448425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</a:t>
            </a:r>
            <a:endParaRPr lang="en-A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E35432-A8C2-4616-B1B0-0DCA06D83747}"/>
              </a:ext>
            </a:extLst>
          </p:cNvPr>
          <p:cNvSpPr txBox="1"/>
          <p:nvPr/>
        </p:nvSpPr>
        <p:spPr>
          <a:xfrm>
            <a:off x="1387468" y="3244411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2B2752-7342-48A5-9E92-C1CA651850D5}"/>
              </a:ext>
            </a:extLst>
          </p:cNvPr>
          <p:cNvSpPr txBox="1"/>
          <p:nvPr/>
        </p:nvSpPr>
        <p:spPr>
          <a:xfrm>
            <a:off x="925438" y="3721837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573D38-C02A-4EC2-9523-885059804C02}"/>
              </a:ext>
            </a:extLst>
          </p:cNvPr>
          <p:cNvSpPr txBox="1"/>
          <p:nvPr/>
        </p:nvSpPr>
        <p:spPr>
          <a:xfrm>
            <a:off x="209321" y="3639080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</a:t>
            </a:r>
            <a:endParaRPr lang="en-A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C2CB54-AD87-4707-A2FC-DAB01D82E476}"/>
              </a:ext>
            </a:extLst>
          </p:cNvPr>
          <p:cNvSpPr txBox="1"/>
          <p:nvPr/>
        </p:nvSpPr>
        <p:spPr>
          <a:xfrm>
            <a:off x="4020589" y="2323604"/>
            <a:ext cx="7125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The next vertex in the table is G, there is no G’s </a:t>
            </a:r>
            <a:r>
              <a:rPr lang="en-AU" altLang="zh-CN" dirty="0"/>
              <a:t>unvisited </a:t>
            </a:r>
            <a:r>
              <a:rPr lang="en-AU" dirty="0" err="1"/>
              <a:t>neighbor</a:t>
            </a:r>
            <a:r>
              <a:rPr lang="en-AU" dirty="0"/>
              <a:t>.</a:t>
            </a:r>
          </a:p>
        </p:txBody>
      </p:sp>
      <p:graphicFrame>
        <p:nvGraphicFramePr>
          <p:cNvPr id="60" name="Table 69">
            <a:extLst>
              <a:ext uri="{FF2B5EF4-FFF2-40B4-BE49-F238E27FC236}">
                <a16:creationId xmlns:a16="http://schemas.microsoft.com/office/drawing/2014/main" id="{B4A66328-8DDC-4CF5-ADB5-3E39BC7A00D6}"/>
              </a:ext>
            </a:extLst>
          </p:cNvPr>
          <p:cNvGraphicFramePr>
            <a:graphicFrameLocks noGrp="1"/>
          </p:cNvGraphicFramePr>
          <p:nvPr/>
        </p:nvGraphicFramePr>
        <p:xfrm>
          <a:off x="4045758" y="3300308"/>
          <a:ext cx="8128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700597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21801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916002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261468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AU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7FDB1-0B1B-8404-0274-6819A55B7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C8184-2FD5-5F07-8B1C-4FB581D31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67</a:t>
            </a:fld>
            <a:endParaRPr lang="en-AU" dirty="0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59A54C8A-E385-D177-7C5F-794997547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altLang="zh-CN" sz="3600" dirty="0"/>
              <a:t>Core Decomposition using Flat Array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09329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3743DB-FD2A-4358-B30C-A2EEF9F27558}"/>
              </a:ext>
            </a:extLst>
          </p:cNvPr>
          <p:cNvCxnSpPr>
            <a:cxnSpLocks/>
            <a:stCxn id="29" idx="3"/>
            <a:endCxn id="44" idx="6"/>
          </p:cNvCxnSpPr>
          <p:nvPr/>
        </p:nvCxnSpPr>
        <p:spPr>
          <a:xfrm flipH="1">
            <a:off x="1613400" y="3591450"/>
            <a:ext cx="1270440" cy="1037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C57595A-6300-4B1C-A54D-4FA6E96D0C6C}"/>
              </a:ext>
            </a:extLst>
          </p:cNvPr>
          <p:cNvSpPr/>
          <p:nvPr/>
        </p:nvSpPr>
        <p:spPr>
          <a:xfrm>
            <a:off x="2054181" y="3261872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BE5E93-2DD3-4E8D-9AAA-876792020B0F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1003" y="2954928"/>
            <a:ext cx="152837" cy="374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BB75A2-A16C-4D49-921A-E1CEF00C5EC4}"/>
              </a:ext>
            </a:extLst>
          </p:cNvPr>
          <p:cNvCxnSpPr>
            <a:cxnSpLocks/>
            <a:stCxn id="29" idx="2"/>
            <a:endCxn id="23" idx="6"/>
          </p:cNvCxnSpPr>
          <p:nvPr/>
        </p:nvCxnSpPr>
        <p:spPr>
          <a:xfrm flipH="1" flipV="1">
            <a:off x="2424695" y="3447129"/>
            <a:ext cx="404884" cy="1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9EA0659-A97E-4938-8E07-32A5BD46BE4A}"/>
              </a:ext>
            </a:extLst>
          </p:cNvPr>
          <p:cNvCxnSpPr>
            <a:cxnSpLocks/>
            <a:stCxn id="43" idx="6"/>
            <a:endCxn id="23" idx="2"/>
          </p:cNvCxnSpPr>
          <p:nvPr/>
        </p:nvCxnSpPr>
        <p:spPr>
          <a:xfrm>
            <a:off x="1737173" y="3431260"/>
            <a:ext cx="317008" cy="15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578276A-EBE1-4E62-9D08-1853BBC474FF}"/>
              </a:ext>
            </a:extLst>
          </p:cNvPr>
          <p:cNvSpPr/>
          <p:nvPr/>
        </p:nvSpPr>
        <p:spPr>
          <a:xfrm>
            <a:off x="3190539" y="2139641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CFD3C4-EDFD-4C5D-A780-60FC3524051F}"/>
              </a:ext>
            </a:extLst>
          </p:cNvPr>
          <p:cNvSpPr/>
          <p:nvPr/>
        </p:nvSpPr>
        <p:spPr>
          <a:xfrm>
            <a:off x="2414750" y="263867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A5E834-D15D-454E-9484-A801F402F432}"/>
              </a:ext>
            </a:extLst>
          </p:cNvPr>
          <p:cNvSpPr/>
          <p:nvPr/>
        </p:nvSpPr>
        <p:spPr>
          <a:xfrm>
            <a:off x="2829579" y="3275197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F97C17-DC55-448F-B99F-9A67338F2DC7}"/>
              </a:ext>
            </a:extLst>
          </p:cNvPr>
          <p:cNvCxnSpPr>
            <a:cxnSpLocks/>
            <a:stCxn id="27" idx="3"/>
            <a:endCxn id="28" idx="7"/>
          </p:cNvCxnSpPr>
          <p:nvPr/>
        </p:nvCxnSpPr>
        <p:spPr>
          <a:xfrm flipH="1">
            <a:off x="2731003" y="2455894"/>
            <a:ext cx="513797" cy="2370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67B30BE-494F-4532-8B89-903B9D1C63E1}"/>
              </a:ext>
            </a:extLst>
          </p:cNvPr>
          <p:cNvSpPr/>
          <p:nvPr/>
        </p:nvSpPr>
        <p:spPr>
          <a:xfrm>
            <a:off x="2829579" y="3982176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ECC60D-722A-4D49-AACF-D24085F3B498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3014836" y="3645711"/>
            <a:ext cx="0" cy="336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68F207-4BC7-4350-9B49-96D9BF2D36F9}"/>
              </a:ext>
            </a:extLst>
          </p:cNvPr>
          <p:cNvCxnSpPr>
            <a:cxnSpLocks/>
            <a:stCxn id="33" idx="3"/>
            <a:endCxn id="44" idx="6"/>
          </p:cNvCxnSpPr>
          <p:nvPr/>
        </p:nvCxnSpPr>
        <p:spPr>
          <a:xfrm flipH="1">
            <a:off x="1613400" y="4298429"/>
            <a:ext cx="1270440" cy="330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F8BE7C-4253-4604-B8E6-B0DA6281FB45}"/>
              </a:ext>
            </a:extLst>
          </p:cNvPr>
          <p:cNvCxnSpPr>
            <a:cxnSpLocks/>
            <a:stCxn id="45" idx="5"/>
            <a:endCxn id="44" idx="1"/>
          </p:cNvCxnSpPr>
          <p:nvPr/>
        </p:nvCxnSpPr>
        <p:spPr>
          <a:xfrm>
            <a:off x="518686" y="3955333"/>
            <a:ext cx="778461" cy="542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54C793-4624-4A76-A55A-7964D600342C}"/>
              </a:ext>
            </a:extLst>
          </p:cNvPr>
          <p:cNvCxnSpPr>
            <a:cxnSpLocks/>
            <a:stCxn id="43" idx="4"/>
            <a:endCxn id="44" idx="7"/>
          </p:cNvCxnSpPr>
          <p:nvPr/>
        </p:nvCxnSpPr>
        <p:spPr>
          <a:xfrm>
            <a:off x="1551916" y="3616517"/>
            <a:ext cx="7223" cy="8816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7166B-921E-46FD-BD23-CDE06D9AD347}"/>
              </a:ext>
            </a:extLst>
          </p:cNvPr>
          <p:cNvCxnSpPr>
            <a:cxnSpLocks/>
            <a:stCxn id="43" idx="2"/>
            <a:endCxn id="45" idx="7"/>
          </p:cNvCxnSpPr>
          <p:nvPr/>
        </p:nvCxnSpPr>
        <p:spPr>
          <a:xfrm flipH="1">
            <a:off x="518686" y="3431260"/>
            <a:ext cx="847973" cy="262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90247B5-ED09-48AE-A043-2F9EFC94E757}"/>
              </a:ext>
            </a:extLst>
          </p:cNvPr>
          <p:cNvSpPr/>
          <p:nvPr/>
        </p:nvSpPr>
        <p:spPr>
          <a:xfrm>
            <a:off x="1366659" y="3246003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9F4C7E-7C7C-461A-9785-BB86433B5BB1}"/>
              </a:ext>
            </a:extLst>
          </p:cNvPr>
          <p:cNvSpPr/>
          <p:nvPr/>
        </p:nvSpPr>
        <p:spPr>
          <a:xfrm>
            <a:off x="1242886" y="4443934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D1070E4-9BF4-48C3-A949-36A2AB461AA4}"/>
              </a:ext>
            </a:extLst>
          </p:cNvPr>
          <p:cNvSpPr/>
          <p:nvPr/>
        </p:nvSpPr>
        <p:spPr>
          <a:xfrm>
            <a:off x="202433" y="3639080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9D5F4EE-1311-4E67-A16E-4E60E1CABF56}"/>
              </a:ext>
            </a:extLst>
          </p:cNvPr>
          <p:cNvSpPr/>
          <p:nvPr/>
        </p:nvSpPr>
        <p:spPr>
          <a:xfrm>
            <a:off x="907916" y="372065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2DEA22-F587-4A73-BF5A-1D9D6DC857E6}"/>
              </a:ext>
            </a:extLst>
          </p:cNvPr>
          <p:cNvCxnSpPr>
            <a:cxnSpLocks/>
            <a:stCxn id="43" idx="3"/>
            <a:endCxn id="46" idx="7"/>
          </p:cNvCxnSpPr>
          <p:nvPr/>
        </p:nvCxnSpPr>
        <p:spPr>
          <a:xfrm flipH="1">
            <a:off x="1224169" y="3562256"/>
            <a:ext cx="196751" cy="2126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BB5856C-647C-4A8E-8EBE-FCA6CCF012D8}"/>
              </a:ext>
            </a:extLst>
          </p:cNvPr>
          <p:cNvCxnSpPr>
            <a:cxnSpLocks/>
            <a:stCxn id="46" idx="2"/>
            <a:endCxn id="45" idx="6"/>
          </p:cNvCxnSpPr>
          <p:nvPr/>
        </p:nvCxnSpPr>
        <p:spPr>
          <a:xfrm flipH="1" flipV="1">
            <a:off x="572947" y="3824337"/>
            <a:ext cx="334969" cy="81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6C53EE-4ED8-4E65-869F-CEEC2ED20BE3}"/>
              </a:ext>
            </a:extLst>
          </p:cNvPr>
          <p:cNvCxnSpPr>
            <a:cxnSpLocks/>
            <a:stCxn id="46" idx="5"/>
            <a:endCxn id="44" idx="0"/>
          </p:cNvCxnSpPr>
          <p:nvPr/>
        </p:nvCxnSpPr>
        <p:spPr>
          <a:xfrm>
            <a:off x="1224169" y="4036908"/>
            <a:ext cx="203974" cy="4070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C5ADF69-ACA7-42B0-B5FF-6B16765D8497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2239438" y="2954928"/>
            <a:ext cx="229573" cy="306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9A6EC5E-BBB2-4281-AE8A-4C5B7BBDEDF3}"/>
              </a:ext>
            </a:extLst>
          </p:cNvPr>
          <p:cNvSpPr txBox="1"/>
          <p:nvPr/>
        </p:nvSpPr>
        <p:spPr>
          <a:xfrm>
            <a:off x="3190539" y="213527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DFAFAF-AC77-474D-BDE2-C9862EEC773B}"/>
              </a:ext>
            </a:extLst>
          </p:cNvPr>
          <p:cNvSpPr txBox="1"/>
          <p:nvPr/>
        </p:nvSpPr>
        <p:spPr>
          <a:xfrm>
            <a:off x="2422310" y="2624264"/>
            <a:ext cx="31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D7CC1C-6524-486A-9BB4-38B1DA4FA12D}"/>
              </a:ext>
            </a:extLst>
          </p:cNvPr>
          <p:cNvSpPr txBox="1"/>
          <p:nvPr/>
        </p:nvSpPr>
        <p:spPr>
          <a:xfrm>
            <a:off x="2083636" y="325558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797E9E-4F6E-4694-AC56-DC3415C606EE}"/>
              </a:ext>
            </a:extLst>
          </p:cNvPr>
          <p:cNvSpPr txBox="1"/>
          <p:nvPr/>
        </p:nvSpPr>
        <p:spPr>
          <a:xfrm>
            <a:off x="2838550" y="324659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4DFDAA-1729-4F4A-8004-28A7B856BED9}"/>
              </a:ext>
            </a:extLst>
          </p:cNvPr>
          <p:cNvSpPr txBox="1"/>
          <p:nvPr/>
        </p:nvSpPr>
        <p:spPr>
          <a:xfrm>
            <a:off x="2854385" y="3971328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870992-E3EA-472B-BB3F-B5477F92D265}"/>
              </a:ext>
            </a:extLst>
          </p:cNvPr>
          <p:cNvSpPr txBox="1"/>
          <p:nvPr/>
        </p:nvSpPr>
        <p:spPr>
          <a:xfrm>
            <a:off x="1266654" y="4448425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</a:t>
            </a:r>
            <a:endParaRPr lang="en-A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E35432-A8C2-4616-B1B0-0DCA06D83747}"/>
              </a:ext>
            </a:extLst>
          </p:cNvPr>
          <p:cNvSpPr txBox="1"/>
          <p:nvPr/>
        </p:nvSpPr>
        <p:spPr>
          <a:xfrm>
            <a:off x="1387468" y="3244411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</a:t>
            </a:r>
            <a:endParaRPr lang="en-A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2B2752-7342-48A5-9E92-C1CA651850D5}"/>
              </a:ext>
            </a:extLst>
          </p:cNvPr>
          <p:cNvSpPr txBox="1"/>
          <p:nvPr/>
        </p:nvSpPr>
        <p:spPr>
          <a:xfrm>
            <a:off x="925438" y="3721837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573D38-C02A-4EC2-9523-885059804C02}"/>
              </a:ext>
            </a:extLst>
          </p:cNvPr>
          <p:cNvSpPr txBox="1"/>
          <p:nvPr/>
        </p:nvSpPr>
        <p:spPr>
          <a:xfrm>
            <a:off x="209321" y="3639080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</a:t>
            </a:r>
            <a:endParaRPr lang="en-A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0159C3-E54A-49EC-8086-4BF36125A7C8}"/>
              </a:ext>
            </a:extLst>
          </p:cNvPr>
          <p:cNvSpPr txBox="1"/>
          <p:nvPr/>
        </p:nvSpPr>
        <p:spPr>
          <a:xfrm>
            <a:off x="4360757" y="2823932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we traverse all edges in this graph, we get the core number of each vertex in O(m) time.</a:t>
            </a:r>
          </a:p>
        </p:txBody>
      </p:sp>
      <p:graphicFrame>
        <p:nvGraphicFramePr>
          <p:cNvPr id="60" name="Table 69">
            <a:extLst>
              <a:ext uri="{FF2B5EF4-FFF2-40B4-BE49-F238E27FC236}">
                <a16:creationId xmlns:a16="http://schemas.microsoft.com/office/drawing/2014/main" id="{B4A66328-8DDC-4CF5-ADB5-3E39BC7A00D6}"/>
              </a:ext>
            </a:extLst>
          </p:cNvPr>
          <p:cNvGraphicFramePr>
            <a:graphicFrameLocks noGrp="1"/>
          </p:cNvGraphicFramePr>
          <p:nvPr/>
        </p:nvGraphicFramePr>
        <p:xfrm>
          <a:off x="3828330" y="4226764"/>
          <a:ext cx="8128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700597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21801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916002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261468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AU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AU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B51E6-5EDC-A0F7-B060-EA632E28F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9968B-60BB-9282-11A3-26C31F4C1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68</a:t>
            </a:fld>
            <a:endParaRPr lang="en-AU" dirty="0"/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824812AA-F213-9441-9313-2034F9A32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altLang="zh-CN" sz="3600" dirty="0"/>
              <a:t>Core Decomposition using Flat Array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306450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CC9A-8A1E-E14D-0FAF-D6467787D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sz="3600" dirty="0"/>
              <a:t>Core Decomposition using Flat Array</a:t>
            </a:r>
            <a:endParaRPr lang="en-US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3743DB-FD2A-4358-B30C-A2EEF9F27558}"/>
              </a:ext>
            </a:extLst>
          </p:cNvPr>
          <p:cNvCxnSpPr>
            <a:cxnSpLocks/>
            <a:stCxn id="29" idx="3"/>
            <a:endCxn id="44" idx="6"/>
          </p:cNvCxnSpPr>
          <p:nvPr/>
        </p:nvCxnSpPr>
        <p:spPr>
          <a:xfrm flipH="1">
            <a:off x="1968225" y="3125941"/>
            <a:ext cx="1270440" cy="1037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C57595A-6300-4B1C-A54D-4FA6E96D0C6C}"/>
              </a:ext>
            </a:extLst>
          </p:cNvPr>
          <p:cNvSpPr/>
          <p:nvPr/>
        </p:nvSpPr>
        <p:spPr>
          <a:xfrm>
            <a:off x="2409006" y="2796363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BE5E93-2DD3-4E8D-9AAA-876792020B0F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3085828" y="2489419"/>
            <a:ext cx="152837" cy="374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BB75A2-A16C-4D49-921A-E1CEF00C5EC4}"/>
              </a:ext>
            </a:extLst>
          </p:cNvPr>
          <p:cNvCxnSpPr>
            <a:cxnSpLocks/>
            <a:stCxn id="29" idx="2"/>
            <a:endCxn id="23" idx="6"/>
          </p:cNvCxnSpPr>
          <p:nvPr/>
        </p:nvCxnSpPr>
        <p:spPr>
          <a:xfrm flipH="1" flipV="1">
            <a:off x="2779520" y="2981620"/>
            <a:ext cx="404884" cy="133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9EA0659-A97E-4938-8E07-32A5BD46BE4A}"/>
              </a:ext>
            </a:extLst>
          </p:cNvPr>
          <p:cNvCxnSpPr>
            <a:cxnSpLocks/>
            <a:stCxn id="43" idx="6"/>
            <a:endCxn id="23" idx="2"/>
          </p:cNvCxnSpPr>
          <p:nvPr/>
        </p:nvCxnSpPr>
        <p:spPr>
          <a:xfrm>
            <a:off x="2091998" y="2965751"/>
            <a:ext cx="317008" cy="15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578276A-EBE1-4E62-9D08-1853BBC474FF}"/>
              </a:ext>
            </a:extLst>
          </p:cNvPr>
          <p:cNvSpPr/>
          <p:nvPr/>
        </p:nvSpPr>
        <p:spPr>
          <a:xfrm>
            <a:off x="3599732" y="1936867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CFD3C4-EDFD-4C5D-A780-60FC3524051F}"/>
              </a:ext>
            </a:extLst>
          </p:cNvPr>
          <p:cNvSpPr/>
          <p:nvPr/>
        </p:nvSpPr>
        <p:spPr>
          <a:xfrm>
            <a:off x="2769575" y="2173166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A5E834-D15D-454E-9484-A801F402F432}"/>
              </a:ext>
            </a:extLst>
          </p:cNvPr>
          <p:cNvSpPr/>
          <p:nvPr/>
        </p:nvSpPr>
        <p:spPr>
          <a:xfrm>
            <a:off x="3184404" y="2809688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F97C17-DC55-448F-B99F-9A67338F2DC7}"/>
              </a:ext>
            </a:extLst>
          </p:cNvPr>
          <p:cNvCxnSpPr>
            <a:cxnSpLocks/>
            <a:stCxn id="51" idx="1"/>
            <a:endCxn id="28" idx="6"/>
          </p:cNvCxnSpPr>
          <p:nvPr/>
        </p:nvCxnSpPr>
        <p:spPr>
          <a:xfrm flipH="1">
            <a:off x="3140089" y="2128730"/>
            <a:ext cx="478168" cy="2296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67B30BE-494F-4532-8B89-903B9D1C63E1}"/>
              </a:ext>
            </a:extLst>
          </p:cNvPr>
          <p:cNvSpPr/>
          <p:nvPr/>
        </p:nvSpPr>
        <p:spPr>
          <a:xfrm>
            <a:off x="3184404" y="3516667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ECC60D-722A-4D49-AACF-D24085F3B498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3369661" y="3180202"/>
            <a:ext cx="0" cy="336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68F207-4BC7-4350-9B49-96D9BF2D36F9}"/>
              </a:ext>
            </a:extLst>
          </p:cNvPr>
          <p:cNvCxnSpPr>
            <a:cxnSpLocks/>
            <a:stCxn id="33" idx="3"/>
            <a:endCxn id="44" idx="6"/>
          </p:cNvCxnSpPr>
          <p:nvPr/>
        </p:nvCxnSpPr>
        <p:spPr>
          <a:xfrm flipH="1">
            <a:off x="1968225" y="3832920"/>
            <a:ext cx="1270440" cy="330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F8BE7C-4253-4604-B8E6-B0DA6281FB45}"/>
              </a:ext>
            </a:extLst>
          </p:cNvPr>
          <p:cNvCxnSpPr>
            <a:cxnSpLocks/>
            <a:stCxn id="45" idx="5"/>
            <a:endCxn id="44" idx="1"/>
          </p:cNvCxnSpPr>
          <p:nvPr/>
        </p:nvCxnSpPr>
        <p:spPr>
          <a:xfrm>
            <a:off x="873511" y="3489824"/>
            <a:ext cx="778461" cy="542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54C793-4624-4A76-A55A-7964D600342C}"/>
              </a:ext>
            </a:extLst>
          </p:cNvPr>
          <p:cNvCxnSpPr>
            <a:cxnSpLocks/>
            <a:stCxn id="43" idx="4"/>
            <a:endCxn id="44" idx="7"/>
          </p:cNvCxnSpPr>
          <p:nvPr/>
        </p:nvCxnSpPr>
        <p:spPr>
          <a:xfrm>
            <a:off x="1906741" y="3151008"/>
            <a:ext cx="7223" cy="8816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7166B-921E-46FD-BD23-CDE06D9AD347}"/>
              </a:ext>
            </a:extLst>
          </p:cNvPr>
          <p:cNvCxnSpPr>
            <a:cxnSpLocks/>
            <a:stCxn id="43" idx="2"/>
            <a:endCxn id="45" idx="7"/>
          </p:cNvCxnSpPr>
          <p:nvPr/>
        </p:nvCxnSpPr>
        <p:spPr>
          <a:xfrm flipH="1">
            <a:off x="873511" y="2965751"/>
            <a:ext cx="847973" cy="2620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90247B5-ED09-48AE-A043-2F9EFC94E757}"/>
              </a:ext>
            </a:extLst>
          </p:cNvPr>
          <p:cNvSpPr/>
          <p:nvPr/>
        </p:nvSpPr>
        <p:spPr>
          <a:xfrm>
            <a:off x="1721484" y="2780494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9F4C7E-7C7C-461A-9785-BB86433B5BB1}"/>
              </a:ext>
            </a:extLst>
          </p:cNvPr>
          <p:cNvSpPr/>
          <p:nvPr/>
        </p:nvSpPr>
        <p:spPr>
          <a:xfrm>
            <a:off x="1597711" y="3978425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D1070E4-9BF4-48C3-A949-36A2AB461AA4}"/>
              </a:ext>
            </a:extLst>
          </p:cNvPr>
          <p:cNvSpPr/>
          <p:nvPr/>
        </p:nvSpPr>
        <p:spPr>
          <a:xfrm>
            <a:off x="557258" y="3173571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9D5F4EE-1311-4E67-A16E-4E60E1CABF56}"/>
              </a:ext>
            </a:extLst>
          </p:cNvPr>
          <p:cNvSpPr/>
          <p:nvPr/>
        </p:nvSpPr>
        <p:spPr>
          <a:xfrm>
            <a:off x="1262741" y="3255146"/>
            <a:ext cx="370514" cy="3705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2DEA22-F587-4A73-BF5A-1D9D6DC857E6}"/>
              </a:ext>
            </a:extLst>
          </p:cNvPr>
          <p:cNvCxnSpPr>
            <a:cxnSpLocks/>
            <a:stCxn id="43" idx="3"/>
            <a:endCxn id="46" idx="7"/>
          </p:cNvCxnSpPr>
          <p:nvPr/>
        </p:nvCxnSpPr>
        <p:spPr>
          <a:xfrm flipH="1">
            <a:off x="1578994" y="3096747"/>
            <a:ext cx="196751" cy="2126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BB5856C-647C-4A8E-8EBE-FCA6CCF012D8}"/>
              </a:ext>
            </a:extLst>
          </p:cNvPr>
          <p:cNvCxnSpPr>
            <a:cxnSpLocks/>
            <a:stCxn id="46" idx="2"/>
            <a:endCxn id="45" idx="6"/>
          </p:cNvCxnSpPr>
          <p:nvPr/>
        </p:nvCxnSpPr>
        <p:spPr>
          <a:xfrm flipH="1" flipV="1">
            <a:off x="927772" y="3358828"/>
            <a:ext cx="334969" cy="81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6C53EE-4ED8-4E65-869F-CEEC2ED20BE3}"/>
              </a:ext>
            </a:extLst>
          </p:cNvPr>
          <p:cNvCxnSpPr>
            <a:cxnSpLocks/>
            <a:stCxn id="46" idx="5"/>
            <a:endCxn id="44" idx="0"/>
          </p:cNvCxnSpPr>
          <p:nvPr/>
        </p:nvCxnSpPr>
        <p:spPr>
          <a:xfrm>
            <a:off x="1578994" y="3571399"/>
            <a:ext cx="203974" cy="4070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C5ADF69-ACA7-42B0-B5FF-6B16765D8497}"/>
              </a:ext>
            </a:extLst>
          </p:cNvPr>
          <p:cNvCxnSpPr>
            <a:cxnSpLocks/>
            <a:stCxn id="28" idx="3"/>
            <a:endCxn id="23" idx="0"/>
          </p:cNvCxnSpPr>
          <p:nvPr/>
        </p:nvCxnSpPr>
        <p:spPr>
          <a:xfrm flipH="1">
            <a:off x="2594263" y="2489419"/>
            <a:ext cx="229573" cy="306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9A6EC5E-BBB2-4281-AE8A-4C5B7BBDEDF3}"/>
              </a:ext>
            </a:extLst>
          </p:cNvPr>
          <p:cNvSpPr txBox="1"/>
          <p:nvPr/>
        </p:nvSpPr>
        <p:spPr>
          <a:xfrm>
            <a:off x="3618257" y="1944064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DFAFAF-AC77-474D-BDE2-C9862EEC773B}"/>
              </a:ext>
            </a:extLst>
          </p:cNvPr>
          <p:cNvSpPr txBox="1"/>
          <p:nvPr/>
        </p:nvSpPr>
        <p:spPr>
          <a:xfrm>
            <a:off x="2777135" y="2158755"/>
            <a:ext cx="31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D7CC1C-6524-486A-9BB4-38B1DA4FA12D}"/>
              </a:ext>
            </a:extLst>
          </p:cNvPr>
          <p:cNvSpPr txBox="1"/>
          <p:nvPr/>
        </p:nvSpPr>
        <p:spPr>
          <a:xfrm>
            <a:off x="2438461" y="2790079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797E9E-4F6E-4694-AC56-DC3415C606EE}"/>
              </a:ext>
            </a:extLst>
          </p:cNvPr>
          <p:cNvSpPr txBox="1"/>
          <p:nvPr/>
        </p:nvSpPr>
        <p:spPr>
          <a:xfrm>
            <a:off x="3193375" y="2781085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4DFDAA-1729-4F4A-8004-28A7B856BED9}"/>
              </a:ext>
            </a:extLst>
          </p:cNvPr>
          <p:cNvSpPr txBox="1"/>
          <p:nvPr/>
        </p:nvSpPr>
        <p:spPr>
          <a:xfrm>
            <a:off x="3209210" y="3505819"/>
            <a:ext cx="3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870992-E3EA-472B-BB3F-B5477F92D265}"/>
              </a:ext>
            </a:extLst>
          </p:cNvPr>
          <p:cNvSpPr txBox="1"/>
          <p:nvPr/>
        </p:nvSpPr>
        <p:spPr>
          <a:xfrm>
            <a:off x="1621479" y="3982916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endParaRPr lang="en-A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E35432-A8C2-4616-B1B0-0DCA06D83747}"/>
              </a:ext>
            </a:extLst>
          </p:cNvPr>
          <p:cNvSpPr txBox="1"/>
          <p:nvPr/>
        </p:nvSpPr>
        <p:spPr>
          <a:xfrm>
            <a:off x="1742293" y="2778902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endParaRPr lang="en-AU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2B2752-7342-48A5-9E92-C1CA651850D5}"/>
              </a:ext>
            </a:extLst>
          </p:cNvPr>
          <p:cNvSpPr txBox="1"/>
          <p:nvPr/>
        </p:nvSpPr>
        <p:spPr>
          <a:xfrm>
            <a:off x="1280263" y="3256328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573D38-C02A-4EC2-9523-885059804C02}"/>
              </a:ext>
            </a:extLst>
          </p:cNvPr>
          <p:cNvSpPr txBox="1"/>
          <p:nvPr/>
        </p:nvSpPr>
        <p:spPr>
          <a:xfrm>
            <a:off x="564146" y="3173571"/>
            <a:ext cx="48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endParaRPr lang="en-AU" dirty="0"/>
          </a:p>
        </p:txBody>
      </p:sp>
      <p:graphicFrame>
        <p:nvGraphicFramePr>
          <p:cNvPr id="69" name="Table 69">
            <a:extLst>
              <a:ext uri="{FF2B5EF4-FFF2-40B4-BE49-F238E27FC236}">
                <a16:creationId xmlns:a16="http://schemas.microsoft.com/office/drawing/2014/main" id="{48B6ADDF-93F3-4AD9-8D8C-18FA0B1C5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557288"/>
              </p:ext>
            </p:extLst>
          </p:nvPr>
        </p:nvGraphicFramePr>
        <p:xfrm>
          <a:off x="454418" y="4983459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505">
                  <a:extLst>
                    <a:ext uri="{9D8B030D-6E8A-4147-A177-3AD203B41FA5}">
                      <a16:colId xmlns:a16="http://schemas.microsoft.com/office/drawing/2014/main" val="3490225616"/>
                    </a:ext>
                  </a:extLst>
                </a:gridCol>
                <a:gridCol w="671095">
                  <a:extLst>
                    <a:ext uri="{9D8B030D-6E8A-4147-A177-3AD203B41FA5}">
                      <a16:colId xmlns:a16="http://schemas.microsoft.com/office/drawing/2014/main" val="23169691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3727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952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0416889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86231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750193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9112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606552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78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4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09877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45044CC2-ECF5-402A-AD3B-A392C05E95CD}"/>
              </a:ext>
            </a:extLst>
          </p:cNvPr>
          <p:cNvSpPr txBox="1"/>
          <p:nvPr/>
        </p:nvSpPr>
        <p:spPr>
          <a:xfrm>
            <a:off x="4204150" y="2660928"/>
            <a:ext cx="67251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What we need to implement the O(m) algorithm</a:t>
            </a:r>
          </a:p>
          <a:p>
            <a:pPr marL="342900" indent="-342900">
              <a:buAutoNum type="arabicPeriod"/>
            </a:pPr>
            <a:r>
              <a:rPr lang="en-AU" dirty="0"/>
              <a:t>An array to sort vertices in non-decreasing order of degree</a:t>
            </a:r>
          </a:p>
          <a:p>
            <a:pPr marL="342900" indent="-342900">
              <a:buAutoNum type="arabicPeriod"/>
            </a:pPr>
            <a:r>
              <a:rPr lang="en-AU" dirty="0"/>
              <a:t>An array to locate the start position for each degree</a:t>
            </a:r>
          </a:p>
          <a:p>
            <a:pPr marL="342900" indent="-342900">
              <a:buAutoNum type="arabicPeriod"/>
            </a:pPr>
            <a:r>
              <a:rPr lang="en-AU" dirty="0"/>
              <a:t>An array to get the position of each vertex id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An array to maintain the degree of each vertex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502DEB-C5DF-C304-DFCF-E7839A10B6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F733FC-E3A2-DCC6-A433-50E4CCFAF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69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4693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cap="none" dirty="0"/>
              <a:t>How to measure group cohesion?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690688"/>
            <a:ext cx="11341721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q"/>
            </a:pPr>
            <a:r>
              <a:rPr lang="en-US" altLang="en-US" sz="2400" dirty="0"/>
              <a:t>Mutuality of ties </a:t>
            </a:r>
          </a:p>
          <a:p>
            <a:endParaRPr lang="en-US" altLang="en-US" sz="1050" dirty="0"/>
          </a:p>
          <a:p>
            <a:r>
              <a:rPr lang="en-US" altLang="en-US" sz="2400" dirty="0"/>
              <a:t>- everybody in the group knows everybody else (</a:t>
            </a:r>
            <a:r>
              <a:rPr lang="en-US" altLang="en-US" sz="2400" b="1" dirty="0">
                <a:solidFill>
                  <a:srgbClr val="FF0000"/>
                </a:solidFill>
              </a:rPr>
              <a:t>clique</a:t>
            </a:r>
            <a:r>
              <a:rPr lang="en-US" altLang="en-US" sz="2400" dirty="0"/>
              <a:t>)</a:t>
            </a:r>
          </a:p>
          <a:p>
            <a:endParaRPr lang="en-US" altLang="en-US" sz="2400" dirty="0"/>
          </a:p>
          <a:p>
            <a:pPr marL="457189" indent="-457189">
              <a:buFont typeface="Wingdings" panose="05000000000000000000" pitchFamily="2" charset="2"/>
              <a:buChar char="q"/>
            </a:pPr>
            <a:r>
              <a:rPr lang="en-US" altLang="en-US" sz="2400" dirty="0"/>
              <a:t>frequency of ties among members</a:t>
            </a:r>
          </a:p>
          <a:p>
            <a:endParaRPr lang="en-US" altLang="en-US" sz="1050" dirty="0"/>
          </a:p>
          <a:p>
            <a:r>
              <a:rPr lang="en-US" altLang="en-US" sz="2400" dirty="0"/>
              <a:t>- everybody in the group has links to at least k others in the group</a:t>
            </a:r>
          </a:p>
          <a:p>
            <a:r>
              <a:rPr lang="en-US" altLang="en-US" sz="2400" dirty="0"/>
              <a:t>  (</a:t>
            </a:r>
            <a:r>
              <a:rPr lang="en-US" altLang="en-US" sz="2400" b="1" dirty="0">
                <a:solidFill>
                  <a:srgbClr val="FF0000"/>
                </a:solidFill>
              </a:rPr>
              <a:t>k-core</a:t>
            </a:r>
            <a:r>
              <a:rPr lang="en-US" altLang="en-US" sz="2400" dirty="0"/>
              <a:t>)</a:t>
            </a:r>
          </a:p>
          <a:p>
            <a:endParaRPr lang="en-US" altLang="en-US" sz="2400" dirty="0"/>
          </a:p>
          <a:p>
            <a:pPr marL="457189" indent="-457189">
              <a:buFont typeface="Wingdings" panose="05000000000000000000" pitchFamily="2" charset="2"/>
              <a:buChar char="q"/>
            </a:pPr>
            <a:r>
              <a:rPr lang="en-US" altLang="en-US" sz="2400" dirty="0"/>
              <a:t>Others: density, </a:t>
            </a:r>
            <a:r>
              <a:rPr lang="en-US" altLang="en-US" sz="2400" dirty="0" err="1"/>
              <a:t>qu</a:t>
            </a:r>
            <a:r>
              <a:rPr lang="en-AU" altLang="en-US" sz="2400" dirty="0"/>
              <a:t>a</a:t>
            </a:r>
            <a:r>
              <a:rPr lang="en-US" altLang="en-US" sz="2400" dirty="0" err="1"/>
              <a:t>si</a:t>
            </a:r>
            <a:r>
              <a:rPr lang="en-US" altLang="en-US" sz="2400" dirty="0"/>
              <a:t>-clique, k-truss, k-edge connected component, etc.</a:t>
            </a:r>
          </a:p>
          <a:p>
            <a:pPr marL="457189" indent="-457189">
              <a:buFont typeface="Wingdings" panose="05000000000000000000" pitchFamily="2" charset="2"/>
              <a:buChar char="q"/>
            </a:pPr>
            <a:endParaRPr lang="en-US" alt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4AA01-9DBC-0CA0-238D-6A82755593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62461-A806-C15E-A0F0-BC83D57320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286565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CC9A-8A1E-E14D-0FAF-D6467787D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An example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502DEB-C5DF-C304-DFCF-E7839A10B6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F733FC-E3A2-DCC6-A433-50E4CCFAF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70</a:t>
            </a:fld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E5F5E-9561-1D98-688F-057A8FFAD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01" y="2148290"/>
            <a:ext cx="4061627" cy="24042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C2D7F6-E3FC-E2E0-35C8-13CCDDF6C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977" y="1242870"/>
            <a:ext cx="3073247" cy="4737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FD5EB4-BE1B-BDE2-2B99-65F5AC090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167" y="1393232"/>
            <a:ext cx="4275575" cy="434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960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EB197-6D74-DBDC-F212-228624340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624400"/>
            <a:ext cx="9190800" cy="2556000"/>
          </a:xfrm>
        </p:spPr>
        <p:txBody>
          <a:bodyPr/>
          <a:lstStyle/>
          <a:p>
            <a:r>
              <a:rPr lang="en-US" dirty="0"/>
              <a:t>Variants of K-Core</a:t>
            </a:r>
            <a:br>
              <a:rPr lang="en-US" dirty="0"/>
            </a:br>
            <a:r>
              <a:rPr lang="zh-CN" altLang="en-US" dirty="0">
                <a:solidFill>
                  <a:schemeClr val="accent2"/>
                </a:solidFill>
              </a:rPr>
              <a:t>（</a:t>
            </a:r>
            <a:r>
              <a:rPr lang="en-US" altLang="zh-CN" dirty="0">
                <a:solidFill>
                  <a:schemeClr val="accent2"/>
                </a:solidFill>
              </a:rPr>
              <a:t>optional</a:t>
            </a:r>
            <a:r>
              <a:rPr lang="zh-CN" altLang="en-US" dirty="0">
                <a:solidFill>
                  <a:schemeClr val="accent2"/>
                </a:solidFill>
              </a:rPr>
              <a:t>）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9827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AF02-95E7-1E06-3FD2-BB37C500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k-Core on </a:t>
            </a:r>
            <a:r>
              <a:rPr lang="en-US" altLang="zh-CN" dirty="0">
                <a:solidFill>
                  <a:schemeClr val="accent3"/>
                </a:solidFill>
              </a:rPr>
              <a:t>Directed Graphs 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055387-CBCB-4F4E-A4DB-0B1CF184864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86490" y="5737225"/>
            <a:ext cx="9144000" cy="755650"/>
          </a:xfrm>
          <a:prstGeom prst="rect">
            <a:avLst/>
          </a:prstGeom>
        </p:spPr>
        <p:txBody>
          <a:bodyPr/>
          <a:lstStyle/>
          <a:p>
            <a:r>
              <a:rPr lang="en-AU" sz="1400" dirty="0" err="1"/>
              <a:t>Giatsidis</a:t>
            </a:r>
            <a:r>
              <a:rPr lang="en-AU" sz="1400" dirty="0"/>
              <a:t>, Christos, </a:t>
            </a:r>
            <a:r>
              <a:rPr lang="en-AU" sz="1400" dirty="0" err="1"/>
              <a:t>Dimitrios</a:t>
            </a:r>
            <a:r>
              <a:rPr lang="en-AU" sz="1400" dirty="0"/>
              <a:t> M. </a:t>
            </a:r>
            <a:r>
              <a:rPr lang="en-AU" sz="1400" dirty="0" err="1"/>
              <a:t>Thilikos</a:t>
            </a:r>
            <a:r>
              <a:rPr lang="en-AU" sz="1400" dirty="0"/>
              <a:t>, and Michalis </a:t>
            </a:r>
            <a:r>
              <a:rPr lang="en-AU" sz="1400" dirty="0" err="1"/>
              <a:t>Vazirgiannis</a:t>
            </a:r>
            <a:r>
              <a:rPr lang="en-AU" sz="1400" dirty="0"/>
              <a:t>. "D-cores: measuring collaboration of directed graphs based on degeneracy." Knowledge and information systems 35.2 (2013): 311-343.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F78D972D-6F97-490F-A3BF-FBC8477F6D36}"/>
                  </a:ext>
                </a:extLst>
              </p:cNvPr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838200" y="1381473"/>
                <a:ext cx="10261600" cy="2544762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altLang="zh-CN" sz="2000" u="sng" dirty="0"/>
                  <a:t>Directed graphs</a:t>
                </a:r>
                <a:r>
                  <a:rPr lang="en-US" altLang="zh-CN" sz="2000" dirty="0"/>
                  <a:t>: citation networks, WWW, social networks (by following relations), P2P networks, etc.</a:t>
                </a:r>
              </a:p>
              <a:p>
                <a:endParaRPr lang="en-US" altLang="zh-CN" sz="2000" dirty="0"/>
              </a:p>
              <a:p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-Core on a directed graph:  the maximal subgraph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CN" sz="2000" dirty="0"/>
                  <a:t> where each vertex has at least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000" dirty="0"/>
                  <a:t> out-neighbors in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CN" sz="2000" dirty="0"/>
                  <a:t> and at least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zh-CN" sz="2000" dirty="0"/>
                  <a:t> in-neighbors in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CN" sz="2000" dirty="0"/>
                  <a:t>.</a:t>
                </a:r>
              </a:p>
              <a:p>
                <a:endParaRPr lang="zh-CN" altLang="en-US" sz="2000" dirty="0"/>
              </a:p>
              <a:p>
                <a:endParaRPr lang="en-AU" sz="2000" dirty="0"/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F78D972D-6F97-490F-A3BF-FBC8477F6D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838200" y="1381473"/>
                <a:ext cx="10261600" cy="2544762"/>
              </a:xfrm>
              <a:prstGeom prst="rect">
                <a:avLst/>
              </a:prstGeom>
              <a:blipFill>
                <a:blip r:embed="rId3"/>
                <a:stretch>
                  <a:fillRect l="-654" t="-2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2306FCC5-92B0-46F5-8734-20F5816CF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506" y="3465513"/>
            <a:ext cx="4564987" cy="199745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1934D5-4ACA-4561-A85E-B0B5BADA0B85}"/>
              </a:ext>
            </a:extLst>
          </p:cNvPr>
          <p:cNvSpPr txBox="1"/>
          <p:nvPr/>
        </p:nvSpPr>
        <p:spPr>
          <a:xfrm>
            <a:off x="1128494" y="4264187"/>
            <a:ext cx="2930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Part of a directed graph: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F04489-71FF-489D-9F6D-640103280785}"/>
              </a:ext>
            </a:extLst>
          </p:cNvPr>
          <p:cNvSpPr txBox="1"/>
          <p:nvPr/>
        </p:nvSpPr>
        <p:spPr>
          <a:xfrm>
            <a:off x="8131120" y="4264187"/>
            <a:ext cx="1435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 (2,2)-core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F91B1B1-5B6C-11C2-389B-38F14A5F57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1EC0EF8-5D8B-5EF9-5E65-150C2FB934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72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16680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38FEA-78AA-EC2F-E43D-1473BE303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K-Core on </a:t>
            </a:r>
            <a:r>
              <a:rPr lang="en-US" dirty="0">
                <a:solidFill>
                  <a:schemeClr val="accent3"/>
                </a:solidFill>
              </a:rPr>
              <a:t>Weighted Graphs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B90226-82AA-4DD2-8E5E-8C735336B85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24043" y="5385880"/>
            <a:ext cx="9144000" cy="1303338"/>
          </a:xfrm>
          <a:prstGeom prst="rect">
            <a:avLst/>
          </a:prstGeom>
        </p:spPr>
        <p:txBody>
          <a:bodyPr/>
          <a:lstStyle/>
          <a:p>
            <a:r>
              <a:rPr lang="en-AU" sz="1400" dirty="0" err="1"/>
              <a:t>Eidsaa</a:t>
            </a:r>
            <a:r>
              <a:rPr lang="en-AU" sz="1400" dirty="0"/>
              <a:t>, Marius, and </a:t>
            </a:r>
            <a:r>
              <a:rPr lang="en-AU" sz="1400" dirty="0" err="1"/>
              <a:t>Eivind</a:t>
            </a:r>
            <a:r>
              <a:rPr lang="en-AU" sz="1400" dirty="0"/>
              <a:t> </a:t>
            </a:r>
            <a:r>
              <a:rPr lang="en-AU" sz="1400" dirty="0" err="1"/>
              <a:t>Almaas</a:t>
            </a:r>
            <a:r>
              <a:rPr lang="en-AU" sz="1400" dirty="0"/>
              <a:t>. </a:t>
            </a:r>
            <a:r>
              <a:rPr lang="en-AU" sz="1400" b="1" dirty="0"/>
              <a:t>"S-core network decomposition: A generalization of k-core analysis to weighted networks."</a:t>
            </a:r>
            <a:r>
              <a:rPr lang="en-AU" sz="1400" dirty="0"/>
              <a:t> Physical Review E 88.6 (2013): 062819. </a:t>
            </a:r>
          </a:p>
          <a:p>
            <a:r>
              <a:rPr lang="en-AU" sz="1400" dirty="0" err="1"/>
              <a:t>Garas</a:t>
            </a:r>
            <a:r>
              <a:rPr lang="en-AU" sz="1400" dirty="0"/>
              <a:t>, </a:t>
            </a:r>
            <a:r>
              <a:rPr lang="en-AU" sz="1400" dirty="0" err="1"/>
              <a:t>Antonios</a:t>
            </a:r>
            <a:r>
              <a:rPr lang="en-AU" sz="1400" dirty="0"/>
              <a:t>, Frank Schweitzer, and </a:t>
            </a:r>
            <a:r>
              <a:rPr lang="en-AU" sz="1400" dirty="0" err="1"/>
              <a:t>Shlomo</a:t>
            </a:r>
            <a:r>
              <a:rPr lang="en-AU" sz="1400" dirty="0"/>
              <a:t> </a:t>
            </a:r>
            <a:r>
              <a:rPr lang="en-AU" sz="1400" dirty="0" err="1"/>
              <a:t>Havlin</a:t>
            </a:r>
            <a:r>
              <a:rPr lang="en-AU" sz="1400" dirty="0"/>
              <a:t>. </a:t>
            </a:r>
            <a:r>
              <a:rPr lang="en-AU" sz="1400" b="1" dirty="0"/>
              <a:t>"A k-shell decomposition method for weighted networks."</a:t>
            </a:r>
            <a:r>
              <a:rPr lang="en-AU" sz="1400" dirty="0"/>
              <a:t> New Journal of Physics 14.8 (2012): 083030.</a:t>
            </a:r>
          </a:p>
          <a:p>
            <a:pPr>
              <a:buNone/>
            </a:pPr>
            <a:endParaRPr lang="en-A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CA6DDE85-4F42-4EB4-9268-AD281CD59443}"/>
                  </a:ext>
                </a:extLst>
              </p:cNvPr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838200" y="1449389"/>
                <a:ext cx="10261600" cy="3773487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altLang="zh-CN" sz="2400" u="sng" dirty="0"/>
                  <a:t>Weighted graphs</a:t>
                </a:r>
                <a:r>
                  <a:rPr lang="en-US" altLang="zh-CN" sz="2400" dirty="0"/>
                  <a:t>: air transportation networks, co-author networks, social networks (with tie strength), etc.</a:t>
                </a:r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The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weighted degree </a:t>
                </a:r>
                <a:r>
                  <a:rPr lang="en-US" altLang="zh-CN" sz="2400" dirty="0"/>
                  <a:t>of a vertex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400" dirty="0"/>
                  <a:t>, </a:t>
                </a:r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				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400" dirty="0"/>
              </a:p>
              <a:p>
                <a:pPr algn="ctr"/>
                <a:endParaRPr lang="en-US" altLang="zh-CN" sz="2400" dirty="0"/>
              </a:p>
              <a:p>
                <a:r>
                  <a:rPr lang="en-US" altLang="zh-CN" sz="2400" dirty="0"/>
                  <a:t>The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/>
                  <a:t>-core: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/>
                  <a:t> for every vertex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400" dirty="0"/>
                  <a:t> inside.</a:t>
                </a:r>
              </a:p>
              <a:p>
                <a:endParaRPr lang="en-AU" sz="2400" dirty="0"/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CA6DDE85-4F42-4EB4-9268-AD281CD59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838200" y="1449389"/>
                <a:ext cx="10261600" cy="3773487"/>
              </a:xfrm>
              <a:prstGeom prst="rect">
                <a:avLst/>
              </a:prstGeom>
              <a:blipFill>
                <a:blip r:embed="rId3"/>
                <a:stretch>
                  <a:fillRect l="-951" t="-2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544DBB5-514F-4F7E-A216-557A18C16F61}"/>
                  </a:ext>
                </a:extLst>
              </p:cNvPr>
              <p:cNvSpPr txBox="1"/>
              <p:nvPr/>
            </p:nvSpPr>
            <p:spPr>
              <a:xfrm>
                <a:off x="7887141" y="3151466"/>
                <a:ext cx="20724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accent6">
                        <a:lumMod val="75000"/>
                      </a:schemeClr>
                    </a:solidFill>
                  </a:rPr>
                  <a:t>Edge weight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544DBB5-514F-4F7E-A216-557A18C16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141" y="3151466"/>
                <a:ext cx="2072427" cy="369332"/>
              </a:xfrm>
              <a:prstGeom prst="rect">
                <a:avLst/>
              </a:prstGeom>
              <a:blipFill>
                <a:blip r:embed="rId4"/>
                <a:stretch>
                  <a:fillRect l="-2647" t="-8197" r="-2059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7FA2947F-54DB-42EC-89F0-BA82CA8B9079}"/>
              </a:ext>
            </a:extLst>
          </p:cNvPr>
          <p:cNvSpPr txBox="1"/>
          <p:nvPr/>
        </p:nvSpPr>
        <p:spPr>
          <a:xfrm>
            <a:off x="5810191" y="2767462"/>
            <a:ext cx="174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Neighbor set of </a:t>
            </a:r>
            <a:r>
              <a:rPr lang="en-US" altLang="zh-CN" dirty="0" err="1">
                <a:solidFill>
                  <a:srgbClr val="C00000"/>
                </a:solidFill>
              </a:rPr>
              <a:t>i</a:t>
            </a:r>
            <a:endParaRPr lang="en-US" altLang="zh-CN" dirty="0">
              <a:solidFill>
                <a:srgbClr val="C00000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06EDC0D-A8A0-4F6F-B900-3BA91AAF596E}"/>
              </a:ext>
            </a:extLst>
          </p:cNvPr>
          <p:cNvCxnSpPr>
            <a:cxnSpLocks/>
          </p:cNvCxnSpPr>
          <p:nvPr/>
        </p:nvCxnSpPr>
        <p:spPr>
          <a:xfrm flipH="1">
            <a:off x="6360417" y="3202361"/>
            <a:ext cx="60960" cy="5043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54C6561-D502-4D27-8447-17649CC8CC7F}"/>
              </a:ext>
            </a:extLst>
          </p:cNvPr>
          <p:cNvCxnSpPr>
            <a:cxnSpLocks/>
          </p:cNvCxnSpPr>
          <p:nvPr/>
        </p:nvCxnSpPr>
        <p:spPr>
          <a:xfrm flipH="1">
            <a:off x="7128832" y="3429000"/>
            <a:ext cx="758309" cy="37053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7196E-E647-57CA-D2D6-D4309AACD2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4752F59-9ABC-515F-02BF-24223E7BCD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73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58650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F5F7D-C3A2-D711-EA47-2DF43E419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K-Core on </a:t>
            </a:r>
            <a:r>
              <a:rPr lang="en-US" dirty="0">
                <a:solidFill>
                  <a:schemeClr val="accent3"/>
                </a:solidFill>
              </a:rPr>
              <a:t>Bipartite Graphs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5D2268-988C-47F7-AD98-8BA1C330212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97793" y="6063456"/>
            <a:ext cx="9142413" cy="585787"/>
          </a:xfrm>
          <a:prstGeom prst="rect">
            <a:avLst/>
          </a:prstGeom>
        </p:spPr>
        <p:txBody>
          <a:bodyPr/>
          <a:lstStyle/>
          <a:p>
            <a:r>
              <a:rPr lang="en-AU" sz="1400" dirty="0"/>
              <a:t>Liu, </a:t>
            </a:r>
            <a:r>
              <a:rPr lang="en-AU" sz="1400" dirty="0" err="1"/>
              <a:t>Boge</a:t>
            </a:r>
            <a:r>
              <a:rPr lang="en-AU" sz="1400" dirty="0"/>
              <a:t>, et al. </a:t>
            </a:r>
            <a:r>
              <a:rPr lang="en-AU" sz="1400" b="1" dirty="0"/>
              <a:t>“Efficient (</a:t>
            </a:r>
            <a:r>
              <a:rPr lang="en-AU" sz="1400" b="1" dirty="0" err="1"/>
              <a:t>a,b</a:t>
            </a:r>
            <a:r>
              <a:rPr lang="en-AU" sz="1400" b="1" dirty="0"/>
              <a:t>)-core Computation an Index-based Approach”. </a:t>
            </a:r>
            <a:r>
              <a:rPr lang="en-AU" sz="1400" dirty="0"/>
              <a:t>WWW, 2019.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760003C-D039-4AE9-85FB-A64C74F2D95B}"/>
                  </a:ext>
                </a:extLst>
              </p:cNvPr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838199" y="1458546"/>
                <a:ext cx="10261600" cy="701675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altLang="zh-CN" sz="2000" u="sng" dirty="0"/>
                  <a:t>Bipartite graphs</a:t>
                </a:r>
                <a:r>
                  <a:rPr lang="en-US" altLang="zh-CN" sz="2000" dirty="0"/>
                  <a:t>: the vertices are divided into two disjoint sets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zh-CN" sz="20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sz="2000" dirty="0"/>
                  <a:t> such that </a:t>
                </a:r>
                <a:r>
                  <a:rPr lang="en-US" altLang="zh-CN" sz="2000" dirty="0">
                    <a:solidFill>
                      <a:srgbClr val="00B0F0"/>
                    </a:solidFill>
                  </a:rPr>
                  <a:t>every</a:t>
                </a:r>
                <a:r>
                  <a:rPr lang="en-US" altLang="zh-CN" sz="2000" dirty="0"/>
                  <a:t> edge connects a vertex in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zh-CN" sz="2000" dirty="0"/>
                  <a:t> to one in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sz="2000" dirty="0"/>
                  <a:t>.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760003C-D039-4AE9-85FB-A64C74F2D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838199" y="1458546"/>
                <a:ext cx="10261600" cy="701675"/>
              </a:xfrm>
              <a:prstGeom prst="rect">
                <a:avLst/>
              </a:prstGeom>
              <a:blipFill>
                <a:blip r:embed="rId3"/>
                <a:stretch>
                  <a:fillRect l="-594" t="-8696" b="-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6BF969FE-7DDA-4F51-98CE-86D8BB3E0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227" y="2160221"/>
            <a:ext cx="8285357" cy="25881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5BABC1C-D0B0-46EF-8F3D-9FF808C05217}"/>
                  </a:ext>
                </a:extLst>
              </p:cNvPr>
              <p:cNvSpPr/>
              <p:nvPr/>
            </p:nvSpPr>
            <p:spPr>
              <a:xfrm>
                <a:off x="838200" y="5044433"/>
                <a:ext cx="10368216" cy="944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The (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 smtClean="0">
                        <a:solidFill>
                          <a:srgbClr val="F9939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/>
                  <a:t>)-core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 consists of two node sets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en-US" altLang="zh-CN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′</m:t>
                    </m:r>
                    <m:r>
                      <a:rPr lang="en-US" altLang="zh-CN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  <m:r>
                      <a:rPr lang="en-US" altLang="zh-CN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altLang="zh-CN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′⊆</m:t>
                    </m:r>
                    <m:r>
                      <a:rPr lang="en-US" altLang="zh-CN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altLang="zh-CN" dirty="0" err="1"/>
                  <a:t>s.t.</a:t>
                </a:r>
                <a:r>
                  <a:rPr lang="en-US" altLang="zh-CN" dirty="0"/>
                  <a:t> the subgraph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induced by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en-US" altLang="zh-CN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′∪</m:t>
                    </m:r>
                    <m:r>
                      <a:rPr lang="en-US" altLang="zh-CN" b="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altLang="zh-CN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′ </m:t>
                    </m:r>
                  </m:oMath>
                </a14:m>
                <a:r>
                  <a:rPr lang="en-US" altLang="zh-CN" sz="800" dirty="0"/>
                  <a:t> </a:t>
                </a:r>
                <a:r>
                  <a:rPr lang="en-US" altLang="zh-CN" dirty="0"/>
                  <a:t>is the maximal subgraph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 in which all the nodes in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en-US" altLang="zh-CN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′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sz="800" dirty="0"/>
                  <a:t> </a:t>
                </a:r>
                <a:r>
                  <a:rPr lang="en-US" altLang="zh-CN" dirty="0"/>
                  <a:t>have degree at least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/>
                  <a:t> in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and all the nodes in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altLang="zh-CN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′</m:t>
                    </m:r>
                  </m:oMath>
                </a14:m>
                <a:r>
                  <a:rPr lang="en-US" altLang="zh-CN" dirty="0"/>
                  <a:t> have degree at least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9939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5BABC1C-D0B0-46EF-8F3D-9FF808C05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44433"/>
                <a:ext cx="10368216" cy="944939"/>
              </a:xfrm>
              <a:prstGeom prst="rect">
                <a:avLst/>
              </a:prstGeom>
              <a:blipFill>
                <a:blip r:embed="rId5"/>
                <a:stretch>
                  <a:fillRect l="-529" t="-2564" b="-7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CA7BC4-8CA4-CE7E-136D-F5671B6F4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88B059-49F8-BA2B-630E-3719EE927D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74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24702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8655F3-7D09-D3BC-E2BB-517B735A4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computation of </a:t>
            </a:r>
            <a:r>
              <a:rPr lang="en-US" altLang="zh-CN" dirty="0">
                <a:latin typeface="+mn-lt"/>
              </a:rPr>
              <a:t>(</a:t>
            </a:r>
            <a:r>
              <a:rPr lang="el-GR" altLang="zh-CN" dirty="0">
                <a:latin typeface="+mn-lt"/>
              </a:rPr>
              <a:t>α</a:t>
            </a:r>
            <a:r>
              <a:rPr lang="en-US" altLang="zh-CN" dirty="0">
                <a:latin typeface="+mn-lt"/>
              </a:rPr>
              <a:t>, </a:t>
            </a:r>
            <a:r>
              <a:rPr lang="el-GR" altLang="zh-CN" dirty="0">
                <a:latin typeface="+mn-lt"/>
              </a:rPr>
              <a:t>β</a:t>
            </a:r>
            <a:r>
              <a:rPr lang="en-US" altLang="zh-CN" dirty="0">
                <a:latin typeface="+mn-lt"/>
              </a:rPr>
              <a:t>)-core </a:t>
            </a: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7AD3322-9451-4E36-BA55-4E19A6D3CCE4}"/>
              </a:ext>
            </a:extLst>
          </p:cNvPr>
          <p:cNvSpPr txBox="1">
            <a:spLocks/>
          </p:cNvSpPr>
          <p:nvPr/>
        </p:nvSpPr>
        <p:spPr>
          <a:xfrm>
            <a:off x="658815" y="5768161"/>
            <a:ext cx="10331827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1400" i="0" dirty="0" err="1"/>
              <a:t>Danhao</a:t>
            </a:r>
            <a:r>
              <a:rPr lang="en-AU" sz="1400" i="0" dirty="0"/>
              <a:t> Ding, Hui Li, </a:t>
            </a:r>
            <a:r>
              <a:rPr lang="en-AU" sz="1400" i="0" dirty="0" err="1"/>
              <a:t>Zhipeng</a:t>
            </a:r>
            <a:r>
              <a:rPr lang="en-AU" sz="1400" i="0" dirty="0"/>
              <a:t> Huang, and Nikos Mamoulis.2017. </a:t>
            </a:r>
            <a:r>
              <a:rPr lang="en-AU" sz="1400" b="1" i="0" dirty="0"/>
              <a:t>Efficient fault-tolerant group recommendation using alpha-beta-core.</a:t>
            </a:r>
            <a:r>
              <a:rPr lang="en-AU" sz="1400" i="0" dirty="0"/>
              <a:t> In Proceedings of the 2017 ACM on Conference on Information and Knowledge Management.2047–2050.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87BB8C5-D76B-47C9-94B0-0E3554FBF005}"/>
              </a:ext>
            </a:extLst>
          </p:cNvPr>
          <p:cNvSpPr/>
          <p:nvPr/>
        </p:nvSpPr>
        <p:spPr>
          <a:xfrm>
            <a:off x="3001121" y="3188638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5D49379-CFBC-4A87-8FF9-9F95FF4F0AE6}"/>
              </a:ext>
            </a:extLst>
          </p:cNvPr>
          <p:cNvSpPr/>
          <p:nvPr/>
        </p:nvSpPr>
        <p:spPr>
          <a:xfrm>
            <a:off x="3875516" y="3188638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E83104C-1101-4697-9880-531024883E56}"/>
              </a:ext>
            </a:extLst>
          </p:cNvPr>
          <p:cNvSpPr/>
          <p:nvPr/>
        </p:nvSpPr>
        <p:spPr>
          <a:xfrm>
            <a:off x="4749911" y="3188638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C445AD8-8A5C-41E2-A377-88CB46770B5F}"/>
              </a:ext>
            </a:extLst>
          </p:cNvPr>
          <p:cNvSpPr/>
          <p:nvPr/>
        </p:nvSpPr>
        <p:spPr>
          <a:xfrm>
            <a:off x="5624306" y="3188638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723FEBB-7802-47FF-9EA6-361E16A1B33C}"/>
              </a:ext>
            </a:extLst>
          </p:cNvPr>
          <p:cNvSpPr/>
          <p:nvPr/>
        </p:nvSpPr>
        <p:spPr>
          <a:xfrm>
            <a:off x="6498701" y="3188638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4B96C63-9A47-4DF7-8770-424D606FE5DD}"/>
              </a:ext>
            </a:extLst>
          </p:cNvPr>
          <p:cNvSpPr/>
          <p:nvPr/>
        </p:nvSpPr>
        <p:spPr>
          <a:xfrm>
            <a:off x="7373096" y="3188638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F229D5C-EEA1-446C-8700-7EB71140622F}"/>
              </a:ext>
            </a:extLst>
          </p:cNvPr>
          <p:cNvSpPr/>
          <p:nvPr/>
        </p:nvSpPr>
        <p:spPr>
          <a:xfrm>
            <a:off x="2553446" y="4341163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93AF17B-4D9B-43FE-9AA2-D1F679CF79FA}"/>
              </a:ext>
            </a:extLst>
          </p:cNvPr>
          <p:cNvSpPr/>
          <p:nvPr/>
        </p:nvSpPr>
        <p:spPr>
          <a:xfrm>
            <a:off x="3428159" y="4341163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5F2DAA4-3545-410C-B14B-43F74D5207C0}"/>
              </a:ext>
            </a:extLst>
          </p:cNvPr>
          <p:cNvSpPr/>
          <p:nvPr/>
        </p:nvSpPr>
        <p:spPr>
          <a:xfrm>
            <a:off x="4302872" y="4341163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FD7A892-586C-4614-BA43-41C80C5C38DE}"/>
              </a:ext>
            </a:extLst>
          </p:cNvPr>
          <p:cNvSpPr/>
          <p:nvPr/>
        </p:nvSpPr>
        <p:spPr>
          <a:xfrm>
            <a:off x="5177585" y="4341163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97B9FCF-8DAB-44B1-965C-DCF98ADED943}"/>
              </a:ext>
            </a:extLst>
          </p:cNvPr>
          <p:cNvSpPr/>
          <p:nvPr/>
        </p:nvSpPr>
        <p:spPr>
          <a:xfrm>
            <a:off x="6052298" y="4341163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DD4F0D4-0F21-4D88-9378-818CEE703F83}"/>
              </a:ext>
            </a:extLst>
          </p:cNvPr>
          <p:cNvSpPr/>
          <p:nvPr/>
        </p:nvSpPr>
        <p:spPr>
          <a:xfrm>
            <a:off x="6927011" y="4341163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3189708-E49F-431D-B148-F5DE6955313E}"/>
              </a:ext>
            </a:extLst>
          </p:cNvPr>
          <p:cNvSpPr/>
          <p:nvPr/>
        </p:nvSpPr>
        <p:spPr>
          <a:xfrm>
            <a:off x="7801721" y="4341163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674EBA2-3A86-44C6-B6EF-CB14B7F60390}"/>
              </a:ext>
            </a:extLst>
          </p:cNvPr>
          <p:cNvCxnSpPr>
            <a:cxnSpLocks/>
            <a:endCxn id="58" idx="7"/>
          </p:cNvCxnSpPr>
          <p:nvPr/>
        </p:nvCxnSpPr>
        <p:spPr>
          <a:xfrm flipH="1">
            <a:off x="2631495" y="3280078"/>
            <a:ext cx="403349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E463125-82E3-457D-B79A-9A992F243087}"/>
              </a:ext>
            </a:extLst>
          </p:cNvPr>
          <p:cNvCxnSpPr>
            <a:cxnSpLocks/>
            <a:stCxn id="52" idx="4"/>
            <a:endCxn id="59" idx="1"/>
          </p:cNvCxnSpPr>
          <p:nvPr/>
        </p:nvCxnSpPr>
        <p:spPr>
          <a:xfrm>
            <a:off x="3046841" y="3280078"/>
            <a:ext cx="394709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529E56A-D66E-46EA-B886-5A1DD9DA416D}"/>
              </a:ext>
            </a:extLst>
          </p:cNvPr>
          <p:cNvCxnSpPr>
            <a:cxnSpLocks/>
            <a:stCxn id="52" idx="5"/>
            <a:endCxn id="60" idx="1"/>
          </p:cNvCxnSpPr>
          <p:nvPr/>
        </p:nvCxnSpPr>
        <p:spPr>
          <a:xfrm>
            <a:off x="3079170" y="3266687"/>
            <a:ext cx="1237093" cy="1087867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AD58D04-30B0-4DDB-B3E8-6F9943C161C8}"/>
              </a:ext>
            </a:extLst>
          </p:cNvPr>
          <p:cNvCxnSpPr>
            <a:cxnSpLocks/>
            <a:stCxn id="52" idx="5"/>
            <a:endCxn id="61" idx="0"/>
          </p:cNvCxnSpPr>
          <p:nvPr/>
        </p:nvCxnSpPr>
        <p:spPr>
          <a:xfrm>
            <a:off x="3079170" y="3266687"/>
            <a:ext cx="2144135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EFD1AD-5959-4A77-952E-3EE11F076419}"/>
              </a:ext>
            </a:extLst>
          </p:cNvPr>
          <p:cNvCxnSpPr>
            <a:cxnSpLocks/>
            <a:stCxn id="52" idx="5"/>
            <a:endCxn id="62" idx="1"/>
          </p:cNvCxnSpPr>
          <p:nvPr/>
        </p:nvCxnSpPr>
        <p:spPr>
          <a:xfrm>
            <a:off x="3079170" y="3266687"/>
            <a:ext cx="2986519" cy="1087867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327D41D-4328-4233-96E0-F10B151DA5C6}"/>
              </a:ext>
            </a:extLst>
          </p:cNvPr>
          <p:cNvCxnSpPr>
            <a:cxnSpLocks/>
            <a:stCxn id="53" idx="4"/>
            <a:endCxn id="60" idx="1"/>
          </p:cNvCxnSpPr>
          <p:nvPr/>
        </p:nvCxnSpPr>
        <p:spPr>
          <a:xfrm>
            <a:off x="3921236" y="3280078"/>
            <a:ext cx="395027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3EA7ED8-F6B9-42A2-9FEA-FF8A44A33D77}"/>
              </a:ext>
            </a:extLst>
          </p:cNvPr>
          <p:cNvCxnSpPr>
            <a:cxnSpLocks/>
            <a:stCxn id="53" idx="5"/>
            <a:endCxn id="61" idx="0"/>
          </p:cNvCxnSpPr>
          <p:nvPr/>
        </p:nvCxnSpPr>
        <p:spPr>
          <a:xfrm>
            <a:off x="3953565" y="3266687"/>
            <a:ext cx="1269740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20B5B10-CCC2-4DF8-8AF3-B332528B0408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3966956" y="3234358"/>
            <a:ext cx="3051495" cy="112019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C1A0B50-7FFB-4AC0-8F26-B7749A9FA3EA}"/>
              </a:ext>
            </a:extLst>
          </p:cNvPr>
          <p:cNvCxnSpPr>
            <a:cxnSpLocks/>
            <a:stCxn id="54" idx="5"/>
            <a:endCxn id="61" idx="0"/>
          </p:cNvCxnSpPr>
          <p:nvPr/>
        </p:nvCxnSpPr>
        <p:spPr>
          <a:xfrm>
            <a:off x="4827960" y="3266687"/>
            <a:ext cx="395345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E20E5F1-7033-4B32-80C8-60329E78EA02}"/>
              </a:ext>
            </a:extLst>
          </p:cNvPr>
          <p:cNvCxnSpPr>
            <a:cxnSpLocks/>
            <a:stCxn id="55" idx="4"/>
            <a:endCxn id="58" idx="7"/>
          </p:cNvCxnSpPr>
          <p:nvPr/>
        </p:nvCxnSpPr>
        <p:spPr>
          <a:xfrm flipH="1">
            <a:off x="2631495" y="3280078"/>
            <a:ext cx="3038531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EC0DDF3-3B34-4E27-A1A0-A9191DE5BC3A}"/>
              </a:ext>
            </a:extLst>
          </p:cNvPr>
          <p:cNvCxnSpPr>
            <a:cxnSpLocks/>
            <a:stCxn id="55" idx="4"/>
            <a:endCxn id="59" idx="1"/>
          </p:cNvCxnSpPr>
          <p:nvPr/>
        </p:nvCxnSpPr>
        <p:spPr>
          <a:xfrm flipH="1">
            <a:off x="3441550" y="3280078"/>
            <a:ext cx="2228476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AA4B14E-5524-4CD0-A315-B9D8E923FC05}"/>
              </a:ext>
            </a:extLst>
          </p:cNvPr>
          <p:cNvCxnSpPr>
            <a:cxnSpLocks/>
          </p:cNvCxnSpPr>
          <p:nvPr/>
        </p:nvCxnSpPr>
        <p:spPr>
          <a:xfrm flipH="1">
            <a:off x="4346943" y="3266687"/>
            <a:ext cx="1386092" cy="1087867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6F071B9-3ABE-4BE2-A2B2-534119E07D13}"/>
              </a:ext>
            </a:extLst>
          </p:cNvPr>
          <p:cNvCxnSpPr>
            <a:cxnSpLocks/>
            <a:stCxn id="55" idx="5"/>
            <a:endCxn id="61" idx="0"/>
          </p:cNvCxnSpPr>
          <p:nvPr/>
        </p:nvCxnSpPr>
        <p:spPr>
          <a:xfrm flipH="1">
            <a:off x="5223305" y="3266687"/>
            <a:ext cx="479050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0D174D0-0F04-4B00-8144-B53906C3EA14}"/>
              </a:ext>
            </a:extLst>
          </p:cNvPr>
          <p:cNvCxnSpPr>
            <a:cxnSpLocks/>
            <a:stCxn id="55" idx="5"/>
            <a:endCxn id="62" idx="0"/>
          </p:cNvCxnSpPr>
          <p:nvPr/>
        </p:nvCxnSpPr>
        <p:spPr>
          <a:xfrm>
            <a:off x="5702355" y="3266687"/>
            <a:ext cx="395663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854E727-A7A2-4211-9479-117F87A245D9}"/>
              </a:ext>
            </a:extLst>
          </p:cNvPr>
          <p:cNvCxnSpPr>
            <a:cxnSpLocks/>
            <a:stCxn id="56" idx="3"/>
            <a:endCxn id="62" idx="0"/>
          </p:cNvCxnSpPr>
          <p:nvPr/>
        </p:nvCxnSpPr>
        <p:spPr>
          <a:xfrm flipH="1">
            <a:off x="6098018" y="3266687"/>
            <a:ext cx="414074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341F7EB-002F-4ACE-8757-D0E675FFEC9F}"/>
              </a:ext>
            </a:extLst>
          </p:cNvPr>
          <p:cNvCxnSpPr>
            <a:cxnSpLocks/>
            <a:stCxn id="56" idx="4"/>
            <a:endCxn id="63" idx="2"/>
          </p:cNvCxnSpPr>
          <p:nvPr/>
        </p:nvCxnSpPr>
        <p:spPr>
          <a:xfrm>
            <a:off x="6544421" y="3280078"/>
            <a:ext cx="382590" cy="1106805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DA86806-6296-4A99-BC69-D2F6D130E2DC}"/>
              </a:ext>
            </a:extLst>
          </p:cNvPr>
          <p:cNvCxnSpPr>
            <a:cxnSpLocks/>
            <a:stCxn id="57" idx="3"/>
            <a:endCxn id="61" idx="0"/>
          </p:cNvCxnSpPr>
          <p:nvPr/>
        </p:nvCxnSpPr>
        <p:spPr>
          <a:xfrm flipH="1">
            <a:off x="5223305" y="3266687"/>
            <a:ext cx="2163182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A711CE4-01DC-44BC-846F-98F5C66B0F6F}"/>
              </a:ext>
            </a:extLst>
          </p:cNvPr>
          <p:cNvCxnSpPr>
            <a:cxnSpLocks/>
            <a:stCxn id="57" idx="4"/>
            <a:endCxn id="64" idx="5"/>
          </p:cNvCxnSpPr>
          <p:nvPr/>
        </p:nvCxnSpPr>
        <p:spPr>
          <a:xfrm>
            <a:off x="7418816" y="3280078"/>
            <a:ext cx="460954" cy="1139134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92059D8C-6443-484A-BA1D-15D367F04565}"/>
              </a:ext>
            </a:extLst>
          </p:cNvPr>
          <p:cNvSpPr/>
          <p:nvPr/>
        </p:nvSpPr>
        <p:spPr>
          <a:xfrm>
            <a:off x="2800424" y="2974324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3CA82162-CBA5-4F8C-AD81-CC52405C5E8A}"/>
              </a:ext>
            </a:extLst>
          </p:cNvPr>
          <p:cNvSpPr/>
          <p:nvPr/>
        </p:nvSpPr>
        <p:spPr>
          <a:xfrm>
            <a:off x="3674819" y="2974324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C252AD3-D883-4067-A928-FC24DF623426}"/>
              </a:ext>
            </a:extLst>
          </p:cNvPr>
          <p:cNvSpPr/>
          <p:nvPr/>
        </p:nvSpPr>
        <p:spPr>
          <a:xfrm>
            <a:off x="4549214" y="2974324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98B44208-87E9-424D-976E-84704BBB1779}"/>
              </a:ext>
            </a:extLst>
          </p:cNvPr>
          <p:cNvSpPr/>
          <p:nvPr/>
        </p:nvSpPr>
        <p:spPr>
          <a:xfrm>
            <a:off x="5423609" y="2974324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D5CB3F3-DE93-44FC-B4FC-0FA364424FF9}"/>
              </a:ext>
            </a:extLst>
          </p:cNvPr>
          <p:cNvSpPr/>
          <p:nvPr/>
        </p:nvSpPr>
        <p:spPr>
          <a:xfrm>
            <a:off x="6298004" y="2974324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6AF17827-F8C3-450F-8159-6AF0311D6CF2}"/>
              </a:ext>
            </a:extLst>
          </p:cNvPr>
          <p:cNvSpPr/>
          <p:nvPr/>
        </p:nvSpPr>
        <p:spPr>
          <a:xfrm>
            <a:off x="7172399" y="2974324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12AB719-C128-4D8F-9A4E-8D201817E798}"/>
              </a:ext>
            </a:extLst>
          </p:cNvPr>
          <p:cNvSpPr/>
          <p:nvPr/>
        </p:nvSpPr>
        <p:spPr>
          <a:xfrm>
            <a:off x="2352749" y="4126849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0812C6FA-E050-4354-A356-A38AEE27685E}"/>
              </a:ext>
            </a:extLst>
          </p:cNvPr>
          <p:cNvSpPr/>
          <p:nvPr/>
        </p:nvSpPr>
        <p:spPr>
          <a:xfrm>
            <a:off x="3227462" y="4126849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D809FF13-F999-4020-B00A-1901D03FD871}"/>
              </a:ext>
            </a:extLst>
          </p:cNvPr>
          <p:cNvSpPr/>
          <p:nvPr/>
        </p:nvSpPr>
        <p:spPr>
          <a:xfrm>
            <a:off x="4102175" y="4126849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4F7581A1-04D7-4F9D-A1D6-BCCC6691836C}"/>
              </a:ext>
            </a:extLst>
          </p:cNvPr>
          <p:cNvSpPr/>
          <p:nvPr/>
        </p:nvSpPr>
        <p:spPr>
          <a:xfrm>
            <a:off x="4976888" y="4126849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774D2AAA-E232-443F-A4FD-D1AB6E4216D5}"/>
              </a:ext>
            </a:extLst>
          </p:cNvPr>
          <p:cNvSpPr/>
          <p:nvPr/>
        </p:nvSpPr>
        <p:spPr>
          <a:xfrm>
            <a:off x="5851601" y="4126849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EA607DB-C9DC-4FF1-BDCB-F9571F57DACB}"/>
              </a:ext>
            </a:extLst>
          </p:cNvPr>
          <p:cNvSpPr/>
          <p:nvPr/>
        </p:nvSpPr>
        <p:spPr>
          <a:xfrm>
            <a:off x="6726314" y="4126849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34FE82C-BFCC-4F7C-B8F1-6388F22A52EE}"/>
              </a:ext>
            </a:extLst>
          </p:cNvPr>
          <p:cNvSpPr/>
          <p:nvPr/>
        </p:nvSpPr>
        <p:spPr>
          <a:xfrm>
            <a:off x="7601024" y="4126849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917A514-DF87-4F9A-8723-228EB33D129E}"/>
                  </a:ext>
                </a:extLst>
              </p:cNvPr>
              <p:cNvSpPr txBox="1"/>
              <p:nvPr/>
            </p:nvSpPr>
            <p:spPr>
              <a:xfrm>
                <a:off x="2813201" y="3009319"/>
                <a:ext cx="5163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0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917A514-DF87-4F9A-8723-228EB33D1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201" y="3009319"/>
                <a:ext cx="516360" cy="400110"/>
              </a:xfrm>
              <a:prstGeom prst="rect">
                <a:avLst/>
              </a:prstGeom>
              <a:blipFill>
                <a:blip r:embed="rId3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FC861EB1-589F-4549-B6E2-E62D75BF7DCA}"/>
                  </a:ext>
                </a:extLst>
              </p:cNvPr>
              <p:cNvSpPr txBox="1"/>
              <p:nvPr/>
            </p:nvSpPr>
            <p:spPr>
              <a:xfrm>
                <a:off x="3688081" y="3005627"/>
                <a:ext cx="4838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FC861EB1-589F-4549-B6E2-E62D75BF7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081" y="3005627"/>
                <a:ext cx="483850" cy="400110"/>
              </a:xfrm>
              <a:prstGeom prst="rect">
                <a:avLst/>
              </a:prstGeom>
              <a:blipFill>
                <a:blip r:embed="rId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12FCA396-3E07-4753-ACEC-3B56F7D3CE2B}"/>
                  </a:ext>
                </a:extLst>
              </p:cNvPr>
              <p:cNvSpPr txBox="1"/>
              <p:nvPr/>
            </p:nvSpPr>
            <p:spPr>
              <a:xfrm>
                <a:off x="6312721" y="3014478"/>
                <a:ext cx="5223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12FCA396-3E07-4753-ACEC-3B56F7D3C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721" y="3014478"/>
                <a:ext cx="522322" cy="400110"/>
              </a:xfrm>
              <a:prstGeom prst="rect">
                <a:avLst/>
              </a:prstGeom>
              <a:blipFill>
                <a:blip r:embed="rId5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BB05018C-40BA-4566-AB12-13CFE7D9B145}"/>
                  </a:ext>
                </a:extLst>
              </p:cNvPr>
              <p:cNvSpPr txBox="1"/>
              <p:nvPr/>
            </p:nvSpPr>
            <p:spPr>
              <a:xfrm>
                <a:off x="4562961" y="3005627"/>
                <a:ext cx="5223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BB05018C-40BA-4566-AB12-13CFE7D9B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961" y="3005627"/>
                <a:ext cx="522322" cy="400110"/>
              </a:xfrm>
              <a:prstGeom prst="rect">
                <a:avLst/>
              </a:prstGeom>
              <a:blipFill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3CB567F-92A9-436F-A9C5-9CD8C9708EF2}"/>
                  </a:ext>
                </a:extLst>
              </p:cNvPr>
              <p:cNvSpPr txBox="1"/>
              <p:nvPr/>
            </p:nvSpPr>
            <p:spPr>
              <a:xfrm>
                <a:off x="5437841" y="3005627"/>
                <a:ext cx="5223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3CB567F-92A9-436F-A9C5-9CD8C9708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841" y="3005627"/>
                <a:ext cx="522322" cy="400110"/>
              </a:xfrm>
              <a:prstGeom prst="rect">
                <a:avLst/>
              </a:prstGeom>
              <a:blipFill>
                <a:blip r:embed="rId7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B9BB3F43-245D-4801-BAC2-E339ED649FFD}"/>
                  </a:ext>
                </a:extLst>
              </p:cNvPr>
              <p:cNvSpPr txBox="1"/>
              <p:nvPr/>
            </p:nvSpPr>
            <p:spPr>
              <a:xfrm>
                <a:off x="7187603" y="3005627"/>
                <a:ext cx="5223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B9BB3F43-245D-4801-BAC2-E339ED649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603" y="3005627"/>
                <a:ext cx="522322" cy="400110"/>
              </a:xfrm>
              <a:prstGeom prst="rect">
                <a:avLst/>
              </a:prstGeom>
              <a:blipFill>
                <a:blip r:embed="rId8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15DF601D-49C4-4233-BC06-DD555510D422}"/>
                  </a:ext>
                </a:extLst>
              </p:cNvPr>
              <p:cNvSpPr txBox="1"/>
              <p:nvPr/>
            </p:nvSpPr>
            <p:spPr>
              <a:xfrm>
                <a:off x="2377578" y="4154676"/>
                <a:ext cx="4987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2000" i="0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15DF601D-49C4-4233-BC06-DD555510D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578" y="4154676"/>
                <a:ext cx="498726" cy="400110"/>
              </a:xfrm>
              <a:prstGeom prst="rect">
                <a:avLst/>
              </a:prstGeom>
              <a:blipFill>
                <a:blip r:embed="rId9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D4D4791D-C850-4859-B06E-9A3F66AC116F}"/>
                  </a:ext>
                </a:extLst>
              </p:cNvPr>
              <p:cNvSpPr txBox="1"/>
              <p:nvPr/>
            </p:nvSpPr>
            <p:spPr>
              <a:xfrm>
                <a:off x="3252458" y="4150984"/>
                <a:ext cx="4838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D4D4791D-C850-4859-B06E-9A3F66AC1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458" y="4150984"/>
                <a:ext cx="483850" cy="400110"/>
              </a:xfrm>
              <a:prstGeom prst="rect">
                <a:avLst/>
              </a:prstGeom>
              <a:blipFill>
                <a:blip r:embed="rId10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B89CB81D-38DF-4EE9-8AB7-2B75CC9BB74B}"/>
                  </a:ext>
                </a:extLst>
              </p:cNvPr>
              <p:cNvSpPr txBox="1"/>
              <p:nvPr/>
            </p:nvSpPr>
            <p:spPr>
              <a:xfrm>
                <a:off x="5877098" y="4159835"/>
                <a:ext cx="5118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B89CB81D-38DF-4EE9-8AB7-2B75CC9BB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098" y="4159835"/>
                <a:ext cx="511807" cy="400110"/>
              </a:xfrm>
              <a:prstGeom prst="rect">
                <a:avLst/>
              </a:prstGeom>
              <a:blipFill>
                <a:blip r:embed="rId1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11035BFA-4E52-40BC-9904-11FCFAC9A8CF}"/>
                  </a:ext>
                </a:extLst>
              </p:cNvPr>
              <p:cNvSpPr txBox="1"/>
              <p:nvPr/>
            </p:nvSpPr>
            <p:spPr>
              <a:xfrm>
                <a:off x="4127338" y="4150984"/>
                <a:ext cx="5118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11035BFA-4E52-40BC-9904-11FCFAC9A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338" y="4150984"/>
                <a:ext cx="511807" cy="400110"/>
              </a:xfrm>
              <a:prstGeom prst="rect">
                <a:avLst/>
              </a:prstGeom>
              <a:blipFill>
                <a:blip r:embed="rId1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A6A644C-8EFA-4EA7-955D-F6F3B05EA315}"/>
                  </a:ext>
                </a:extLst>
              </p:cNvPr>
              <p:cNvSpPr txBox="1"/>
              <p:nvPr/>
            </p:nvSpPr>
            <p:spPr>
              <a:xfrm>
                <a:off x="5002218" y="4150984"/>
                <a:ext cx="500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A6A644C-8EFA-4EA7-955D-F6F3B05EA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218" y="4150984"/>
                <a:ext cx="500843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6F0DF325-ED07-4D0F-BA26-C261C926CE9C}"/>
                  </a:ext>
                </a:extLst>
              </p:cNvPr>
              <p:cNvSpPr txBox="1"/>
              <p:nvPr/>
            </p:nvSpPr>
            <p:spPr>
              <a:xfrm>
                <a:off x="6751980" y="4150984"/>
                <a:ext cx="5118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6F0DF325-ED07-4D0F-BA26-C261C926C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980" y="4150984"/>
                <a:ext cx="511807" cy="400110"/>
              </a:xfrm>
              <a:prstGeom prst="rect">
                <a:avLst/>
              </a:prstGeom>
              <a:blipFill>
                <a:blip r:embed="rId1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7355BA28-BD6B-4D87-B95B-4177C1B78715}"/>
                  </a:ext>
                </a:extLst>
              </p:cNvPr>
              <p:cNvSpPr txBox="1"/>
              <p:nvPr/>
            </p:nvSpPr>
            <p:spPr>
              <a:xfrm>
                <a:off x="7615578" y="4137061"/>
                <a:ext cx="5118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7355BA28-BD6B-4D87-B95B-4177C1B78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578" y="4137061"/>
                <a:ext cx="511807" cy="400110"/>
              </a:xfrm>
              <a:prstGeom prst="rect">
                <a:avLst/>
              </a:prstGeom>
              <a:blipFill>
                <a:blip r:embed="rId1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Text Placeholder 6">
            <a:extLst>
              <a:ext uri="{FF2B5EF4-FFF2-40B4-BE49-F238E27FC236}">
                <a16:creationId xmlns:a16="http://schemas.microsoft.com/office/drawing/2014/main" id="{702C9171-51E0-4DD1-9387-1B2753A6C0B8}"/>
              </a:ext>
            </a:extLst>
          </p:cNvPr>
          <p:cNvSpPr txBox="1">
            <a:spLocks/>
          </p:cNvSpPr>
          <p:nvPr/>
        </p:nvSpPr>
        <p:spPr>
          <a:xfrm>
            <a:off x="3021026" y="4783100"/>
            <a:ext cx="5355952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+mn-lt"/>
              </a:rPr>
              <a:t>Example of computing (2,3)-core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8EA007BF-ED76-482C-8371-3475D918F3D3}"/>
              </a:ext>
            </a:extLst>
          </p:cNvPr>
          <p:cNvSpPr txBox="1"/>
          <p:nvPr/>
        </p:nvSpPr>
        <p:spPr>
          <a:xfrm>
            <a:off x="839821" y="1602840"/>
            <a:ext cx="87680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The algorithm filters out the upper/lower vertices whose degrees are less than alpha/beta (i.e., iteratively remove vertices without enough degrees).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BA4FFA-323B-F1EF-FB26-3972A14349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1E8EE-F0D2-0306-B1F9-77ADEADAE7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75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3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385"/>
    </mc:Choice>
    <mc:Fallback xmlns="">
      <p:transition spd="slow" advTm="58385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8115D75-E2FD-427B-BB1C-7312B2201EC2}"/>
              </a:ext>
            </a:extLst>
          </p:cNvPr>
          <p:cNvCxnSpPr>
            <a:cxnSpLocks/>
          </p:cNvCxnSpPr>
          <p:nvPr/>
        </p:nvCxnSpPr>
        <p:spPr>
          <a:xfrm>
            <a:off x="3933227" y="2722836"/>
            <a:ext cx="3051495" cy="112019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7AD3322-9451-4E36-BA55-4E19A6D3CCE4}"/>
              </a:ext>
            </a:extLst>
          </p:cNvPr>
          <p:cNvSpPr txBox="1">
            <a:spLocks/>
          </p:cNvSpPr>
          <p:nvPr/>
        </p:nvSpPr>
        <p:spPr>
          <a:xfrm>
            <a:off x="735483" y="5407469"/>
            <a:ext cx="1030952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1400" i="0" dirty="0" err="1"/>
              <a:t>Danhao</a:t>
            </a:r>
            <a:r>
              <a:rPr lang="en-AU" sz="1400" i="0" dirty="0"/>
              <a:t> Ding, Hui Li, </a:t>
            </a:r>
            <a:r>
              <a:rPr lang="en-AU" sz="1400" i="0" dirty="0" err="1"/>
              <a:t>Zhipeng</a:t>
            </a:r>
            <a:r>
              <a:rPr lang="en-AU" sz="1400" i="0" dirty="0"/>
              <a:t> Huang, and Nikos Mamoulis.2017. </a:t>
            </a:r>
            <a:r>
              <a:rPr lang="en-AU" sz="1400" b="1" i="0" dirty="0"/>
              <a:t>Efficient fault-tolerant group recommendation using alpha-beta-core.</a:t>
            </a:r>
            <a:r>
              <a:rPr lang="en-AU" sz="1400" i="0" dirty="0"/>
              <a:t> In Proceedings of the 2017 ACM on Conference on Information and Knowledge Management.2047–2050.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87BB8C5-D76B-47C9-94B0-0E3554FBF005}"/>
              </a:ext>
            </a:extLst>
          </p:cNvPr>
          <p:cNvSpPr/>
          <p:nvPr/>
        </p:nvSpPr>
        <p:spPr>
          <a:xfrm>
            <a:off x="2967392" y="2677116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5D49379-CFBC-4A87-8FF9-9F95FF4F0AE6}"/>
              </a:ext>
            </a:extLst>
          </p:cNvPr>
          <p:cNvSpPr/>
          <p:nvPr/>
        </p:nvSpPr>
        <p:spPr>
          <a:xfrm>
            <a:off x="3841787" y="2677116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E83104C-1101-4697-9880-531024883E56}"/>
              </a:ext>
            </a:extLst>
          </p:cNvPr>
          <p:cNvSpPr/>
          <p:nvPr/>
        </p:nvSpPr>
        <p:spPr>
          <a:xfrm>
            <a:off x="4716182" y="2677116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C445AD8-8A5C-41E2-A377-88CB46770B5F}"/>
              </a:ext>
            </a:extLst>
          </p:cNvPr>
          <p:cNvSpPr/>
          <p:nvPr/>
        </p:nvSpPr>
        <p:spPr>
          <a:xfrm>
            <a:off x="5590577" y="2677116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723FEBB-7802-47FF-9EA6-361E16A1B33C}"/>
              </a:ext>
            </a:extLst>
          </p:cNvPr>
          <p:cNvSpPr/>
          <p:nvPr/>
        </p:nvSpPr>
        <p:spPr>
          <a:xfrm>
            <a:off x="6464972" y="2677116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4B96C63-9A47-4DF7-8770-424D606FE5DD}"/>
              </a:ext>
            </a:extLst>
          </p:cNvPr>
          <p:cNvSpPr/>
          <p:nvPr/>
        </p:nvSpPr>
        <p:spPr>
          <a:xfrm>
            <a:off x="7339367" y="2677116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F229D5C-EEA1-446C-8700-7EB71140622F}"/>
              </a:ext>
            </a:extLst>
          </p:cNvPr>
          <p:cNvSpPr/>
          <p:nvPr/>
        </p:nvSpPr>
        <p:spPr>
          <a:xfrm>
            <a:off x="2519717" y="3829641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93AF17B-4D9B-43FE-9AA2-D1F679CF79FA}"/>
              </a:ext>
            </a:extLst>
          </p:cNvPr>
          <p:cNvSpPr/>
          <p:nvPr/>
        </p:nvSpPr>
        <p:spPr>
          <a:xfrm>
            <a:off x="3394430" y="3829641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5F2DAA4-3545-410C-B14B-43F74D5207C0}"/>
              </a:ext>
            </a:extLst>
          </p:cNvPr>
          <p:cNvSpPr/>
          <p:nvPr/>
        </p:nvSpPr>
        <p:spPr>
          <a:xfrm>
            <a:off x="4269143" y="3829641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FD7A892-586C-4614-BA43-41C80C5C38DE}"/>
              </a:ext>
            </a:extLst>
          </p:cNvPr>
          <p:cNvSpPr/>
          <p:nvPr/>
        </p:nvSpPr>
        <p:spPr>
          <a:xfrm>
            <a:off x="5143856" y="3829641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97B9FCF-8DAB-44B1-965C-DCF98ADED943}"/>
              </a:ext>
            </a:extLst>
          </p:cNvPr>
          <p:cNvSpPr/>
          <p:nvPr/>
        </p:nvSpPr>
        <p:spPr>
          <a:xfrm>
            <a:off x="6018569" y="3829641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DD4F0D4-0F21-4D88-9378-818CEE703F83}"/>
              </a:ext>
            </a:extLst>
          </p:cNvPr>
          <p:cNvSpPr/>
          <p:nvPr/>
        </p:nvSpPr>
        <p:spPr>
          <a:xfrm>
            <a:off x="6893282" y="3829641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3189708-E49F-431D-B148-F5DE6955313E}"/>
              </a:ext>
            </a:extLst>
          </p:cNvPr>
          <p:cNvSpPr/>
          <p:nvPr/>
        </p:nvSpPr>
        <p:spPr>
          <a:xfrm>
            <a:off x="7767992" y="3829641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674EBA2-3A86-44C6-B6EF-CB14B7F60390}"/>
              </a:ext>
            </a:extLst>
          </p:cNvPr>
          <p:cNvCxnSpPr>
            <a:cxnSpLocks/>
            <a:endCxn id="58" idx="7"/>
          </p:cNvCxnSpPr>
          <p:nvPr/>
        </p:nvCxnSpPr>
        <p:spPr>
          <a:xfrm flipH="1">
            <a:off x="2597766" y="2768556"/>
            <a:ext cx="403349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E463125-82E3-457D-B79A-9A992F243087}"/>
              </a:ext>
            </a:extLst>
          </p:cNvPr>
          <p:cNvCxnSpPr>
            <a:cxnSpLocks/>
            <a:stCxn id="52" idx="4"/>
            <a:endCxn id="59" idx="1"/>
          </p:cNvCxnSpPr>
          <p:nvPr/>
        </p:nvCxnSpPr>
        <p:spPr>
          <a:xfrm>
            <a:off x="3013112" y="2768556"/>
            <a:ext cx="394709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529E56A-D66E-46EA-B886-5A1DD9DA416D}"/>
              </a:ext>
            </a:extLst>
          </p:cNvPr>
          <p:cNvCxnSpPr>
            <a:cxnSpLocks/>
            <a:stCxn id="52" idx="5"/>
            <a:endCxn id="60" idx="1"/>
          </p:cNvCxnSpPr>
          <p:nvPr/>
        </p:nvCxnSpPr>
        <p:spPr>
          <a:xfrm>
            <a:off x="3045441" y="2755165"/>
            <a:ext cx="1237093" cy="1087867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AD58D04-30B0-4DDB-B3E8-6F9943C161C8}"/>
              </a:ext>
            </a:extLst>
          </p:cNvPr>
          <p:cNvCxnSpPr>
            <a:cxnSpLocks/>
            <a:stCxn id="52" idx="5"/>
            <a:endCxn id="61" idx="0"/>
          </p:cNvCxnSpPr>
          <p:nvPr/>
        </p:nvCxnSpPr>
        <p:spPr>
          <a:xfrm>
            <a:off x="3045441" y="2755165"/>
            <a:ext cx="2144135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EFD1AD-5959-4A77-952E-3EE11F076419}"/>
              </a:ext>
            </a:extLst>
          </p:cNvPr>
          <p:cNvCxnSpPr>
            <a:cxnSpLocks/>
            <a:stCxn id="52" idx="5"/>
            <a:endCxn id="62" idx="1"/>
          </p:cNvCxnSpPr>
          <p:nvPr/>
        </p:nvCxnSpPr>
        <p:spPr>
          <a:xfrm>
            <a:off x="3045441" y="2755165"/>
            <a:ext cx="2986519" cy="1087867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327D41D-4328-4233-96E0-F10B151DA5C6}"/>
              </a:ext>
            </a:extLst>
          </p:cNvPr>
          <p:cNvCxnSpPr>
            <a:cxnSpLocks/>
            <a:stCxn id="53" idx="4"/>
            <a:endCxn id="60" idx="1"/>
          </p:cNvCxnSpPr>
          <p:nvPr/>
        </p:nvCxnSpPr>
        <p:spPr>
          <a:xfrm>
            <a:off x="3887507" y="2768556"/>
            <a:ext cx="395027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3EA7ED8-F6B9-42A2-9FEA-FF8A44A33D77}"/>
              </a:ext>
            </a:extLst>
          </p:cNvPr>
          <p:cNvCxnSpPr>
            <a:cxnSpLocks/>
            <a:stCxn id="53" idx="5"/>
            <a:endCxn id="61" idx="0"/>
          </p:cNvCxnSpPr>
          <p:nvPr/>
        </p:nvCxnSpPr>
        <p:spPr>
          <a:xfrm>
            <a:off x="3919836" y="2755165"/>
            <a:ext cx="1269740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C1A0B50-7FFB-4AC0-8F26-B7749A9FA3EA}"/>
              </a:ext>
            </a:extLst>
          </p:cNvPr>
          <p:cNvCxnSpPr>
            <a:cxnSpLocks/>
            <a:stCxn id="54" idx="5"/>
            <a:endCxn id="61" idx="0"/>
          </p:cNvCxnSpPr>
          <p:nvPr/>
        </p:nvCxnSpPr>
        <p:spPr>
          <a:xfrm>
            <a:off x="4794231" y="2755165"/>
            <a:ext cx="395345" cy="1074476"/>
          </a:xfrm>
          <a:prstGeom prst="line">
            <a:avLst/>
          </a:prstGeom>
          <a:ln w="19050">
            <a:solidFill>
              <a:srgbClr val="FC21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E20E5F1-7033-4B32-80C8-60329E78EA02}"/>
              </a:ext>
            </a:extLst>
          </p:cNvPr>
          <p:cNvCxnSpPr>
            <a:cxnSpLocks/>
            <a:stCxn id="55" idx="4"/>
            <a:endCxn id="58" idx="7"/>
          </p:cNvCxnSpPr>
          <p:nvPr/>
        </p:nvCxnSpPr>
        <p:spPr>
          <a:xfrm flipH="1">
            <a:off x="2597766" y="2768556"/>
            <a:ext cx="3038531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EC0DDF3-3B34-4E27-A1A0-A9191DE5BC3A}"/>
              </a:ext>
            </a:extLst>
          </p:cNvPr>
          <p:cNvCxnSpPr>
            <a:cxnSpLocks/>
            <a:stCxn id="55" idx="4"/>
            <a:endCxn id="59" idx="1"/>
          </p:cNvCxnSpPr>
          <p:nvPr/>
        </p:nvCxnSpPr>
        <p:spPr>
          <a:xfrm flipH="1">
            <a:off x="3407821" y="2768556"/>
            <a:ext cx="2228476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AA4B14E-5524-4CD0-A315-B9D8E923FC05}"/>
              </a:ext>
            </a:extLst>
          </p:cNvPr>
          <p:cNvCxnSpPr>
            <a:cxnSpLocks/>
            <a:stCxn id="55" idx="5"/>
            <a:endCxn id="60" idx="1"/>
          </p:cNvCxnSpPr>
          <p:nvPr/>
        </p:nvCxnSpPr>
        <p:spPr>
          <a:xfrm flipH="1">
            <a:off x="4282534" y="2755165"/>
            <a:ext cx="1386092" cy="1087867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6F071B9-3ABE-4BE2-A2B2-534119E07D13}"/>
              </a:ext>
            </a:extLst>
          </p:cNvPr>
          <p:cNvCxnSpPr>
            <a:cxnSpLocks/>
            <a:stCxn id="55" idx="5"/>
            <a:endCxn id="61" idx="0"/>
          </p:cNvCxnSpPr>
          <p:nvPr/>
        </p:nvCxnSpPr>
        <p:spPr>
          <a:xfrm flipH="1">
            <a:off x="5189576" y="2755165"/>
            <a:ext cx="479050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0D174D0-0F04-4B00-8144-B53906C3EA14}"/>
              </a:ext>
            </a:extLst>
          </p:cNvPr>
          <p:cNvCxnSpPr>
            <a:cxnSpLocks/>
            <a:stCxn id="55" idx="5"/>
            <a:endCxn id="62" idx="0"/>
          </p:cNvCxnSpPr>
          <p:nvPr/>
        </p:nvCxnSpPr>
        <p:spPr>
          <a:xfrm>
            <a:off x="5668626" y="2755165"/>
            <a:ext cx="395663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854E727-A7A2-4211-9479-117F87A245D9}"/>
              </a:ext>
            </a:extLst>
          </p:cNvPr>
          <p:cNvCxnSpPr>
            <a:cxnSpLocks/>
            <a:stCxn id="56" idx="3"/>
            <a:endCxn id="62" idx="0"/>
          </p:cNvCxnSpPr>
          <p:nvPr/>
        </p:nvCxnSpPr>
        <p:spPr>
          <a:xfrm flipH="1">
            <a:off x="6064289" y="2755165"/>
            <a:ext cx="414074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341F7EB-002F-4ACE-8757-D0E675FFEC9F}"/>
              </a:ext>
            </a:extLst>
          </p:cNvPr>
          <p:cNvCxnSpPr>
            <a:cxnSpLocks/>
            <a:stCxn id="56" idx="4"/>
            <a:endCxn id="63" idx="2"/>
          </p:cNvCxnSpPr>
          <p:nvPr/>
        </p:nvCxnSpPr>
        <p:spPr>
          <a:xfrm>
            <a:off x="6510692" y="2768556"/>
            <a:ext cx="382590" cy="1106805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DA86806-6296-4A99-BC69-D2F6D130E2DC}"/>
              </a:ext>
            </a:extLst>
          </p:cNvPr>
          <p:cNvCxnSpPr>
            <a:cxnSpLocks/>
            <a:stCxn id="57" idx="3"/>
            <a:endCxn id="61" idx="0"/>
          </p:cNvCxnSpPr>
          <p:nvPr/>
        </p:nvCxnSpPr>
        <p:spPr>
          <a:xfrm flipH="1">
            <a:off x="5189576" y="2755165"/>
            <a:ext cx="2163182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A711CE4-01DC-44BC-846F-98F5C66B0F6F}"/>
              </a:ext>
            </a:extLst>
          </p:cNvPr>
          <p:cNvCxnSpPr>
            <a:cxnSpLocks/>
            <a:stCxn id="57" idx="4"/>
            <a:endCxn id="64" idx="5"/>
          </p:cNvCxnSpPr>
          <p:nvPr/>
        </p:nvCxnSpPr>
        <p:spPr>
          <a:xfrm>
            <a:off x="7385087" y="2768556"/>
            <a:ext cx="460954" cy="1139134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92059D8C-6443-484A-BA1D-15D367F04565}"/>
              </a:ext>
            </a:extLst>
          </p:cNvPr>
          <p:cNvSpPr/>
          <p:nvPr/>
        </p:nvSpPr>
        <p:spPr>
          <a:xfrm>
            <a:off x="2766695" y="2462802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3CA82162-CBA5-4F8C-AD81-CC52405C5E8A}"/>
              </a:ext>
            </a:extLst>
          </p:cNvPr>
          <p:cNvSpPr/>
          <p:nvPr/>
        </p:nvSpPr>
        <p:spPr>
          <a:xfrm>
            <a:off x="3641090" y="2462802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C252AD3-D883-4067-A928-FC24DF623426}"/>
              </a:ext>
            </a:extLst>
          </p:cNvPr>
          <p:cNvSpPr/>
          <p:nvPr/>
        </p:nvSpPr>
        <p:spPr>
          <a:xfrm>
            <a:off x="4515485" y="2462802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rgbClr val="FC2105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98B44208-87E9-424D-976E-84704BBB1779}"/>
              </a:ext>
            </a:extLst>
          </p:cNvPr>
          <p:cNvSpPr/>
          <p:nvPr/>
        </p:nvSpPr>
        <p:spPr>
          <a:xfrm>
            <a:off x="5389880" y="2462802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D5CB3F3-DE93-44FC-B4FC-0FA364424FF9}"/>
              </a:ext>
            </a:extLst>
          </p:cNvPr>
          <p:cNvSpPr/>
          <p:nvPr/>
        </p:nvSpPr>
        <p:spPr>
          <a:xfrm>
            <a:off x="6264275" y="2462802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6AF17827-F8C3-450F-8159-6AF0311D6CF2}"/>
              </a:ext>
            </a:extLst>
          </p:cNvPr>
          <p:cNvSpPr/>
          <p:nvPr/>
        </p:nvSpPr>
        <p:spPr>
          <a:xfrm>
            <a:off x="7138670" y="2462802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12AB719-C128-4D8F-9A4E-8D201817E798}"/>
              </a:ext>
            </a:extLst>
          </p:cNvPr>
          <p:cNvSpPr/>
          <p:nvPr/>
        </p:nvSpPr>
        <p:spPr>
          <a:xfrm>
            <a:off x="2319020" y="3615327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0812C6FA-E050-4354-A356-A38AEE27685E}"/>
              </a:ext>
            </a:extLst>
          </p:cNvPr>
          <p:cNvSpPr/>
          <p:nvPr/>
        </p:nvSpPr>
        <p:spPr>
          <a:xfrm>
            <a:off x="3193733" y="3615327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D809FF13-F999-4020-B00A-1901D03FD871}"/>
              </a:ext>
            </a:extLst>
          </p:cNvPr>
          <p:cNvSpPr/>
          <p:nvPr/>
        </p:nvSpPr>
        <p:spPr>
          <a:xfrm>
            <a:off x="4068446" y="3615327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4F7581A1-04D7-4F9D-A1D6-BCCC6691836C}"/>
              </a:ext>
            </a:extLst>
          </p:cNvPr>
          <p:cNvSpPr/>
          <p:nvPr/>
        </p:nvSpPr>
        <p:spPr>
          <a:xfrm>
            <a:off x="4943159" y="3615327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774D2AAA-E232-443F-A4FD-D1AB6E4216D5}"/>
              </a:ext>
            </a:extLst>
          </p:cNvPr>
          <p:cNvSpPr/>
          <p:nvPr/>
        </p:nvSpPr>
        <p:spPr>
          <a:xfrm>
            <a:off x="5817872" y="3615327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EA607DB-C9DC-4FF1-BDCB-F9571F57DACB}"/>
              </a:ext>
            </a:extLst>
          </p:cNvPr>
          <p:cNvSpPr/>
          <p:nvPr/>
        </p:nvSpPr>
        <p:spPr>
          <a:xfrm>
            <a:off x="6692585" y="3615327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34FE82C-BFCC-4F7C-B8F1-6388F22A52EE}"/>
              </a:ext>
            </a:extLst>
          </p:cNvPr>
          <p:cNvSpPr/>
          <p:nvPr/>
        </p:nvSpPr>
        <p:spPr>
          <a:xfrm>
            <a:off x="7567295" y="3615327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917A514-DF87-4F9A-8723-228EB33D129E}"/>
                  </a:ext>
                </a:extLst>
              </p:cNvPr>
              <p:cNvSpPr txBox="1"/>
              <p:nvPr/>
            </p:nvSpPr>
            <p:spPr>
              <a:xfrm>
                <a:off x="2779472" y="2497797"/>
                <a:ext cx="5163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0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917A514-DF87-4F9A-8723-228EB33D1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472" y="2497797"/>
                <a:ext cx="516360" cy="400110"/>
              </a:xfrm>
              <a:prstGeom prst="rect">
                <a:avLst/>
              </a:prstGeom>
              <a:blipFill>
                <a:blip r:embed="rId3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FC861EB1-589F-4549-B6E2-E62D75BF7DCA}"/>
                  </a:ext>
                </a:extLst>
              </p:cNvPr>
              <p:cNvSpPr txBox="1"/>
              <p:nvPr/>
            </p:nvSpPr>
            <p:spPr>
              <a:xfrm>
                <a:off x="3654352" y="2494105"/>
                <a:ext cx="4838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FC861EB1-589F-4549-B6E2-E62D75BF7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352" y="2494105"/>
                <a:ext cx="483850" cy="400110"/>
              </a:xfrm>
              <a:prstGeom prst="rect">
                <a:avLst/>
              </a:prstGeom>
              <a:blipFill>
                <a:blip r:embed="rId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12FCA396-3E07-4753-ACEC-3B56F7D3CE2B}"/>
                  </a:ext>
                </a:extLst>
              </p:cNvPr>
              <p:cNvSpPr txBox="1"/>
              <p:nvPr/>
            </p:nvSpPr>
            <p:spPr>
              <a:xfrm>
                <a:off x="6278992" y="2502956"/>
                <a:ext cx="5223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12FCA396-3E07-4753-ACEC-3B56F7D3C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992" y="2502956"/>
                <a:ext cx="522322" cy="400110"/>
              </a:xfrm>
              <a:prstGeom prst="rect">
                <a:avLst/>
              </a:prstGeom>
              <a:blipFill>
                <a:blip r:embed="rId5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BB05018C-40BA-4566-AB12-13CFE7D9B145}"/>
                  </a:ext>
                </a:extLst>
              </p:cNvPr>
              <p:cNvSpPr txBox="1"/>
              <p:nvPr/>
            </p:nvSpPr>
            <p:spPr>
              <a:xfrm>
                <a:off x="4529232" y="2494105"/>
                <a:ext cx="5223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BB05018C-40BA-4566-AB12-13CFE7D9B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232" y="2494105"/>
                <a:ext cx="522322" cy="400110"/>
              </a:xfrm>
              <a:prstGeom prst="rect">
                <a:avLst/>
              </a:prstGeom>
              <a:blipFill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3CB567F-92A9-436F-A9C5-9CD8C9708EF2}"/>
                  </a:ext>
                </a:extLst>
              </p:cNvPr>
              <p:cNvSpPr txBox="1"/>
              <p:nvPr/>
            </p:nvSpPr>
            <p:spPr>
              <a:xfrm>
                <a:off x="5404112" y="2494105"/>
                <a:ext cx="5223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3CB567F-92A9-436F-A9C5-9CD8C9708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112" y="2494105"/>
                <a:ext cx="522322" cy="400110"/>
              </a:xfrm>
              <a:prstGeom prst="rect">
                <a:avLst/>
              </a:prstGeom>
              <a:blipFill>
                <a:blip r:embed="rId7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B9BB3F43-245D-4801-BAC2-E339ED649FFD}"/>
                  </a:ext>
                </a:extLst>
              </p:cNvPr>
              <p:cNvSpPr txBox="1"/>
              <p:nvPr/>
            </p:nvSpPr>
            <p:spPr>
              <a:xfrm>
                <a:off x="7153874" y="2494105"/>
                <a:ext cx="5223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B9BB3F43-245D-4801-BAC2-E339ED649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874" y="2494105"/>
                <a:ext cx="522322" cy="400110"/>
              </a:xfrm>
              <a:prstGeom prst="rect">
                <a:avLst/>
              </a:prstGeom>
              <a:blipFill>
                <a:blip r:embed="rId8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15DF601D-49C4-4233-BC06-DD555510D422}"/>
                  </a:ext>
                </a:extLst>
              </p:cNvPr>
              <p:cNvSpPr txBox="1"/>
              <p:nvPr/>
            </p:nvSpPr>
            <p:spPr>
              <a:xfrm>
                <a:off x="2343849" y="3643154"/>
                <a:ext cx="4987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20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15DF601D-49C4-4233-BC06-DD555510D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849" y="3643154"/>
                <a:ext cx="498726" cy="400110"/>
              </a:xfrm>
              <a:prstGeom prst="rect">
                <a:avLst/>
              </a:prstGeom>
              <a:blipFill>
                <a:blip r:embed="rId9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D4D4791D-C850-4859-B06E-9A3F66AC116F}"/>
                  </a:ext>
                </a:extLst>
              </p:cNvPr>
              <p:cNvSpPr txBox="1"/>
              <p:nvPr/>
            </p:nvSpPr>
            <p:spPr>
              <a:xfrm>
                <a:off x="3218729" y="3639462"/>
                <a:ext cx="4838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D4D4791D-C850-4859-B06E-9A3F66AC1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729" y="3639462"/>
                <a:ext cx="483850" cy="400110"/>
              </a:xfrm>
              <a:prstGeom prst="rect">
                <a:avLst/>
              </a:prstGeom>
              <a:blipFill>
                <a:blip r:embed="rId10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B89CB81D-38DF-4EE9-8AB7-2B75CC9BB74B}"/>
                  </a:ext>
                </a:extLst>
              </p:cNvPr>
              <p:cNvSpPr txBox="1"/>
              <p:nvPr/>
            </p:nvSpPr>
            <p:spPr>
              <a:xfrm>
                <a:off x="5843369" y="3648313"/>
                <a:ext cx="5118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B89CB81D-38DF-4EE9-8AB7-2B75CC9BB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369" y="3648313"/>
                <a:ext cx="511807" cy="400110"/>
              </a:xfrm>
              <a:prstGeom prst="rect">
                <a:avLst/>
              </a:prstGeom>
              <a:blipFill>
                <a:blip r:embed="rId1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11035BFA-4E52-40BC-9904-11FCFAC9A8CF}"/>
                  </a:ext>
                </a:extLst>
              </p:cNvPr>
              <p:cNvSpPr txBox="1"/>
              <p:nvPr/>
            </p:nvSpPr>
            <p:spPr>
              <a:xfrm>
                <a:off x="4093609" y="3639462"/>
                <a:ext cx="5118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11035BFA-4E52-40BC-9904-11FCFAC9A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609" y="3639462"/>
                <a:ext cx="511807" cy="400110"/>
              </a:xfrm>
              <a:prstGeom prst="rect">
                <a:avLst/>
              </a:prstGeom>
              <a:blipFill>
                <a:blip r:embed="rId1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A6A644C-8EFA-4EA7-955D-F6F3B05EA315}"/>
                  </a:ext>
                </a:extLst>
              </p:cNvPr>
              <p:cNvSpPr txBox="1"/>
              <p:nvPr/>
            </p:nvSpPr>
            <p:spPr>
              <a:xfrm>
                <a:off x="4968489" y="3639462"/>
                <a:ext cx="500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A6A644C-8EFA-4EA7-955D-F6F3B05EA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489" y="3639462"/>
                <a:ext cx="500843" cy="400110"/>
              </a:xfrm>
              <a:prstGeom prst="rect">
                <a:avLst/>
              </a:prstGeom>
              <a:blipFill>
                <a:blip r:embed="rId13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6F0DF325-ED07-4D0F-BA26-C261C926CE9C}"/>
                  </a:ext>
                </a:extLst>
              </p:cNvPr>
              <p:cNvSpPr txBox="1"/>
              <p:nvPr/>
            </p:nvSpPr>
            <p:spPr>
              <a:xfrm>
                <a:off x="6718251" y="3639462"/>
                <a:ext cx="5118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6F0DF325-ED07-4D0F-BA26-C261C926C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251" y="3639462"/>
                <a:ext cx="511807" cy="400110"/>
              </a:xfrm>
              <a:prstGeom prst="rect">
                <a:avLst/>
              </a:prstGeom>
              <a:blipFill>
                <a:blip r:embed="rId1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7355BA28-BD6B-4D87-B95B-4177C1B78715}"/>
                  </a:ext>
                </a:extLst>
              </p:cNvPr>
              <p:cNvSpPr txBox="1"/>
              <p:nvPr/>
            </p:nvSpPr>
            <p:spPr>
              <a:xfrm>
                <a:off x="7581849" y="3625539"/>
                <a:ext cx="5118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7355BA28-BD6B-4D87-B95B-4177C1B78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849" y="3625539"/>
                <a:ext cx="511807" cy="400110"/>
              </a:xfrm>
              <a:prstGeom prst="rect">
                <a:avLst/>
              </a:prstGeom>
              <a:blipFill>
                <a:blip r:embed="rId1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Text Placeholder 6">
            <a:extLst>
              <a:ext uri="{FF2B5EF4-FFF2-40B4-BE49-F238E27FC236}">
                <a16:creationId xmlns:a16="http://schemas.microsoft.com/office/drawing/2014/main" id="{702C9171-51E0-4DD1-9387-1B2753A6C0B8}"/>
              </a:ext>
            </a:extLst>
          </p:cNvPr>
          <p:cNvSpPr txBox="1">
            <a:spLocks/>
          </p:cNvSpPr>
          <p:nvPr/>
        </p:nvSpPr>
        <p:spPr>
          <a:xfrm>
            <a:off x="2604824" y="4236045"/>
            <a:ext cx="5355952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+mn-lt"/>
              </a:rPr>
              <a:t>Example of computing (2,3)-core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3261128-6715-4E98-A326-03BA886D35AC}"/>
              </a:ext>
            </a:extLst>
          </p:cNvPr>
          <p:cNvSpPr txBox="1"/>
          <p:nvPr/>
        </p:nvSpPr>
        <p:spPr>
          <a:xfrm>
            <a:off x="838199" y="1631766"/>
            <a:ext cx="7997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Remove u3 and its incident edges,</a:t>
            </a:r>
            <a:r>
              <a:rPr lang="zh-CN" altLang="en-US" sz="2400" dirty="0"/>
              <a:t> </a:t>
            </a:r>
            <a:r>
              <a:rPr lang="en-US" altLang="zh-CN" sz="2400" dirty="0"/>
              <a:t>which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colored</a:t>
            </a:r>
            <a:r>
              <a:rPr lang="zh-CN" altLang="en-US" sz="2400" dirty="0"/>
              <a:t> </a:t>
            </a:r>
            <a:r>
              <a:rPr lang="en-US" altLang="zh-CN" sz="2400" dirty="0"/>
              <a:t>red.</a:t>
            </a:r>
            <a:endParaRPr lang="zh-CN" alt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02235-9B6B-EC3C-889A-2CEE36B14F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0F391-1275-6C61-B8DA-36613F0CB1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76</a:t>
            </a:fld>
            <a:endParaRPr lang="en-AU" dirty="0"/>
          </a:p>
        </p:txBody>
      </p:sp>
      <p:sp>
        <p:nvSpPr>
          <p:cNvPr id="68" name="Title 2">
            <a:extLst>
              <a:ext uri="{FF2B5EF4-FFF2-40B4-BE49-F238E27FC236}">
                <a16:creationId xmlns:a16="http://schemas.microsoft.com/office/drawing/2014/main" id="{643584F0-8201-E483-D8C1-004C13D2B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Online computation of </a:t>
            </a:r>
            <a:r>
              <a:rPr lang="en-US" altLang="zh-CN" dirty="0">
                <a:latin typeface="+mn-lt"/>
              </a:rPr>
              <a:t>(</a:t>
            </a:r>
            <a:r>
              <a:rPr lang="el-GR" altLang="zh-CN" dirty="0">
                <a:latin typeface="+mn-lt"/>
              </a:rPr>
              <a:t>α</a:t>
            </a:r>
            <a:r>
              <a:rPr lang="en-US" altLang="zh-CN" dirty="0">
                <a:latin typeface="+mn-lt"/>
              </a:rPr>
              <a:t>, </a:t>
            </a:r>
            <a:r>
              <a:rPr lang="el-GR" altLang="zh-CN" dirty="0">
                <a:latin typeface="+mn-lt"/>
              </a:rPr>
              <a:t>β</a:t>
            </a:r>
            <a:r>
              <a:rPr lang="en-US" altLang="zh-CN" dirty="0">
                <a:latin typeface="+mn-lt"/>
              </a:rPr>
              <a:t>)-core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5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10"/>
    </mc:Choice>
    <mc:Fallback xmlns="">
      <p:transition spd="slow" advTm="1461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33E2F72-66F7-4CDC-920B-47BD46BD4B78}"/>
              </a:ext>
            </a:extLst>
          </p:cNvPr>
          <p:cNvCxnSpPr>
            <a:cxnSpLocks/>
          </p:cNvCxnSpPr>
          <p:nvPr/>
        </p:nvCxnSpPr>
        <p:spPr>
          <a:xfrm>
            <a:off x="4162723" y="3067812"/>
            <a:ext cx="3051495" cy="1120196"/>
          </a:xfrm>
          <a:prstGeom prst="line">
            <a:avLst/>
          </a:prstGeom>
          <a:ln w="19050">
            <a:solidFill>
              <a:srgbClr val="FC21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7AD3322-9451-4E36-BA55-4E19A6D3CCE4}"/>
              </a:ext>
            </a:extLst>
          </p:cNvPr>
          <p:cNvSpPr txBox="1">
            <a:spLocks/>
          </p:cNvSpPr>
          <p:nvPr/>
        </p:nvSpPr>
        <p:spPr>
          <a:xfrm>
            <a:off x="730183" y="5453857"/>
            <a:ext cx="10077579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1400" i="0" dirty="0" err="1"/>
              <a:t>Danhao</a:t>
            </a:r>
            <a:r>
              <a:rPr lang="en-AU" sz="1400" i="0" dirty="0"/>
              <a:t> Ding, Hui Li, </a:t>
            </a:r>
            <a:r>
              <a:rPr lang="en-AU" sz="1400" i="0" dirty="0" err="1"/>
              <a:t>Zhipeng</a:t>
            </a:r>
            <a:r>
              <a:rPr lang="en-AU" sz="1400" i="0" dirty="0"/>
              <a:t> Huang, and Nikos Mamoulis.2017. </a:t>
            </a:r>
            <a:r>
              <a:rPr lang="en-AU" sz="1400" b="1" i="0" dirty="0"/>
              <a:t>Efficient fault-tolerant group recommendation using alpha-beta-core.</a:t>
            </a:r>
            <a:r>
              <a:rPr lang="en-AU" sz="1400" i="0" dirty="0"/>
              <a:t> In Proceedings of the 2017 ACM on Conference on Information and Knowledge Management.2047–2050.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87BB8C5-D76B-47C9-94B0-0E3554FBF005}"/>
              </a:ext>
            </a:extLst>
          </p:cNvPr>
          <p:cNvSpPr/>
          <p:nvPr/>
        </p:nvSpPr>
        <p:spPr>
          <a:xfrm>
            <a:off x="3196888" y="3022092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5D49379-CFBC-4A87-8FF9-9F95FF4F0AE6}"/>
              </a:ext>
            </a:extLst>
          </p:cNvPr>
          <p:cNvSpPr/>
          <p:nvPr/>
        </p:nvSpPr>
        <p:spPr>
          <a:xfrm>
            <a:off x="4071283" y="3022092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C445AD8-8A5C-41E2-A377-88CB46770B5F}"/>
              </a:ext>
            </a:extLst>
          </p:cNvPr>
          <p:cNvSpPr/>
          <p:nvPr/>
        </p:nvSpPr>
        <p:spPr>
          <a:xfrm>
            <a:off x="5820073" y="3022092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723FEBB-7802-47FF-9EA6-361E16A1B33C}"/>
              </a:ext>
            </a:extLst>
          </p:cNvPr>
          <p:cNvSpPr/>
          <p:nvPr/>
        </p:nvSpPr>
        <p:spPr>
          <a:xfrm>
            <a:off x="6694468" y="3022092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4B96C63-9A47-4DF7-8770-424D606FE5DD}"/>
              </a:ext>
            </a:extLst>
          </p:cNvPr>
          <p:cNvSpPr/>
          <p:nvPr/>
        </p:nvSpPr>
        <p:spPr>
          <a:xfrm>
            <a:off x="7568863" y="3022092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F229D5C-EEA1-446C-8700-7EB71140622F}"/>
              </a:ext>
            </a:extLst>
          </p:cNvPr>
          <p:cNvSpPr/>
          <p:nvPr/>
        </p:nvSpPr>
        <p:spPr>
          <a:xfrm>
            <a:off x="2749213" y="4174617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93AF17B-4D9B-43FE-9AA2-D1F679CF79FA}"/>
              </a:ext>
            </a:extLst>
          </p:cNvPr>
          <p:cNvSpPr/>
          <p:nvPr/>
        </p:nvSpPr>
        <p:spPr>
          <a:xfrm>
            <a:off x="3623926" y="4174617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5F2DAA4-3545-410C-B14B-43F74D5207C0}"/>
              </a:ext>
            </a:extLst>
          </p:cNvPr>
          <p:cNvSpPr/>
          <p:nvPr/>
        </p:nvSpPr>
        <p:spPr>
          <a:xfrm>
            <a:off x="4498639" y="4174617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FD7A892-586C-4614-BA43-41C80C5C38DE}"/>
              </a:ext>
            </a:extLst>
          </p:cNvPr>
          <p:cNvSpPr/>
          <p:nvPr/>
        </p:nvSpPr>
        <p:spPr>
          <a:xfrm>
            <a:off x="5373352" y="4174617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97B9FCF-8DAB-44B1-965C-DCF98ADED943}"/>
              </a:ext>
            </a:extLst>
          </p:cNvPr>
          <p:cNvSpPr/>
          <p:nvPr/>
        </p:nvSpPr>
        <p:spPr>
          <a:xfrm>
            <a:off x="6248065" y="4174617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DD4F0D4-0F21-4D88-9378-818CEE703F83}"/>
              </a:ext>
            </a:extLst>
          </p:cNvPr>
          <p:cNvSpPr/>
          <p:nvPr/>
        </p:nvSpPr>
        <p:spPr>
          <a:xfrm>
            <a:off x="7122778" y="4174617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3189708-E49F-431D-B148-F5DE6955313E}"/>
              </a:ext>
            </a:extLst>
          </p:cNvPr>
          <p:cNvSpPr/>
          <p:nvPr/>
        </p:nvSpPr>
        <p:spPr>
          <a:xfrm>
            <a:off x="7997488" y="4174617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674EBA2-3A86-44C6-B6EF-CB14B7F60390}"/>
              </a:ext>
            </a:extLst>
          </p:cNvPr>
          <p:cNvCxnSpPr>
            <a:cxnSpLocks/>
            <a:endCxn id="58" idx="7"/>
          </p:cNvCxnSpPr>
          <p:nvPr/>
        </p:nvCxnSpPr>
        <p:spPr>
          <a:xfrm flipH="1">
            <a:off x="2827262" y="3113532"/>
            <a:ext cx="403349" cy="1074476"/>
          </a:xfrm>
          <a:prstGeom prst="line">
            <a:avLst/>
          </a:prstGeom>
          <a:ln w="19050">
            <a:solidFill>
              <a:srgbClr val="FC21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E463125-82E3-457D-B79A-9A992F243087}"/>
              </a:ext>
            </a:extLst>
          </p:cNvPr>
          <p:cNvCxnSpPr>
            <a:cxnSpLocks/>
            <a:stCxn id="52" idx="4"/>
            <a:endCxn id="59" idx="1"/>
          </p:cNvCxnSpPr>
          <p:nvPr/>
        </p:nvCxnSpPr>
        <p:spPr>
          <a:xfrm>
            <a:off x="3242608" y="3113532"/>
            <a:ext cx="394709" cy="1074476"/>
          </a:xfrm>
          <a:prstGeom prst="line">
            <a:avLst/>
          </a:prstGeom>
          <a:ln w="19050">
            <a:solidFill>
              <a:srgbClr val="FC21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529E56A-D66E-46EA-B886-5A1DD9DA416D}"/>
              </a:ext>
            </a:extLst>
          </p:cNvPr>
          <p:cNvCxnSpPr>
            <a:cxnSpLocks/>
            <a:stCxn id="52" idx="5"/>
            <a:endCxn id="60" idx="1"/>
          </p:cNvCxnSpPr>
          <p:nvPr/>
        </p:nvCxnSpPr>
        <p:spPr>
          <a:xfrm>
            <a:off x="3274937" y="3100141"/>
            <a:ext cx="1237093" cy="1087867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AD58D04-30B0-4DDB-B3E8-6F9943C161C8}"/>
              </a:ext>
            </a:extLst>
          </p:cNvPr>
          <p:cNvCxnSpPr>
            <a:cxnSpLocks/>
            <a:stCxn id="52" idx="5"/>
            <a:endCxn id="61" idx="0"/>
          </p:cNvCxnSpPr>
          <p:nvPr/>
        </p:nvCxnSpPr>
        <p:spPr>
          <a:xfrm>
            <a:off x="3274937" y="3100141"/>
            <a:ext cx="2144135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EFD1AD-5959-4A77-952E-3EE11F076419}"/>
              </a:ext>
            </a:extLst>
          </p:cNvPr>
          <p:cNvCxnSpPr>
            <a:cxnSpLocks/>
            <a:stCxn id="52" idx="5"/>
            <a:endCxn id="62" idx="1"/>
          </p:cNvCxnSpPr>
          <p:nvPr/>
        </p:nvCxnSpPr>
        <p:spPr>
          <a:xfrm>
            <a:off x="3274937" y="3100141"/>
            <a:ext cx="2986519" cy="1087867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327D41D-4328-4233-96E0-F10B151DA5C6}"/>
              </a:ext>
            </a:extLst>
          </p:cNvPr>
          <p:cNvCxnSpPr>
            <a:cxnSpLocks/>
            <a:stCxn id="53" idx="4"/>
            <a:endCxn id="60" idx="1"/>
          </p:cNvCxnSpPr>
          <p:nvPr/>
        </p:nvCxnSpPr>
        <p:spPr>
          <a:xfrm>
            <a:off x="4117003" y="3113532"/>
            <a:ext cx="395027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3EA7ED8-F6B9-42A2-9FEA-FF8A44A33D77}"/>
              </a:ext>
            </a:extLst>
          </p:cNvPr>
          <p:cNvCxnSpPr>
            <a:cxnSpLocks/>
            <a:stCxn id="53" idx="5"/>
            <a:endCxn id="61" idx="0"/>
          </p:cNvCxnSpPr>
          <p:nvPr/>
        </p:nvCxnSpPr>
        <p:spPr>
          <a:xfrm>
            <a:off x="4149332" y="3100141"/>
            <a:ext cx="1269740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E20E5F1-7033-4B32-80C8-60329E78EA02}"/>
              </a:ext>
            </a:extLst>
          </p:cNvPr>
          <p:cNvCxnSpPr>
            <a:cxnSpLocks/>
            <a:stCxn id="55" idx="4"/>
            <a:endCxn id="58" idx="7"/>
          </p:cNvCxnSpPr>
          <p:nvPr/>
        </p:nvCxnSpPr>
        <p:spPr>
          <a:xfrm flipH="1">
            <a:off x="2827262" y="3113532"/>
            <a:ext cx="3038531" cy="1074476"/>
          </a:xfrm>
          <a:prstGeom prst="line">
            <a:avLst/>
          </a:prstGeom>
          <a:ln w="19050">
            <a:solidFill>
              <a:srgbClr val="FC21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EC0DDF3-3B34-4E27-A1A0-A9191DE5BC3A}"/>
              </a:ext>
            </a:extLst>
          </p:cNvPr>
          <p:cNvCxnSpPr>
            <a:cxnSpLocks/>
            <a:stCxn id="55" idx="4"/>
            <a:endCxn id="59" idx="1"/>
          </p:cNvCxnSpPr>
          <p:nvPr/>
        </p:nvCxnSpPr>
        <p:spPr>
          <a:xfrm flipH="1">
            <a:off x="3637317" y="3113532"/>
            <a:ext cx="2228476" cy="1074476"/>
          </a:xfrm>
          <a:prstGeom prst="line">
            <a:avLst/>
          </a:prstGeom>
          <a:ln w="19050">
            <a:solidFill>
              <a:srgbClr val="FC21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AA4B14E-5524-4CD0-A315-B9D8E923FC05}"/>
              </a:ext>
            </a:extLst>
          </p:cNvPr>
          <p:cNvCxnSpPr>
            <a:cxnSpLocks/>
            <a:stCxn id="55" idx="5"/>
            <a:endCxn id="60" idx="1"/>
          </p:cNvCxnSpPr>
          <p:nvPr/>
        </p:nvCxnSpPr>
        <p:spPr>
          <a:xfrm flipH="1">
            <a:off x="4512030" y="3100141"/>
            <a:ext cx="1386092" cy="1087867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6F071B9-3ABE-4BE2-A2B2-534119E07D13}"/>
              </a:ext>
            </a:extLst>
          </p:cNvPr>
          <p:cNvCxnSpPr>
            <a:cxnSpLocks/>
            <a:stCxn id="55" idx="5"/>
            <a:endCxn id="61" idx="0"/>
          </p:cNvCxnSpPr>
          <p:nvPr/>
        </p:nvCxnSpPr>
        <p:spPr>
          <a:xfrm flipH="1">
            <a:off x="5419072" y="3100141"/>
            <a:ext cx="479050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0D174D0-0F04-4B00-8144-B53906C3EA14}"/>
              </a:ext>
            </a:extLst>
          </p:cNvPr>
          <p:cNvCxnSpPr>
            <a:cxnSpLocks/>
            <a:stCxn id="55" idx="5"/>
            <a:endCxn id="62" idx="0"/>
          </p:cNvCxnSpPr>
          <p:nvPr/>
        </p:nvCxnSpPr>
        <p:spPr>
          <a:xfrm>
            <a:off x="5898122" y="3100141"/>
            <a:ext cx="395663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854E727-A7A2-4211-9479-117F87A245D9}"/>
              </a:ext>
            </a:extLst>
          </p:cNvPr>
          <p:cNvCxnSpPr>
            <a:cxnSpLocks/>
            <a:stCxn id="56" idx="3"/>
            <a:endCxn id="62" idx="0"/>
          </p:cNvCxnSpPr>
          <p:nvPr/>
        </p:nvCxnSpPr>
        <p:spPr>
          <a:xfrm flipH="1">
            <a:off x="6293785" y="3100141"/>
            <a:ext cx="414074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341F7EB-002F-4ACE-8757-D0E675FFEC9F}"/>
              </a:ext>
            </a:extLst>
          </p:cNvPr>
          <p:cNvCxnSpPr>
            <a:cxnSpLocks/>
            <a:stCxn id="56" idx="4"/>
            <a:endCxn id="63" idx="2"/>
          </p:cNvCxnSpPr>
          <p:nvPr/>
        </p:nvCxnSpPr>
        <p:spPr>
          <a:xfrm>
            <a:off x="6740188" y="3113532"/>
            <a:ext cx="382590" cy="1106805"/>
          </a:xfrm>
          <a:prstGeom prst="line">
            <a:avLst/>
          </a:prstGeom>
          <a:ln w="19050">
            <a:solidFill>
              <a:srgbClr val="FC21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DA86806-6296-4A99-BC69-D2F6D130E2DC}"/>
              </a:ext>
            </a:extLst>
          </p:cNvPr>
          <p:cNvCxnSpPr>
            <a:cxnSpLocks/>
            <a:stCxn id="57" idx="3"/>
            <a:endCxn id="61" idx="0"/>
          </p:cNvCxnSpPr>
          <p:nvPr/>
        </p:nvCxnSpPr>
        <p:spPr>
          <a:xfrm flipH="1">
            <a:off x="5419072" y="3100141"/>
            <a:ext cx="2163182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A711CE4-01DC-44BC-846F-98F5C66B0F6F}"/>
              </a:ext>
            </a:extLst>
          </p:cNvPr>
          <p:cNvCxnSpPr>
            <a:cxnSpLocks/>
            <a:stCxn id="57" idx="4"/>
            <a:endCxn id="64" idx="5"/>
          </p:cNvCxnSpPr>
          <p:nvPr/>
        </p:nvCxnSpPr>
        <p:spPr>
          <a:xfrm>
            <a:off x="7614583" y="3113532"/>
            <a:ext cx="460954" cy="1139134"/>
          </a:xfrm>
          <a:prstGeom prst="line">
            <a:avLst/>
          </a:prstGeom>
          <a:ln w="19050">
            <a:solidFill>
              <a:srgbClr val="FC21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92059D8C-6443-484A-BA1D-15D367F04565}"/>
              </a:ext>
            </a:extLst>
          </p:cNvPr>
          <p:cNvSpPr/>
          <p:nvPr/>
        </p:nvSpPr>
        <p:spPr>
          <a:xfrm>
            <a:off x="2996191" y="2807778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3CA82162-CBA5-4F8C-AD81-CC52405C5E8A}"/>
              </a:ext>
            </a:extLst>
          </p:cNvPr>
          <p:cNvSpPr/>
          <p:nvPr/>
        </p:nvSpPr>
        <p:spPr>
          <a:xfrm>
            <a:off x="3870586" y="2807778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98B44208-87E9-424D-976E-84704BBB1779}"/>
              </a:ext>
            </a:extLst>
          </p:cNvPr>
          <p:cNvSpPr/>
          <p:nvPr/>
        </p:nvSpPr>
        <p:spPr>
          <a:xfrm>
            <a:off x="5619376" y="2807778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D5CB3F3-DE93-44FC-B4FC-0FA364424FF9}"/>
              </a:ext>
            </a:extLst>
          </p:cNvPr>
          <p:cNvSpPr/>
          <p:nvPr/>
        </p:nvSpPr>
        <p:spPr>
          <a:xfrm>
            <a:off x="6493771" y="2807778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6AF17827-F8C3-450F-8159-6AF0311D6CF2}"/>
              </a:ext>
            </a:extLst>
          </p:cNvPr>
          <p:cNvSpPr/>
          <p:nvPr/>
        </p:nvSpPr>
        <p:spPr>
          <a:xfrm>
            <a:off x="7368166" y="2807778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12AB719-C128-4D8F-9A4E-8D201817E798}"/>
              </a:ext>
            </a:extLst>
          </p:cNvPr>
          <p:cNvSpPr/>
          <p:nvPr/>
        </p:nvSpPr>
        <p:spPr>
          <a:xfrm>
            <a:off x="2548516" y="3960303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FC21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0812C6FA-E050-4354-A356-A38AEE27685E}"/>
              </a:ext>
            </a:extLst>
          </p:cNvPr>
          <p:cNvSpPr/>
          <p:nvPr/>
        </p:nvSpPr>
        <p:spPr>
          <a:xfrm>
            <a:off x="3423229" y="3960303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FC21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D809FF13-F999-4020-B00A-1901D03FD871}"/>
              </a:ext>
            </a:extLst>
          </p:cNvPr>
          <p:cNvSpPr/>
          <p:nvPr/>
        </p:nvSpPr>
        <p:spPr>
          <a:xfrm>
            <a:off x="4297942" y="3960303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4F7581A1-04D7-4F9D-A1D6-BCCC6691836C}"/>
              </a:ext>
            </a:extLst>
          </p:cNvPr>
          <p:cNvSpPr/>
          <p:nvPr/>
        </p:nvSpPr>
        <p:spPr>
          <a:xfrm>
            <a:off x="5172655" y="3960303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774D2AAA-E232-443F-A4FD-D1AB6E4216D5}"/>
              </a:ext>
            </a:extLst>
          </p:cNvPr>
          <p:cNvSpPr/>
          <p:nvPr/>
        </p:nvSpPr>
        <p:spPr>
          <a:xfrm>
            <a:off x="6047368" y="3960303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EA607DB-C9DC-4FF1-BDCB-F9571F57DACB}"/>
              </a:ext>
            </a:extLst>
          </p:cNvPr>
          <p:cNvSpPr/>
          <p:nvPr/>
        </p:nvSpPr>
        <p:spPr>
          <a:xfrm>
            <a:off x="6922081" y="3960303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FC21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34FE82C-BFCC-4F7C-B8F1-6388F22A52EE}"/>
              </a:ext>
            </a:extLst>
          </p:cNvPr>
          <p:cNvSpPr/>
          <p:nvPr/>
        </p:nvSpPr>
        <p:spPr>
          <a:xfrm>
            <a:off x="7796791" y="3960303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FC21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917A514-DF87-4F9A-8723-228EB33D129E}"/>
                  </a:ext>
                </a:extLst>
              </p:cNvPr>
              <p:cNvSpPr txBox="1"/>
              <p:nvPr/>
            </p:nvSpPr>
            <p:spPr>
              <a:xfrm>
                <a:off x="3008968" y="2842773"/>
                <a:ext cx="5163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0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917A514-DF87-4F9A-8723-228EB33D1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968" y="2842773"/>
                <a:ext cx="516360" cy="400110"/>
              </a:xfrm>
              <a:prstGeom prst="rect">
                <a:avLst/>
              </a:prstGeom>
              <a:blipFill>
                <a:blip r:embed="rId3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FC861EB1-589F-4549-B6E2-E62D75BF7DCA}"/>
                  </a:ext>
                </a:extLst>
              </p:cNvPr>
              <p:cNvSpPr txBox="1"/>
              <p:nvPr/>
            </p:nvSpPr>
            <p:spPr>
              <a:xfrm>
                <a:off x="3883848" y="2839081"/>
                <a:ext cx="4838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FC861EB1-589F-4549-B6E2-E62D75BF7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848" y="2839081"/>
                <a:ext cx="483850" cy="400110"/>
              </a:xfrm>
              <a:prstGeom prst="rect">
                <a:avLst/>
              </a:prstGeom>
              <a:blipFill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12FCA396-3E07-4753-ACEC-3B56F7D3CE2B}"/>
                  </a:ext>
                </a:extLst>
              </p:cNvPr>
              <p:cNvSpPr txBox="1"/>
              <p:nvPr/>
            </p:nvSpPr>
            <p:spPr>
              <a:xfrm>
                <a:off x="6508488" y="2847932"/>
                <a:ext cx="5223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12FCA396-3E07-4753-ACEC-3B56F7D3C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488" y="2847932"/>
                <a:ext cx="522322" cy="400110"/>
              </a:xfrm>
              <a:prstGeom prst="rect">
                <a:avLst/>
              </a:prstGeom>
              <a:blipFill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3CB567F-92A9-436F-A9C5-9CD8C9708EF2}"/>
                  </a:ext>
                </a:extLst>
              </p:cNvPr>
              <p:cNvSpPr txBox="1"/>
              <p:nvPr/>
            </p:nvSpPr>
            <p:spPr>
              <a:xfrm>
                <a:off x="5633608" y="2839081"/>
                <a:ext cx="5223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3CB567F-92A9-436F-A9C5-9CD8C9708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608" y="2839081"/>
                <a:ext cx="522322" cy="400110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B9BB3F43-245D-4801-BAC2-E339ED649FFD}"/>
                  </a:ext>
                </a:extLst>
              </p:cNvPr>
              <p:cNvSpPr txBox="1"/>
              <p:nvPr/>
            </p:nvSpPr>
            <p:spPr>
              <a:xfrm>
                <a:off x="7383370" y="2839081"/>
                <a:ext cx="5223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B9BB3F43-245D-4801-BAC2-E339ED649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370" y="2839081"/>
                <a:ext cx="522322" cy="400110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15DF601D-49C4-4233-BC06-DD555510D422}"/>
                  </a:ext>
                </a:extLst>
              </p:cNvPr>
              <p:cNvSpPr txBox="1"/>
              <p:nvPr/>
            </p:nvSpPr>
            <p:spPr>
              <a:xfrm>
                <a:off x="2573345" y="3988130"/>
                <a:ext cx="4987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FC21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solidFill>
                                <a:srgbClr val="FC2105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2000" i="0" dirty="0">
                              <a:solidFill>
                                <a:srgbClr val="FC210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C2105"/>
                  </a:solidFill>
                </a:endParaRPr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15DF601D-49C4-4233-BC06-DD555510D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345" y="3988130"/>
                <a:ext cx="498726" cy="400110"/>
              </a:xfrm>
              <a:prstGeom prst="rect">
                <a:avLst/>
              </a:prstGeom>
              <a:blipFill>
                <a:blip r:embed="rId8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D4D4791D-C850-4859-B06E-9A3F66AC116F}"/>
                  </a:ext>
                </a:extLst>
              </p:cNvPr>
              <p:cNvSpPr txBox="1"/>
              <p:nvPr/>
            </p:nvSpPr>
            <p:spPr>
              <a:xfrm>
                <a:off x="3448225" y="3984438"/>
                <a:ext cx="4838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FC21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FC210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0" dirty="0" smtClean="0">
                              <a:solidFill>
                                <a:srgbClr val="FC210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C2105"/>
                  </a:solidFill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D4D4791D-C850-4859-B06E-9A3F66AC1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225" y="3984438"/>
                <a:ext cx="483850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B89CB81D-38DF-4EE9-8AB7-2B75CC9BB74B}"/>
                  </a:ext>
                </a:extLst>
              </p:cNvPr>
              <p:cNvSpPr txBox="1"/>
              <p:nvPr/>
            </p:nvSpPr>
            <p:spPr>
              <a:xfrm>
                <a:off x="6072865" y="3993289"/>
                <a:ext cx="5118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B89CB81D-38DF-4EE9-8AB7-2B75CC9BB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865" y="3993289"/>
                <a:ext cx="511807" cy="400110"/>
              </a:xfrm>
              <a:prstGeom prst="rect">
                <a:avLst/>
              </a:prstGeom>
              <a:blipFill>
                <a:blip r:embed="rId10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11035BFA-4E52-40BC-9904-11FCFAC9A8CF}"/>
                  </a:ext>
                </a:extLst>
              </p:cNvPr>
              <p:cNvSpPr txBox="1"/>
              <p:nvPr/>
            </p:nvSpPr>
            <p:spPr>
              <a:xfrm>
                <a:off x="4323105" y="3984438"/>
                <a:ext cx="5118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11035BFA-4E52-40BC-9904-11FCFAC9A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105" y="3984438"/>
                <a:ext cx="511807" cy="400110"/>
              </a:xfrm>
              <a:prstGeom prst="rect">
                <a:avLst/>
              </a:prstGeom>
              <a:blipFill>
                <a:blip r:embed="rId11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A6A644C-8EFA-4EA7-955D-F6F3B05EA315}"/>
                  </a:ext>
                </a:extLst>
              </p:cNvPr>
              <p:cNvSpPr txBox="1"/>
              <p:nvPr/>
            </p:nvSpPr>
            <p:spPr>
              <a:xfrm>
                <a:off x="5197985" y="3984438"/>
                <a:ext cx="500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A6A644C-8EFA-4EA7-955D-F6F3B05EA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985" y="3984438"/>
                <a:ext cx="500843" cy="400110"/>
              </a:xfrm>
              <a:prstGeom prst="rect">
                <a:avLst/>
              </a:prstGeom>
              <a:blipFill>
                <a:blip r:embed="rId1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6F0DF325-ED07-4D0F-BA26-C261C926CE9C}"/>
                  </a:ext>
                </a:extLst>
              </p:cNvPr>
              <p:cNvSpPr txBox="1"/>
              <p:nvPr/>
            </p:nvSpPr>
            <p:spPr>
              <a:xfrm>
                <a:off x="6947747" y="3984438"/>
                <a:ext cx="5118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FC21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FC210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0" dirty="0" smtClean="0">
                              <a:solidFill>
                                <a:srgbClr val="FC2105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C2105"/>
                  </a:solidFill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6F0DF325-ED07-4D0F-BA26-C261C926C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747" y="3984438"/>
                <a:ext cx="511807" cy="400110"/>
              </a:xfrm>
              <a:prstGeom prst="rect">
                <a:avLst/>
              </a:prstGeom>
              <a:blipFill>
                <a:blip r:embed="rId1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7355BA28-BD6B-4D87-B95B-4177C1B78715}"/>
                  </a:ext>
                </a:extLst>
              </p:cNvPr>
              <p:cNvSpPr txBox="1"/>
              <p:nvPr/>
            </p:nvSpPr>
            <p:spPr>
              <a:xfrm>
                <a:off x="7811345" y="3970515"/>
                <a:ext cx="5118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FC21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FC210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0" dirty="0" smtClean="0">
                              <a:solidFill>
                                <a:srgbClr val="FC2105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C2105"/>
                  </a:solidFill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7355BA28-BD6B-4D87-B95B-4177C1B78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345" y="3970515"/>
                <a:ext cx="511807" cy="400110"/>
              </a:xfrm>
              <a:prstGeom prst="rect">
                <a:avLst/>
              </a:prstGeom>
              <a:blipFill>
                <a:blip r:embed="rId1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Text Placeholder 6">
            <a:extLst>
              <a:ext uri="{FF2B5EF4-FFF2-40B4-BE49-F238E27FC236}">
                <a16:creationId xmlns:a16="http://schemas.microsoft.com/office/drawing/2014/main" id="{702C9171-51E0-4DD1-9387-1B2753A6C0B8}"/>
              </a:ext>
            </a:extLst>
          </p:cNvPr>
          <p:cNvSpPr txBox="1">
            <a:spLocks/>
          </p:cNvSpPr>
          <p:nvPr/>
        </p:nvSpPr>
        <p:spPr>
          <a:xfrm>
            <a:off x="3446225" y="4632943"/>
            <a:ext cx="5355952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+mn-lt"/>
              </a:rPr>
              <a:t>Example of computing (2,3)-core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BFA3D78A-4BB6-4937-A68D-AC9BB6EF38ED}"/>
              </a:ext>
            </a:extLst>
          </p:cNvPr>
          <p:cNvSpPr txBox="1"/>
          <p:nvPr/>
        </p:nvSpPr>
        <p:spPr>
          <a:xfrm>
            <a:off x="838200" y="1672915"/>
            <a:ext cx="61691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Remove v1, v2, v6, v7 and their incident edges, which are colored red. </a:t>
            </a:r>
            <a:endParaRPr lang="zh-CN" alt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0F399-886E-87D2-D701-EEC2C1BD94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28F0E-B771-0A72-571B-E0B0DA2FC3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77</a:t>
            </a:fld>
            <a:endParaRPr lang="en-AU" dirty="0"/>
          </a:p>
        </p:txBody>
      </p:sp>
      <p:sp>
        <p:nvSpPr>
          <p:cNvPr id="68" name="Title 2">
            <a:extLst>
              <a:ext uri="{FF2B5EF4-FFF2-40B4-BE49-F238E27FC236}">
                <a16:creationId xmlns:a16="http://schemas.microsoft.com/office/drawing/2014/main" id="{33845D1A-B5A5-3FFD-9344-564714B30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Online computation of </a:t>
            </a:r>
            <a:r>
              <a:rPr lang="en-US" altLang="zh-CN" dirty="0">
                <a:latin typeface="+mn-lt"/>
              </a:rPr>
              <a:t>(</a:t>
            </a:r>
            <a:r>
              <a:rPr lang="el-GR" altLang="zh-CN" dirty="0">
                <a:latin typeface="+mn-lt"/>
              </a:rPr>
              <a:t>α</a:t>
            </a:r>
            <a:r>
              <a:rPr lang="en-US" altLang="zh-CN" dirty="0">
                <a:latin typeface="+mn-lt"/>
              </a:rPr>
              <a:t>, </a:t>
            </a:r>
            <a:r>
              <a:rPr lang="el-GR" altLang="zh-CN" dirty="0">
                <a:latin typeface="+mn-lt"/>
              </a:rPr>
              <a:t>β</a:t>
            </a:r>
            <a:r>
              <a:rPr lang="en-US" altLang="zh-CN" dirty="0">
                <a:latin typeface="+mn-lt"/>
              </a:rPr>
              <a:t>)-core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8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64"/>
    </mc:Choice>
    <mc:Fallback xmlns="">
      <p:transition spd="slow" advTm="22564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7AD3322-9451-4E36-BA55-4E19A6D3CCE4}"/>
              </a:ext>
            </a:extLst>
          </p:cNvPr>
          <p:cNvSpPr txBox="1">
            <a:spLocks/>
          </p:cNvSpPr>
          <p:nvPr/>
        </p:nvSpPr>
        <p:spPr>
          <a:xfrm>
            <a:off x="727906" y="5688871"/>
            <a:ext cx="9974988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1400" i="0" dirty="0" err="1"/>
              <a:t>Danhao</a:t>
            </a:r>
            <a:r>
              <a:rPr lang="en-AU" sz="1400" i="0" dirty="0"/>
              <a:t> Ding, Hui Li, </a:t>
            </a:r>
            <a:r>
              <a:rPr lang="en-AU" sz="1400" i="0" dirty="0" err="1"/>
              <a:t>Zhipeng</a:t>
            </a:r>
            <a:r>
              <a:rPr lang="en-AU" sz="1400" i="0" dirty="0"/>
              <a:t> Huang, and Nikos Mamoulis.2017. </a:t>
            </a:r>
            <a:r>
              <a:rPr lang="en-AU" sz="1400" b="1" i="0" dirty="0"/>
              <a:t>Efficient fault-tolerant group recommendation using alpha-beta-core.</a:t>
            </a:r>
            <a:r>
              <a:rPr lang="en-AU" sz="1400" i="0" dirty="0"/>
              <a:t> In Proceedings of the 2017 ACM on Conference on Information and Knowledge Management.2047–2050.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87BB8C5-D76B-47C9-94B0-0E3554FBF005}"/>
              </a:ext>
            </a:extLst>
          </p:cNvPr>
          <p:cNvSpPr/>
          <p:nvPr/>
        </p:nvSpPr>
        <p:spPr>
          <a:xfrm>
            <a:off x="2708984" y="2973641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5D49379-CFBC-4A87-8FF9-9F95FF4F0AE6}"/>
              </a:ext>
            </a:extLst>
          </p:cNvPr>
          <p:cNvSpPr/>
          <p:nvPr/>
        </p:nvSpPr>
        <p:spPr>
          <a:xfrm>
            <a:off x="3583379" y="2973641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C445AD8-8A5C-41E2-A377-88CB46770B5F}"/>
              </a:ext>
            </a:extLst>
          </p:cNvPr>
          <p:cNvSpPr/>
          <p:nvPr/>
        </p:nvSpPr>
        <p:spPr>
          <a:xfrm>
            <a:off x="5332169" y="2973641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723FEBB-7802-47FF-9EA6-361E16A1B33C}"/>
              </a:ext>
            </a:extLst>
          </p:cNvPr>
          <p:cNvSpPr/>
          <p:nvPr/>
        </p:nvSpPr>
        <p:spPr>
          <a:xfrm>
            <a:off x="6206564" y="2973641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4B96C63-9A47-4DF7-8770-424D606FE5DD}"/>
              </a:ext>
            </a:extLst>
          </p:cNvPr>
          <p:cNvSpPr/>
          <p:nvPr/>
        </p:nvSpPr>
        <p:spPr>
          <a:xfrm>
            <a:off x="7080959" y="2973641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5F2DAA4-3545-410C-B14B-43F74D5207C0}"/>
              </a:ext>
            </a:extLst>
          </p:cNvPr>
          <p:cNvSpPr/>
          <p:nvPr/>
        </p:nvSpPr>
        <p:spPr>
          <a:xfrm>
            <a:off x="4010735" y="4126166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FD7A892-586C-4614-BA43-41C80C5C38DE}"/>
              </a:ext>
            </a:extLst>
          </p:cNvPr>
          <p:cNvSpPr/>
          <p:nvPr/>
        </p:nvSpPr>
        <p:spPr>
          <a:xfrm>
            <a:off x="4885448" y="4126166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97B9FCF-8DAB-44B1-965C-DCF98ADED943}"/>
              </a:ext>
            </a:extLst>
          </p:cNvPr>
          <p:cNvSpPr/>
          <p:nvPr/>
        </p:nvSpPr>
        <p:spPr>
          <a:xfrm>
            <a:off x="5760161" y="4126166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529E56A-D66E-46EA-B886-5A1DD9DA416D}"/>
              </a:ext>
            </a:extLst>
          </p:cNvPr>
          <p:cNvCxnSpPr>
            <a:cxnSpLocks/>
            <a:stCxn id="52" idx="5"/>
            <a:endCxn id="60" idx="1"/>
          </p:cNvCxnSpPr>
          <p:nvPr/>
        </p:nvCxnSpPr>
        <p:spPr>
          <a:xfrm>
            <a:off x="2787033" y="3051690"/>
            <a:ext cx="1237093" cy="1087867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AD58D04-30B0-4DDB-B3E8-6F9943C161C8}"/>
              </a:ext>
            </a:extLst>
          </p:cNvPr>
          <p:cNvCxnSpPr>
            <a:cxnSpLocks/>
            <a:stCxn id="52" idx="5"/>
            <a:endCxn id="61" idx="0"/>
          </p:cNvCxnSpPr>
          <p:nvPr/>
        </p:nvCxnSpPr>
        <p:spPr>
          <a:xfrm>
            <a:off x="2787033" y="3051690"/>
            <a:ext cx="2144135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EFD1AD-5959-4A77-952E-3EE11F076419}"/>
              </a:ext>
            </a:extLst>
          </p:cNvPr>
          <p:cNvCxnSpPr>
            <a:cxnSpLocks/>
            <a:stCxn id="52" idx="5"/>
            <a:endCxn id="62" idx="1"/>
          </p:cNvCxnSpPr>
          <p:nvPr/>
        </p:nvCxnSpPr>
        <p:spPr>
          <a:xfrm>
            <a:off x="2787033" y="3051690"/>
            <a:ext cx="2986519" cy="1087867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327D41D-4328-4233-96E0-F10B151DA5C6}"/>
              </a:ext>
            </a:extLst>
          </p:cNvPr>
          <p:cNvCxnSpPr>
            <a:cxnSpLocks/>
            <a:stCxn id="53" idx="4"/>
            <a:endCxn id="60" idx="1"/>
          </p:cNvCxnSpPr>
          <p:nvPr/>
        </p:nvCxnSpPr>
        <p:spPr>
          <a:xfrm>
            <a:off x="3629099" y="3065081"/>
            <a:ext cx="395027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3EA7ED8-F6B9-42A2-9FEA-FF8A44A33D77}"/>
              </a:ext>
            </a:extLst>
          </p:cNvPr>
          <p:cNvCxnSpPr>
            <a:cxnSpLocks/>
            <a:stCxn id="53" idx="5"/>
            <a:endCxn id="61" idx="0"/>
          </p:cNvCxnSpPr>
          <p:nvPr/>
        </p:nvCxnSpPr>
        <p:spPr>
          <a:xfrm>
            <a:off x="3661428" y="3051690"/>
            <a:ext cx="1269740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AA4B14E-5524-4CD0-A315-B9D8E923FC05}"/>
              </a:ext>
            </a:extLst>
          </p:cNvPr>
          <p:cNvCxnSpPr>
            <a:cxnSpLocks/>
            <a:stCxn id="55" idx="5"/>
            <a:endCxn id="60" idx="1"/>
          </p:cNvCxnSpPr>
          <p:nvPr/>
        </p:nvCxnSpPr>
        <p:spPr>
          <a:xfrm flipH="1">
            <a:off x="4024126" y="3051690"/>
            <a:ext cx="1386092" cy="1087867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6F071B9-3ABE-4BE2-A2B2-534119E07D13}"/>
              </a:ext>
            </a:extLst>
          </p:cNvPr>
          <p:cNvCxnSpPr>
            <a:cxnSpLocks/>
            <a:stCxn id="55" idx="5"/>
            <a:endCxn id="61" idx="0"/>
          </p:cNvCxnSpPr>
          <p:nvPr/>
        </p:nvCxnSpPr>
        <p:spPr>
          <a:xfrm flipH="1">
            <a:off x="4931168" y="3051690"/>
            <a:ext cx="479050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0D174D0-0F04-4B00-8144-B53906C3EA14}"/>
              </a:ext>
            </a:extLst>
          </p:cNvPr>
          <p:cNvCxnSpPr>
            <a:cxnSpLocks/>
            <a:stCxn id="55" idx="5"/>
            <a:endCxn id="62" idx="0"/>
          </p:cNvCxnSpPr>
          <p:nvPr/>
        </p:nvCxnSpPr>
        <p:spPr>
          <a:xfrm>
            <a:off x="5410218" y="3051690"/>
            <a:ext cx="395663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854E727-A7A2-4211-9479-117F87A245D9}"/>
              </a:ext>
            </a:extLst>
          </p:cNvPr>
          <p:cNvCxnSpPr>
            <a:cxnSpLocks/>
            <a:stCxn id="56" idx="3"/>
            <a:endCxn id="62" idx="0"/>
          </p:cNvCxnSpPr>
          <p:nvPr/>
        </p:nvCxnSpPr>
        <p:spPr>
          <a:xfrm flipH="1">
            <a:off x="5805881" y="3051690"/>
            <a:ext cx="414074" cy="1074476"/>
          </a:xfrm>
          <a:prstGeom prst="line">
            <a:avLst/>
          </a:prstGeom>
          <a:ln w="19050">
            <a:solidFill>
              <a:srgbClr val="FC21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DA86806-6296-4A99-BC69-D2F6D130E2DC}"/>
              </a:ext>
            </a:extLst>
          </p:cNvPr>
          <p:cNvCxnSpPr>
            <a:cxnSpLocks/>
            <a:stCxn id="57" idx="3"/>
            <a:endCxn id="61" idx="0"/>
          </p:cNvCxnSpPr>
          <p:nvPr/>
        </p:nvCxnSpPr>
        <p:spPr>
          <a:xfrm flipH="1">
            <a:off x="4931168" y="3051690"/>
            <a:ext cx="2163182" cy="1074476"/>
          </a:xfrm>
          <a:prstGeom prst="line">
            <a:avLst/>
          </a:prstGeom>
          <a:ln w="19050">
            <a:solidFill>
              <a:srgbClr val="FC21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92059D8C-6443-484A-BA1D-15D367F04565}"/>
              </a:ext>
            </a:extLst>
          </p:cNvPr>
          <p:cNvSpPr/>
          <p:nvPr/>
        </p:nvSpPr>
        <p:spPr>
          <a:xfrm>
            <a:off x="2508287" y="2759327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3CA82162-CBA5-4F8C-AD81-CC52405C5E8A}"/>
              </a:ext>
            </a:extLst>
          </p:cNvPr>
          <p:cNvSpPr/>
          <p:nvPr/>
        </p:nvSpPr>
        <p:spPr>
          <a:xfrm>
            <a:off x="3382682" y="2759327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98B44208-87E9-424D-976E-84704BBB1779}"/>
              </a:ext>
            </a:extLst>
          </p:cNvPr>
          <p:cNvSpPr/>
          <p:nvPr/>
        </p:nvSpPr>
        <p:spPr>
          <a:xfrm>
            <a:off x="5131472" y="2759327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D5CB3F3-DE93-44FC-B4FC-0FA364424FF9}"/>
              </a:ext>
            </a:extLst>
          </p:cNvPr>
          <p:cNvSpPr/>
          <p:nvPr/>
        </p:nvSpPr>
        <p:spPr>
          <a:xfrm>
            <a:off x="6005867" y="2759327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FC21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6AF17827-F8C3-450F-8159-6AF0311D6CF2}"/>
              </a:ext>
            </a:extLst>
          </p:cNvPr>
          <p:cNvSpPr/>
          <p:nvPr/>
        </p:nvSpPr>
        <p:spPr>
          <a:xfrm>
            <a:off x="6880262" y="2759327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FC21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D809FF13-F999-4020-B00A-1901D03FD871}"/>
              </a:ext>
            </a:extLst>
          </p:cNvPr>
          <p:cNvSpPr/>
          <p:nvPr/>
        </p:nvSpPr>
        <p:spPr>
          <a:xfrm>
            <a:off x="3810038" y="3911852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4F7581A1-04D7-4F9D-A1D6-BCCC6691836C}"/>
              </a:ext>
            </a:extLst>
          </p:cNvPr>
          <p:cNvSpPr/>
          <p:nvPr/>
        </p:nvSpPr>
        <p:spPr>
          <a:xfrm>
            <a:off x="4684751" y="3911852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774D2AAA-E232-443F-A4FD-D1AB6E4216D5}"/>
              </a:ext>
            </a:extLst>
          </p:cNvPr>
          <p:cNvSpPr/>
          <p:nvPr/>
        </p:nvSpPr>
        <p:spPr>
          <a:xfrm>
            <a:off x="5559464" y="3911852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917A514-DF87-4F9A-8723-228EB33D129E}"/>
                  </a:ext>
                </a:extLst>
              </p:cNvPr>
              <p:cNvSpPr txBox="1"/>
              <p:nvPr/>
            </p:nvSpPr>
            <p:spPr>
              <a:xfrm>
                <a:off x="2521064" y="2794322"/>
                <a:ext cx="5163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0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917A514-DF87-4F9A-8723-228EB33D1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064" y="2794322"/>
                <a:ext cx="516360" cy="400110"/>
              </a:xfrm>
              <a:prstGeom prst="rect">
                <a:avLst/>
              </a:prstGeom>
              <a:blipFill>
                <a:blip r:embed="rId3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FC861EB1-589F-4549-B6E2-E62D75BF7DCA}"/>
                  </a:ext>
                </a:extLst>
              </p:cNvPr>
              <p:cNvSpPr txBox="1"/>
              <p:nvPr/>
            </p:nvSpPr>
            <p:spPr>
              <a:xfrm>
                <a:off x="3395944" y="2790630"/>
                <a:ext cx="4838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FC861EB1-589F-4549-B6E2-E62D75BF7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944" y="2790630"/>
                <a:ext cx="483850" cy="400110"/>
              </a:xfrm>
              <a:prstGeom prst="rect">
                <a:avLst/>
              </a:prstGeom>
              <a:blipFill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12FCA396-3E07-4753-ACEC-3B56F7D3CE2B}"/>
                  </a:ext>
                </a:extLst>
              </p:cNvPr>
              <p:cNvSpPr txBox="1"/>
              <p:nvPr/>
            </p:nvSpPr>
            <p:spPr>
              <a:xfrm>
                <a:off x="6020584" y="2799481"/>
                <a:ext cx="522322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FC21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rgbClr val="FC2105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0" dirty="0" smtClean="0">
                              <a:solidFill>
                                <a:srgbClr val="FC2105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C2105"/>
                  </a:solidFill>
                </a:endParaRPr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12FCA396-3E07-4753-ACEC-3B56F7D3C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584" y="2799481"/>
                <a:ext cx="522322" cy="400110"/>
              </a:xfrm>
              <a:prstGeom prst="rect">
                <a:avLst/>
              </a:prstGeom>
              <a:blipFill>
                <a:blip r:embed="rId5"/>
                <a:stretch>
                  <a:fillRect b="-15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3CB567F-92A9-436F-A9C5-9CD8C9708EF2}"/>
                  </a:ext>
                </a:extLst>
              </p:cNvPr>
              <p:cNvSpPr txBox="1"/>
              <p:nvPr/>
            </p:nvSpPr>
            <p:spPr>
              <a:xfrm>
                <a:off x="5145704" y="2790630"/>
                <a:ext cx="5223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3CB567F-92A9-436F-A9C5-9CD8C9708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04" y="2790630"/>
                <a:ext cx="522322" cy="400110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B9BB3F43-245D-4801-BAC2-E339ED649FFD}"/>
                  </a:ext>
                </a:extLst>
              </p:cNvPr>
              <p:cNvSpPr txBox="1"/>
              <p:nvPr/>
            </p:nvSpPr>
            <p:spPr>
              <a:xfrm>
                <a:off x="6895466" y="2790630"/>
                <a:ext cx="522322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FC21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rgbClr val="FC2105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0" dirty="0" smtClean="0">
                              <a:solidFill>
                                <a:srgbClr val="FC2105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C2105"/>
                  </a:solidFill>
                </a:endParaRPr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B9BB3F43-245D-4801-BAC2-E339ED649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466" y="2790630"/>
                <a:ext cx="522322" cy="400110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B89CB81D-38DF-4EE9-8AB7-2B75CC9BB74B}"/>
                  </a:ext>
                </a:extLst>
              </p:cNvPr>
              <p:cNvSpPr txBox="1"/>
              <p:nvPr/>
            </p:nvSpPr>
            <p:spPr>
              <a:xfrm>
                <a:off x="5584961" y="3944838"/>
                <a:ext cx="5118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B89CB81D-38DF-4EE9-8AB7-2B75CC9BB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961" y="3944838"/>
                <a:ext cx="511807" cy="400110"/>
              </a:xfrm>
              <a:prstGeom prst="rect">
                <a:avLst/>
              </a:prstGeom>
              <a:blipFill>
                <a:blip r:embed="rId8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11035BFA-4E52-40BC-9904-11FCFAC9A8CF}"/>
                  </a:ext>
                </a:extLst>
              </p:cNvPr>
              <p:cNvSpPr txBox="1"/>
              <p:nvPr/>
            </p:nvSpPr>
            <p:spPr>
              <a:xfrm>
                <a:off x="3835201" y="3935987"/>
                <a:ext cx="5118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11035BFA-4E52-40BC-9904-11FCFAC9A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201" y="3935987"/>
                <a:ext cx="511807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A6A644C-8EFA-4EA7-955D-F6F3B05EA315}"/>
                  </a:ext>
                </a:extLst>
              </p:cNvPr>
              <p:cNvSpPr txBox="1"/>
              <p:nvPr/>
            </p:nvSpPr>
            <p:spPr>
              <a:xfrm>
                <a:off x="4710081" y="3935987"/>
                <a:ext cx="500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A6A644C-8EFA-4EA7-955D-F6F3B05EA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081" y="3935987"/>
                <a:ext cx="500843" cy="400110"/>
              </a:xfrm>
              <a:prstGeom prst="rect">
                <a:avLst/>
              </a:prstGeom>
              <a:blipFill>
                <a:blip r:embed="rId1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Text Placeholder 6">
            <a:extLst>
              <a:ext uri="{FF2B5EF4-FFF2-40B4-BE49-F238E27FC236}">
                <a16:creationId xmlns:a16="http://schemas.microsoft.com/office/drawing/2014/main" id="{702C9171-51E0-4DD1-9387-1B2753A6C0B8}"/>
              </a:ext>
            </a:extLst>
          </p:cNvPr>
          <p:cNvSpPr txBox="1">
            <a:spLocks/>
          </p:cNvSpPr>
          <p:nvPr/>
        </p:nvSpPr>
        <p:spPr>
          <a:xfrm>
            <a:off x="3037424" y="4543514"/>
            <a:ext cx="5355952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+mn-lt"/>
              </a:rPr>
              <a:t>Example of computing (2,3)-core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C73750C-20BB-4C4B-A148-2A3B73A6F308}"/>
              </a:ext>
            </a:extLst>
          </p:cNvPr>
          <p:cNvSpPr txBox="1"/>
          <p:nvPr/>
        </p:nvSpPr>
        <p:spPr>
          <a:xfrm>
            <a:off x="869567" y="1582743"/>
            <a:ext cx="61691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Remove u5, u6 and their incident edges, which are colored red. </a:t>
            </a:r>
            <a:endParaRPr lang="zh-CN" alt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3C3C02-3010-8A69-5AE6-5D032DE9C9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AFD31-B2FB-ED41-2FA1-49345FBC3B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78</a:t>
            </a:fld>
            <a:endParaRPr lang="en-AU" dirty="0"/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4DF08399-0E81-C970-1E24-DFC4F5B29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Online computation of </a:t>
            </a:r>
            <a:r>
              <a:rPr lang="en-US" altLang="zh-CN" dirty="0">
                <a:latin typeface="+mn-lt"/>
              </a:rPr>
              <a:t>(</a:t>
            </a:r>
            <a:r>
              <a:rPr lang="el-GR" altLang="zh-CN" dirty="0">
                <a:latin typeface="+mn-lt"/>
              </a:rPr>
              <a:t>α</a:t>
            </a:r>
            <a:r>
              <a:rPr lang="en-US" altLang="zh-CN" dirty="0">
                <a:latin typeface="+mn-lt"/>
              </a:rPr>
              <a:t>, </a:t>
            </a:r>
            <a:r>
              <a:rPr lang="el-GR" altLang="zh-CN" dirty="0">
                <a:latin typeface="+mn-lt"/>
              </a:rPr>
              <a:t>β</a:t>
            </a:r>
            <a:r>
              <a:rPr lang="en-US" altLang="zh-CN" dirty="0">
                <a:latin typeface="+mn-lt"/>
              </a:rPr>
              <a:t>)-core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65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3"/>
    </mc:Choice>
    <mc:Fallback xmlns="">
      <p:transition spd="slow" advTm="6773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7AD3322-9451-4E36-BA55-4E19A6D3CCE4}"/>
              </a:ext>
            </a:extLst>
          </p:cNvPr>
          <p:cNvSpPr txBox="1">
            <a:spLocks/>
          </p:cNvSpPr>
          <p:nvPr/>
        </p:nvSpPr>
        <p:spPr>
          <a:xfrm>
            <a:off x="676657" y="5527226"/>
            <a:ext cx="9983909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1400" i="0" dirty="0" err="1"/>
              <a:t>Danhao</a:t>
            </a:r>
            <a:r>
              <a:rPr lang="en-AU" sz="1400" i="0" dirty="0"/>
              <a:t> Ding, Hui Li, </a:t>
            </a:r>
            <a:r>
              <a:rPr lang="en-AU" sz="1400" i="0" dirty="0" err="1"/>
              <a:t>Zhipeng</a:t>
            </a:r>
            <a:r>
              <a:rPr lang="en-AU" sz="1400" i="0" dirty="0"/>
              <a:t> Huang, and Nikos Mamoulis.2017. </a:t>
            </a:r>
            <a:r>
              <a:rPr lang="en-AU" sz="1400" b="1" i="0" dirty="0"/>
              <a:t>Efficient fault-tolerant group recommendation using alpha-beta-core.</a:t>
            </a:r>
            <a:r>
              <a:rPr lang="en-AU" sz="1400" i="0" dirty="0"/>
              <a:t> In Proceedings of the 2017 ACM on Conference on Information and Knowledge Management.2047–2050.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87BB8C5-D76B-47C9-94B0-0E3554FBF005}"/>
              </a:ext>
            </a:extLst>
          </p:cNvPr>
          <p:cNvSpPr/>
          <p:nvPr/>
        </p:nvSpPr>
        <p:spPr>
          <a:xfrm>
            <a:off x="3313258" y="2978999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5D49379-CFBC-4A87-8FF9-9F95FF4F0AE6}"/>
              </a:ext>
            </a:extLst>
          </p:cNvPr>
          <p:cNvSpPr/>
          <p:nvPr/>
        </p:nvSpPr>
        <p:spPr>
          <a:xfrm>
            <a:off x="4187653" y="2978999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C445AD8-8A5C-41E2-A377-88CB46770B5F}"/>
              </a:ext>
            </a:extLst>
          </p:cNvPr>
          <p:cNvSpPr/>
          <p:nvPr/>
        </p:nvSpPr>
        <p:spPr>
          <a:xfrm>
            <a:off x="5936443" y="2978999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5F2DAA4-3545-410C-B14B-43F74D5207C0}"/>
              </a:ext>
            </a:extLst>
          </p:cNvPr>
          <p:cNvSpPr/>
          <p:nvPr/>
        </p:nvSpPr>
        <p:spPr>
          <a:xfrm>
            <a:off x="4615009" y="4131524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FD7A892-586C-4614-BA43-41C80C5C38DE}"/>
              </a:ext>
            </a:extLst>
          </p:cNvPr>
          <p:cNvSpPr/>
          <p:nvPr/>
        </p:nvSpPr>
        <p:spPr>
          <a:xfrm>
            <a:off x="5489722" y="4131524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97B9FCF-8DAB-44B1-965C-DCF98ADED943}"/>
              </a:ext>
            </a:extLst>
          </p:cNvPr>
          <p:cNvSpPr/>
          <p:nvPr/>
        </p:nvSpPr>
        <p:spPr>
          <a:xfrm>
            <a:off x="6364435" y="4131524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529E56A-D66E-46EA-B886-5A1DD9DA416D}"/>
              </a:ext>
            </a:extLst>
          </p:cNvPr>
          <p:cNvCxnSpPr>
            <a:cxnSpLocks/>
            <a:stCxn id="52" idx="5"/>
            <a:endCxn id="60" idx="1"/>
          </p:cNvCxnSpPr>
          <p:nvPr/>
        </p:nvCxnSpPr>
        <p:spPr>
          <a:xfrm>
            <a:off x="3391307" y="3057048"/>
            <a:ext cx="1237093" cy="1087867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AD58D04-30B0-4DDB-B3E8-6F9943C161C8}"/>
              </a:ext>
            </a:extLst>
          </p:cNvPr>
          <p:cNvCxnSpPr>
            <a:cxnSpLocks/>
            <a:stCxn id="52" idx="5"/>
            <a:endCxn id="61" idx="0"/>
          </p:cNvCxnSpPr>
          <p:nvPr/>
        </p:nvCxnSpPr>
        <p:spPr>
          <a:xfrm>
            <a:off x="3391307" y="3057048"/>
            <a:ext cx="2144135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EFD1AD-5959-4A77-952E-3EE11F076419}"/>
              </a:ext>
            </a:extLst>
          </p:cNvPr>
          <p:cNvCxnSpPr>
            <a:cxnSpLocks/>
            <a:stCxn id="52" idx="5"/>
            <a:endCxn id="62" idx="1"/>
          </p:cNvCxnSpPr>
          <p:nvPr/>
        </p:nvCxnSpPr>
        <p:spPr>
          <a:xfrm>
            <a:off x="3391307" y="3057048"/>
            <a:ext cx="2986519" cy="10878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327D41D-4328-4233-96E0-F10B151DA5C6}"/>
              </a:ext>
            </a:extLst>
          </p:cNvPr>
          <p:cNvCxnSpPr>
            <a:cxnSpLocks/>
            <a:stCxn id="53" idx="4"/>
            <a:endCxn id="60" idx="1"/>
          </p:cNvCxnSpPr>
          <p:nvPr/>
        </p:nvCxnSpPr>
        <p:spPr>
          <a:xfrm>
            <a:off x="4233373" y="3070439"/>
            <a:ext cx="395027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3EA7ED8-F6B9-42A2-9FEA-FF8A44A33D77}"/>
              </a:ext>
            </a:extLst>
          </p:cNvPr>
          <p:cNvCxnSpPr>
            <a:cxnSpLocks/>
            <a:stCxn id="53" idx="5"/>
            <a:endCxn id="61" idx="0"/>
          </p:cNvCxnSpPr>
          <p:nvPr/>
        </p:nvCxnSpPr>
        <p:spPr>
          <a:xfrm>
            <a:off x="4265702" y="3057048"/>
            <a:ext cx="1269740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AA4B14E-5524-4CD0-A315-B9D8E923FC05}"/>
              </a:ext>
            </a:extLst>
          </p:cNvPr>
          <p:cNvCxnSpPr>
            <a:cxnSpLocks/>
            <a:stCxn id="55" idx="5"/>
            <a:endCxn id="60" idx="1"/>
          </p:cNvCxnSpPr>
          <p:nvPr/>
        </p:nvCxnSpPr>
        <p:spPr>
          <a:xfrm flipH="1">
            <a:off x="4628400" y="3057048"/>
            <a:ext cx="1386092" cy="1087867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6F071B9-3ABE-4BE2-A2B2-534119E07D13}"/>
              </a:ext>
            </a:extLst>
          </p:cNvPr>
          <p:cNvCxnSpPr>
            <a:cxnSpLocks/>
            <a:stCxn id="55" idx="5"/>
            <a:endCxn id="61" idx="0"/>
          </p:cNvCxnSpPr>
          <p:nvPr/>
        </p:nvCxnSpPr>
        <p:spPr>
          <a:xfrm flipH="1">
            <a:off x="5535442" y="3057048"/>
            <a:ext cx="479050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0D174D0-0F04-4B00-8144-B53906C3EA14}"/>
              </a:ext>
            </a:extLst>
          </p:cNvPr>
          <p:cNvCxnSpPr>
            <a:cxnSpLocks/>
            <a:stCxn id="55" idx="5"/>
            <a:endCxn id="62" idx="0"/>
          </p:cNvCxnSpPr>
          <p:nvPr/>
        </p:nvCxnSpPr>
        <p:spPr>
          <a:xfrm>
            <a:off x="6014492" y="3057048"/>
            <a:ext cx="395663" cy="10744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92059D8C-6443-484A-BA1D-15D367F04565}"/>
              </a:ext>
            </a:extLst>
          </p:cNvPr>
          <p:cNvSpPr/>
          <p:nvPr/>
        </p:nvSpPr>
        <p:spPr>
          <a:xfrm>
            <a:off x="3112561" y="2764685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3CA82162-CBA5-4F8C-AD81-CC52405C5E8A}"/>
              </a:ext>
            </a:extLst>
          </p:cNvPr>
          <p:cNvSpPr/>
          <p:nvPr/>
        </p:nvSpPr>
        <p:spPr>
          <a:xfrm>
            <a:off x="3986956" y="2764685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98B44208-87E9-424D-976E-84704BBB1779}"/>
              </a:ext>
            </a:extLst>
          </p:cNvPr>
          <p:cNvSpPr/>
          <p:nvPr/>
        </p:nvSpPr>
        <p:spPr>
          <a:xfrm>
            <a:off x="5735746" y="2764685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D809FF13-F999-4020-B00A-1901D03FD871}"/>
              </a:ext>
            </a:extLst>
          </p:cNvPr>
          <p:cNvSpPr/>
          <p:nvPr/>
        </p:nvSpPr>
        <p:spPr>
          <a:xfrm>
            <a:off x="4414312" y="3917210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4F7581A1-04D7-4F9D-A1D6-BCCC6691836C}"/>
              </a:ext>
            </a:extLst>
          </p:cNvPr>
          <p:cNvSpPr/>
          <p:nvPr/>
        </p:nvSpPr>
        <p:spPr>
          <a:xfrm>
            <a:off x="5289025" y="3917210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774D2AAA-E232-443F-A4FD-D1AB6E4216D5}"/>
              </a:ext>
            </a:extLst>
          </p:cNvPr>
          <p:cNvSpPr/>
          <p:nvPr/>
        </p:nvSpPr>
        <p:spPr>
          <a:xfrm>
            <a:off x="6163738" y="3917210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rgbClr val="FC210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917A514-DF87-4F9A-8723-228EB33D129E}"/>
                  </a:ext>
                </a:extLst>
              </p:cNvPr>
              <p:cNvSpPr txBox="1"/>
              <p:nvPr/>
            </p:nvSpPr>
            <p:spPr>
              <a:xfrm>
                <a:off x="3125338" y="2799680"/>
                <a:ext cx="5163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0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917A514-DF87-4F9A-8723-228EB33D1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338" y="2799680"/>
                <a:ext cx="516360" cy="400110"/>
              </a:xfrm>
              <a:prstGeom prst="rect">
                <a:avLst/>
              </a:prstGeom>
              <a:blipFill>
                <a:blip r:embed="rId3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FC861EB1-589F-4549-B6E2-E62D75BF7DCA}"/>
                  </a:ext>
                </a:extLst>
              </p:cNvPr>
              <p:cNvSpPr txBox="1"/>
              <p:nvPr/>
            </p:nvSpPr>
            <p:spPr>
              <a:xfrm>
                <a:off x="4000218" y="2795988"/>
                <a:ext cx="4838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FC861EB1-589F-4549-B6E2-E62D75BF7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218" y="2795988"/>
                <a:ext cx="483850" cy="400110"/>
              </a:xfrm>
              <a:prstGeom prst="rect">
                <a:avLst/>
              </a:prstGeom>
              <a:blipFill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3CB567F-92A9-436F-A9C5-9CD8C9708EF2}"/>
                  </a:ext>
                </a:extLst>
              </p:cNvPr>
              <p:cNvSpPr txBox="1"/>
              <p:nvPr/>
            </p:nvSpPr>
            <p:spPr>
              <a:xfrm>
                <a:off x="5749978" y="2795988"/>
                <a:ext cx="5223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3CB567F-92A9-436F-A9C5-9CD8C9708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978" y="2795988"/>
                <a:ext cx="522322" cy="400110"/>
              </a:xfrm>
              <a:prstGeom prst="rect">
                <a:avLst/>
              </a:prstGeom>
              <a:blipFill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B89CB81D-38DF-4EE9-8AB7-2B75CC9BB74B}"/>
                  </a:ext>
                </a:extLst>
              </p:cNvPr>
              <p:cNvSpPr txBox="1"/>
              <p:nvPr/>
            </p:nvSpPr>
            <p:spPr>
              <a:xfrm>
                <a:off x="6189235" y="3950196"/>
                <a:ext cx="5118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FC21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FC210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0" dirty="0" smtClean="0">
                              <a:solidFill>
                                <a:srgbClr val="FC2105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B89CB81D-38DF-4EE9-8AB7-2B75CC9BB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235" y="3950196"/>
                <a:ext cx="511807" cy="400110"/>
              </a:xfrm>
              <a:prstGeom prst="rect">
                <a:avLst/>
              </a:prstGeom>
              <a:blipFill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11035BFA-4E52-40BC-9904-11FCFAC9A8CF}"/>
                  </a:ext>
                </a:extLst>
              </p:cNvPr>
              <p:cNvSpPr txBox="1"/>
              <p:nvPr/>
            </p:nvSpPr>
            <p:spPr>
              <a:xfrm>
                <a:off x="4439475" y="3941345"/>
                <a:ext cx="5118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11035BFA-4E52-40BC-9904-11FCFAC9A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475" y="3941345"/>
                <a:ext cx="511807" cy="400110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A6A644C-8EFA-4EA7-955D-F6F3B05EA315}"/>
                  </a:ext>
                </a:extLst>
              </p:cNvPr>
              <p:cNvSpPr txBox="1"/>
              <p:nvPr/>
            </p:nvSpPr>
            <p:spPr>
              <a:xfrm>
                <a:off x="5314355" y="3941345"/>
                <a:ext cx="500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A6A644C-8EFA-4EA7-955D-F6F3B05EA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355" y="3941345"/>
                <a:ext cx="500843" cy="400110"/>
              </a:xfrm>
              <a:prstGeom prst="rect">
                <a:avLst/>
              </a:prstGeom>
              <a:blipFill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Text Placeholder 6">
            <a:extLst>
              <a:ext uri="{FF2B5EF4-FFF2-40B4-BE49-F238E27FC236}">
                <a16:creationId xmlns:a16="http://schemas.microsoft.com/office/drawing/2014/main" id="{702C9171-51E0-4DD1-9387-1B2753A6C0B8}"/>
              </a:ext>
            </a:extLst>
          </p:cNvPr>
          <p:cNvSpPr txBox="1">
            <a:spLocks/>
          </p:cNvSpPr>
          <p:nvPr/>
        </p:nvSpPr>
        <p:spPr>
          <a:xfrm>
            <a:off x="3137222" y="4561181"/>
            <a:ext cx="5355952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+mn-lt"/>
              </a:rPr>
              <a:t>Example of computing (2,3)-core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6A4C6D1-FC4F-4E2D-ABD6-1464AF33E877}"/>
              </a:ext>
            </a:extLst>
          </p:cNvPr>
          <p:cNvSpPr txBox="1"/>
          <p:nvPr/>
        </p:nvSpPr>
        <p:spPr>
          <a:xfrm>
            <a:off x="880239" y="1717223"/>
            <a:ext cx="85849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Remove v5 and their incident edges, which are colored red. </a:t>
            </a:r>
            <a:endParaRPr lang="zh-CN" alt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294F8C-D137-2696-DA96-CFBF421D25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62D48B-C68C-DEAA-C781-44C6496A64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79</a:t>
            </a:fld>
            <a:endParaRPr lang="en-AU" dirty="0"/>
          </a:p>
        </p:txBody>
      </p:sp>
      <p:sp>
        <p:nvSpPr>
          <p:cNvPr id="37" name="Title 2">
            <a:extLst>
              <a:ext uri="{FF2B5EF4-FFF2-40B4-BE49-F238E27FC236}">
                <a16:creationId xmlns:a16="http://schemas.microsoft.com/office/drawing/2014/main" id="{7E3DF353-C269-A620-4483-0DA023F74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Online computation of </a:t>
            </a:r>
            <a:r>
              <a:rPr lang="en-US" altLang="zh-CN" dirty="0">
                <a:latin typeface="+mn-lt"/>
              </a:rPr>
              <a:t>(</a:t>
            </a:r>
            <a:r>
              <a:rPr lang="el-GR" altLang="zh-CN" dirty="0">
                <a:latin typeface="+mn-lt"/>
              </a:rPr>
              <a:t>α</a:t>
            </a:r>
            <a:r>
              <a:rPr lang="en-US" altLang="zh-CN" dirty="0">
                <a:latin typeface="+mn-lt"/>
              </a:rPr>
              <a:t>, </a:t>
            </a:r>
            <a:r>
              <a:rPr lang="el-GR" altLang="zh-CN" dirty="0">
                <a:latin typeface="+mn-lt"/>
              </a:rPr>
              <a:t>β</a:t>
            </a:r>
            <a:r>
              <a:rPr lang="en-US" altLang="zh-CN" dirty="0">
                <a:latin typeface="+mn-lt"/>
              </a:rPr>
              <a:t>)-core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63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0"/>
    </mc:Choice>
    <mc:Fallback xmlns="">
      <p:transition spd="slow" advTm="256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AD372A-B128-2940-BE89-CA1CD3027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Cohesive</a:t>
            </a:r>
            <a:r>
              <a:rPr lang="zh-CN" altLang="en-US" dirty="0"/>
              <a:t> </a:t>
            </a:r>
            <a:r>
              <a:rPr lang="en-US" altLang="zh-CN" dirty="0"/>
              <a:t>Subgraphs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A8C057-E623-47E6-8728-A7A7F4621F43}"/>
              </a:ext>
            </a:extLst>
          </p:cNvPr>
          <p:cNvSpPr/>
          <p:nvPr/>
        </p:nvSpPr>
        <p:spPr>
          <a:xfrm>
            <a:off x="838200" y="1758894"/>
            <a:ext cx="994149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200" dirty="0"/>
              <a:t>In some models, a value 𝑘 can be used to capture the cohesiveness of the subgraph. For example, </a:t>
            </a:r>
            <a:r>
              <a:rPr lang="en-AU" altLang="zh-CN" sz="2200" dirty="0"/>
              <a:t>𝑘</a:t>
            </a:r>
            <a:r>
              <a:rPr lang="en-US" sz="2200" dirty="0"/>
              <a:t>-core is a maximal subgraph in which each vertex has at least k neighbors in the subgraph.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FB9DE6-6C34-4BF4-BCDF-3F99851F7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501" y="3098608"/>
            <a:ext cx="4974996" cy="268228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A11BC6-ECF9-68CA-FAF7-9F0D1DE93D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10BF36-D746-892C-4F98-9A1A86130F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37427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7AD3322-9451-4E36-BA55-4E19A6D3CCE4}"/>
              </a:ext>
            </a:extLst>
          </p:cNvPr>
          <p:cNvSpPr txBox="1">
            <a:spLocks/>
          </p:cNvSpPr>
          <p:nvPr/>
        </p:nvSpPr>
        <p:spPr>
          <a:xfrm>
            <a:off x="838200" y="5431988"/>
            <a:ext cx="9894699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1400" i="0" dirty="0" err="1"/>
              <a:t>Danhao</a:t>
            </a:r>
            <a:r>
              <a:rPr lang="en-AU" sz="1400" i="0" dirty="0"/>
              <a:t> Ding, Hui Li, </a:t>
            </a:r>
            <a:r>
              <a:rPr lang="en-AU" sz="1400" i="0" dirty="0" err="1"/>
              <a:t>Zhipeng</a:t>
            </a:r>
            <a:r>
              <a:rPr lang="en-AU" sz="1400" i="0" dirty="0"/>
              <a:t> Huang, and Nikos Mamoulis.2017. </a:t>
            </a:r>
            <a:r>
              <a:rPr lang="en-AU" sz="1400" b="1" i="0" dirty="0"/>
              <a:t>Efficient fault-tolerant group recommendation using alpha-beta-core.</a:t>
            </a:r>
            <a:r>
              <a:rPr lang="en-AU" sz="1400" i="0" dirty="0"/>
              <a:t> In Proceedings of the 2017 ACM on Conference on Information and Knowledge Management.2047–2050.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87BB8C5-D76B-47C9-94B0-0E3554FBF005}"/>
              </a:ext>
            </a:extLst>
          </p:cNvPr>
          <p:cNvSpPr/>
          <p:nvPr/>
        </p:nvSpPr>
        <p:spPr>
          <a:xfrm>
            <a:off x="3641664" y="2887265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5D49379-CFBC-4A87-8FF9-9F95FF4F0AE6}"/>
              </a:ext>
            </a:extLst>
          </p:cNvPr>
          <p:cNvSpPr/>
          <p:nvPr/>
        </p:nvSpPr>
        <p:spPr>
          <a:xfrm>
            <a:off x="4516059" y="2887265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C445AD8-8A5C-41E2-A377-88CB46770B5F}"/>
              </a:ext>
            </a:extLst>
          </p:cNvPr>
          <p:cNvSpPr/>
          <p:nvPr/>
        </p:nvSpPr>
        <p:spPr>
          <a:xfrm>
            <a:off x="6264849" y="2887265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5F2DAA4-3545-410C-B14B-43F74D5207C0}"/>
              </a:ext>
            </a:extLst>
          </p:cNvPr>
          <p:cNvSpPr/>
          <p:nvPr/>
        </p:nvSpPr>
        <p:spPr>
          <a:xfrm>
            <a:off x="4943415" y="4039790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FD7A892-586C-4614-BA43-41C80C5C38DE}"/>
              </a:ext>
            </a:extLst>
          </p:cNvPr>
          <p:cNvSpPr/>
          <p:nvPr/>
        </p:nvSpPr>
        <p:spPr>
          <a:xfrm>
            <a:off x="5818128" y="4039790"/>
            <a:ext cx="91440" cy="91440"/>
          </a:xfrm>
          <a:prstGeom prst="ellips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highlight>
                <a:srgbClr val="000000"/>
              </a:highlight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529E56A-D66E-46EA-B886-5A1DD9DA416D}"/>
              </a:ext>
            </a:extLst>
          </p:cNvPr>
          <p:cNvCxnSpPr>
            <a:cxnSpLocks/>
            <a:stCxn id="52" idx="5"/>
            <a:endCxn id="60" idx="1"/>
          </p:cNvCxnSpPr>
          <p:nvPr/>
        </p:nvCxnSpPr>
        <p:spPr>
          <a:xfrm>
            <a:off x="3719713" y="2965314"/>
            <a:ext cx="1237093" cy="1087867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AD58D04-30B0-4DDB-B3E8-6F9943C161C8}"/>
              </a:ext>
            </a:extLst>
          </p:cNvPr>
          <p:cNvCxnSpPr>
            <a:cxnSpLocks/>
            <a:stCxn id="52" idx="5"/>
            <a:endCxn id="61" idx="0"/>
          </p:cNvCxnSpPr>
          <p:nvPr/>
        </p:nvCxnSpPr>
        <p:spPr>
          <a:xfrm>
            <a:off x="3719713" y="2965314"/>
            <a:ext cx="2144135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327D41D-4328-4233-96E0-F10B151DA5C6}"/>
              </a:ext>
            </a:extLst>
          </p:cNvPr>
          <p:cNvCxnSpPr>
            <a:cxnSpLocks/>
            <a:stCxn id="53" idx="4"/>
            <a:endCxn id="60" idx="1"/>
          </p:cNvCxnSpPr>
          <p:nvPr/>
        </p:nvCxnSpPr>
        <p:spPr>
          <a:xfrm>
            <a:off x="4561779" y="2978705"/>
            <a:ext cx="395027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3EA7ED8-F6B9-42A2-9FEA-FF8A44A33D77}"/>
              </a:ext>
            </a:extLst>
          </p:cNvPr>
          <p:cNvCxnSpPr>
            <a:cxnSpLocks/>
            <a:stCxn id="53" idx="5"/>
            <a:endCxn id="61" idx="0"/>
          </p:cNvCxnSpPr>
          <p:nvPr/>
        </p:nvCxnSpPr>
        <p:spPr>
          <a:xfrm>
            <a:off x="4594108" y="2965314"/>
            <a:ext cx="1269740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AA4B14E-5524-4CD0-A315-B9D8E923FC05}"/>
              </a:ext>
            </a:extLst>
          </p:cNvPr>
          <p:cNvCxnSpPr>
            <a:cxnSpLocks/>
            <a:stCxn id="55" idx="5"/>
            <a:endCxn id="60" idx="1"/>
          </p:cNvCxnSpPr>
          <p:nvPr/>
        </p:nvCxnSpPr>
        <p:spPr>
          <a:xfrm flipH="1">
            <a:off x="4956806" y="2965314"/>
            <a:ext cx="1386092" cy="1087867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6F071B9-3ABE-4BE2-A2B2-534119E07D13}"/>
              </a:ext>
            </a:extLst>
          </p:cNvPr>
          <p:cNvCxnSpPr>
            <a:cxnSpLocks/>
            <a:stCxn id="55" idx="5"/>
            <a:endCxn id="61" idx="0"/>
          </p:cNvCxnSpPr>
          <p:nvPr/>
        </p:nvCxnSpPr>
        <p:spPr>
          <a:xfrm flipH="1">
            <a:off x="5863848" y="2965314"/>
            <a:ext cx="479050" cy="1074476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92059D8C-6443-484A-BA1D-15D367F04565}"/>
              </a:ext>
            </a:extLst>
          </p:cNvPr>
          <p:cNvSpPr/>
          <p:nvPr/>
        </p:nvSpPr>
        <p:spPr>
          <a:xfrm>
            <a:off x="3440967" y="2672951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3CA82162-CBA5-4F8C-AD81-CC52405C5E8A}"/>
              </a:ext>
            </a:extLst>
          </p:cNvPr>
          <p:cNvSpPr/>
          <p:nvPr/>
        </p:nvSpPr>
        <p:spPr>
          <a:xfrm>
            <a:off x="4315362" y="2672951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98B44208-87E9-424D-976E-84704BBB1779}"/>
              </a:ext>
            </a:extLst>
          </p:cNvPr>
          <p:cNvSpPr/>
          <p:nvPr/>
        </p:nvSpPr>
        <p:spPr>
          <a:xfrm>
            <a:off x="6064152" y="2672951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D809FF13-F999-4020-B00A-1901D03FD871}"/>
              </a:ext>
            </a:extLst>
          </p:cNvPr>
          <p:cNvSpPr/>
          <p:nvPr/>
        </p:nvSpPr>
        <p:spPr>
          <a:xfrm>
            <a:off x="4742718" y="3825476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4F7581A1-04D7-4F9D-A1D6-BCCC6691836C}"/>
              </a:ext>
            </a:extLst>
          </p:cNvPr>
          <p:cNvSpPr/>
          <p:nvPr/>
        </p:nvSpPr>
        <p:spPr>
          <a:xfrm>
            <a:off x="5617431" y="3825476"/>
            <a:ext cx="504825" cy="50482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917A514-DF87-4F9A-8723-228EB33D129E}"/>
                  </a:ext>
                </a:extLst>
              </p:cNvPr>
              <p:cNvSpPr txBox="1"/>
              <p:nvPr/>
            </p:nvSpPr>
            <p:spPr>
              <a:xfrm>
                <a:off x="3453744" y="2707946"/>
                <a:ext cx="5163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0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917A514-DF87-4F9A-8723-228EB33D1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744" y="2707946"/>
                <a:ext cx="516360" cy="400110"/>
              </a:xfrm>
              <a:prstGeom prst="rect">
                <a:avLst/>
              </a:prstGeom>
              <a:blipFill>
                <a:blip r:embed="rId3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FC861EB1-589F-4549-B6E2-E62D75BF7DCA}"/>
                  </a:ext>
                </a:extLst>
              </p:cNvPr>
              <p:cNvSpPr txBox="1"/>
              <p:nvPr/>
            </p:nvSpPr>
            <p:spPr>
              <a:xfrm>
                <a:off x="4328624" y="2704254"/>
                <a:ext cx="4838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FC861EB1-589F-4549-B6E2-E62D75BF7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624" y="2704254"/>
                <a:ext cx="483850" cy="400110"/>
              </a:xfrm>
              <a:prstGeom prst="rect">
                <a:avLst/>
              </a:prstGeom>
              <a:blipFill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3CB567F-92A9-436F-A9C5-9CD8C9708EF2}"/>
                  </a:ext>
                </a:extLst>
              </p:cNvPr>
              <p:cNvSpPr txBox="1"/>
              <p:nvPr/>
            </p:nvSpPr>
            <p:spPr>
              <a:xfrm>
                <a:off x="6078384" y="2704254"/>
                <a:ext cx="5223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3CB567F-92A9-436F-A9C5-9CD8C9708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384" y="2704254"/>
                <a:ext cx="522322" cy="400110"/>
              </a:xfrm>
              <a:prstGeom prst="rect">
                <a:avLst/>
              </a:prstGeom>
              <a:blipFill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11035BFA-4E52-40BC-9904-11FCFAC9A8CF}"/>
                  </a:ext>
                </a:extLst>
              </p:cNvPr>
              <p:cNvSpPr txBox="1"/>
              <p:nvPr/>
            </p:nvSpPr>
            <p:spPr>
              <a:xfrm>
                <a:off x="4767881" y="3849611"/>
                <a:ext cx="5118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11035BFA-4E52-40BC-9904-11FCFAC9A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881" y="3849611"/>
                <a:ext cx="511807" cy="400110"/>
              </a:xfrm>
              <a:prstGeom prst="rect">
                <a:avLst/>
              </a:prstGeom>
              <a:blipFill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A6A644C-8EFA-4EA7-955D-F6F3B05EA315}"/>
                  </a:ext>
                </a:extLst>
              </p:cNvPr>
              <p:cNvSpPr txBox="1"/>
              <p:nvPr/>
            </p:nvSpPr>
            <p:spPr>
              <a:xfrm>
                <a:off x="5642761" y="3849611"/>
                <a:ext cx="500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A6A644C-8EFA-4EA7-955D-F6F3B05EA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761" y="3849611"/>
                <a:ext cx="500843" cy="400110"/>
              </a:xfrm>
              <a:prstGeom prst="rect">
                <a:avLst/>
              </a:prstGeom>
              <a:blipFill>
                <a:blip r:embed="rId7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Text Placeholder 6">
            <a:extLst>
              <a:ext uri="{FF2B5EF4-FFF2-40B4-BE49-F238E27FC236}">
                <a16:creationId xmlns:a16="http://schemas.microsoft.com/office/drawing/2014/main" id="{702C9171-51E0-4DD1-9387-1B2753A6C0B8}"/>
              </a:ext>
            </a:extLst>
          </p:cNvPr>
          <p:cNvSpPr txBox="1">
            <a:spLocks/>
          </p:cNvSpPr>
          <p:nvPr/>
        </p:nvSpPr>
        <p:spPr>
          <a:xfrm>
            <a:off x="3279096" y="4446194"/>
            <a:ext cx="5355952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+mn-lt"/>
              </a:rPr>
              <a:t>Example of computing (2,3)-core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ACA31FE-3F5A-48D2-8830-1EBE863FE53C}"/>
              </a:ext>
            </a:extLst>
          </p:cNvPr>
          <p:cNvSpPr txBox="1"/>
          <p:nvPr/>
        </p:nvSpPr>
        <p:spPr>
          <a:xfrm>
            <a:off x="846946" y="1594741"/>
            <a:ext cx="61691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Return the subgraph when all vertices satisfy the degree constraints.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2799C-CC82-6BCE-49CC-E347FDB8E8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55C7D-BD1B-2C07-9D9A-3AD31649FF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80</a:t>
            </a:fld>
            <a:endParaRPr lang="en-AU" dirty="0"/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E155740F-E8CA-32C6-AFDD-0CEF8BE9D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Online computation of </a:t>
            </a:r>
            <a:r>
              <a:rPr lang="en-US" altLang="zh-CN" dirty="0">
                <a:latin typeface="+mn-lt"/>
              </a:rPr>
              <a:t>(</a:t>
            </a:r>
            <a:r>
              <a:rPr lang="el-GR" altLang="zh-CN" dirty="0">
                <a:latin typeface="+mn-lt"/>
              </a:rPr>
              <a:t>α</a:t>
            </a:r>
            <a:r>
              <a:rPr lang="en-US" altLang="zh-CN" dirty="0">
                <a:latin typeface="+mn-lt"/>
              </a:rPr>
              <a:t>, </a:t>
            </a:r>
            <a:r>
              <a:rPr lang="el-GR" altLang="zh-CN" dirty="0">
                <a:latin typeface="+mn-lt"/>
              </a:rPr>
              <a:t>β</a:t>
            </a:r>
            <a:r>
              <a:rPr lang="en-US" altLang="zh-CN" dirty="0">
                <a:latin typeface="+mn-lt"/>
              </a:rPr>
              <a:t>)-core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26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76"/>
    </mc:Choice>
    <mc:Fallback xmlns="">
      <p:transition spd="slow" advTm="28176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EB197-6D74-DBDC-F212-228624340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624400"/>
            <a:ext cx="9190800" cy="2556000"/>
          </a:xfrm>
        </p:spPr>
        <p:txBody>
          <a:bodyPr/>
          <a:lstStyle/>
          <a:p>
            <a:r>
              <a:rPr lang="en-US" dirty="0"/>
              <a:t>Other Models</a:t>
            </a:r>
          </a:p>
        </p:txBody>
      </p:sp>
    </p:spTree>
    <p:extLst>
      <p:ext uri="{BB962C8B-B14F-4D97-AF65-F5344CB8AC3E}">
        <p14:creationId xmlns:p14="http://schemas.microsoft.com/office/powerpoint/2010/main" val="549265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F9064-CACF-F7ED-4773-EF9D1973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k-core?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42762E-8E8D-917F-D333-F14C240C7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6842D-5165-BC45-52EC-515A8E89D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82</a:t>
            </a:fld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56F7D4-390F-8E09-FE5C-400D4F02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550" y="2419350"/>
            <a:ext cx="44069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446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4DCD9-B338-280D-9D92-94D8162A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K-Truss</a:t>
            </a:r>
          </a:p>
        </p:txBody>
      </p:sp>
      <p:sp>
        <p:nvSpPr>
          <p:cNvPr id="6" name="矩形 5"/>
          <p:cNvSpPr/>
          <p:nvPr/>
        </p:nvSpPr>
        <p:spPr>
          <a:xfrm>
            <a:off x="901700" y="2885893"/>
            <a:ext cx="81153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70C0"/>
                </a:solidFill>
              </a:rPr>
              <a:t>J. Cohen. Trusses: Cohesive </a:t>
            </a:r>
            <a:r>
              <a:rPr lang="en-US" altLang="zh-CN" sz="1600" dirty="0" err="1">
                <a:solidFill>
                  <a:srgbClr val="0070C0"/>
                </a:solidFill>
              </a:rPr>
              <a:t>subgraphs</a:t>
            </a:r>
            <a:r>
              <a:rPr lang="en-US" altLang="zh-CN" sz="1600" dirty="0">
                <a:solidFill>
                  <a:srgbClr val="0070C0"/>
                </a:solidFill>
              </a:rPr>
              <a:t> for social network analysis. </a:t>
            </a:r>
            <a:r>
              <a:rPr lang="en-US" altLang="zh-CN" sz="1600" i="1" dirty="0">
                <a:solidFill>
                  <a:srgbClr val="0070C0"/>
                </a:solidFill>
              </a:rPr>
              <a:t>National Security Agency Technical Report</a:t>
            </a:r>
            <a:r>
              <a:rPr lang="en-US" altLang="zh-CN" sz="1600" dirty="0">
                <a:solidFill>
                  <a:srgbClr val="0070C0"/>
                </a:solidFill>
              </a:rPr>
              <a:t>, page 16, 2008.</a:t>
            </a:r>
          </a:p>
          <a:p>
            <a:endParaRPr lang="en-US" altLang="zh-CN" sz="1600" dirty="0">
              <a:solidFill>
                <a:srgbClr val="0070C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1600" dirty="0"/>
              <a:t>The strength of a tie can be estimated by the number of triangles containing it.</a:t>
            </a:r>
          </a:p>
          <a:p>
            <a:pPr eaLnBrk="1" hangingPunct="1"/>
            <a:endParaRPr lang="en-US" altLang="zh-CN" sz="1600" dirty="0"/>
          </a:p>
          <a:p>
            <a:endParaRPr lang="zh-CN" altLang="en-US" sz="1600" dirty="0">
              <a:solidFill>
                <a:srgbClr val="0070C0"/>
              </a:solidFill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908050" y="2697852"/>
            <a:ext cx="8458200" cy="172490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600" i="1" dirty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838200" y="1464280"/>
            <a:ext cx="8305800" cy="172490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/>
              <a:t>A maximal subgraph where </a:t>
            </a:r>
            <a:r>
              <a:rPr lang="en-US" altLang="en-US" sz="2400" dirty="0"/>
              <a:t>each edge is contained in at least </a:t>
            </a:r>
            <a:r>
              <a:rPr lang="en-US" altLang="en-US" sz="2400" i="1" dirty="0">
                <a:solidFill>
                  <a:srgbClr val="FF0000"/>
                </a:solidFill>
              </a:rPr>
              <a:t>k</a:t>
            </a:r>
            <a:r>
              <a:rPr lang="en-US" altLang="zh-CN" sz="2400" i="1" dirty="0">
                <a:solidFill>
                  <a:srgbClr val="FF0000"/>
                </a:solidFill>
              </a:rPr>
              <a:t>-2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>
                <a:solidFill>
                  <a:srgbClr val="000000"/>
                </a:solidFill>
              </a:rPr>
              <a:t>triangles </a:t>
            </a:r>
            <a:r>
              <a:rPr lang="en-US" altLang="en-US" sz="2400" dirty="0"/>
              <a:t>in the subgraph,</a:t>
            </a:r>
            <a:r>
              <a:rPr lang="zh-CN" altLang="en-US" sz="2400" dirty="0"/>
              <a:t> </a:t>
            </a:r>
            <a:r>
              <a:rPr lang="en-US" altLang="zh-CN" sz="2400" dirty="0"/>
              <a:t>i.e.,</a:t>
            </a:r>
            <a:r>
              <a:rPr lang="zh-CN" altLang="en-US" sz="2400" dirty="0"/>
              <a:t> </a:t>
            </a:r>
            <a:r>
              <a:rPr lang="en-US" altLang="zh-CN" sz="2400" dirty="0"/>
              <a:t>each edge has a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support</a:t>
            </a:r>
            <a:r>
              <a:rPr lang="en-US" altLang="zh-CN" sz="2400" dirty="0"/>
              <a:t> of at least </a:t>
            </a:r>
            <a:r>
              <a:rPr lang="en-US" altLang="zh-CN" sz="2400" i="1" dirty="0"/>
              <a:t>k</a:t>
            </a:r>
            <a:r>
              <a:rPr lang="en-US" altLang="zh-CN" sz="2400" dirty="0"/>
              <a:t>-2 in the subgraph.</a:t>
            </a:r>
          </a:p>
          <a:p>
            <a:pPr marL="0" indent="0">
              <a:buNone/>
            </a:pPr>
            <a:endParaRPr lang="en-US" altLang="zh-CN" sz="2400" i="1" dirty="0"/>
          </a:p>
          <a:p>
            <a:pPr marL="0" indent="0">
              <a:buNone/>
            </a:pPr>
            <a:endParaRPr lang="en-US" altLang="zh-CN" sz="2400" b="1" dirty="0"/>
          </a:p>
        </p:txBody>
      </p:sp>
      <p:sp>
        <p:nvSpPr>
          <p:cNvPr id="4" name="矩形 3"/>
          <p:cNvSpPr/>
          <p:nvPr/>
        </p:nvSpPr>
        <p:spPr>
          <a:xfrm>
            <a:off x="888999" y="4145653"/>
            <a:ext cx="884824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70C0"/>
                </a:solidFill>
              </a:rPr>
              <a:t>M. Wang, C. Wang, J. X. Yu, and J. Zhang, Community detection in social networks: An in-depth benchmarking study with a procedure-oriented framework. </a:t>
            </a:r>
            <a:r>
              <a:rPr lang="en-US" altLang="zh-CN" sz="1600" i="1" dirty="0">
                <a:solidFill>
                  <a:srgbClr val="0070C0"/>
                </a:solidFill>
              </a:rPr>
              <a:t>PVLDB</a:t>
            </a:r>
            <a:r>
              <a:rPr lang="en-US" altLang="zh-CN" sz="1600" dirty="0">
                <a:solidFill>
                  <a:srgbClr val="0070C0"/>
                </a:solidFill>
              </a:rPr>
              <a:t>, 8(10):998–1009, 2015.</a:t>
            </a:r>
          </a:p>
          <a:p>
            <a:endParaRPr lang="en-US" altLang="zh-CN" sz="1600" dirty="0">
              <a:solidFill>
                <a:srgbClr val="0070C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1600" dirty="0"/>
              <a:t>High quality on some community metrics.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1600" dirty="0"/>
              <a:t>High accuracy on approximating some ground-truth communities.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1600" dirty="0"/>
              <a:t>The most efficient one among all the evaluated algorithms.</a:t>
            </a:r>
          </a:p>
          <a:p>
            <a:endParaRPr lang="zh-CN" altLang="en-US" sz="1600" dirty="0">
              <a:solidFill>
                <a:srgbClr val="0070C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583F0-9D44-6313-0DF0-1A65EB6BA6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DA60A-DD53-DED8-67F4-B78A434388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83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400016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45AC21-A908-9511-E739-A5438EC7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k-Truss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D798D7C-8CE4-C64B-969A-A0E8F7D69D7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8200" y="5508382"/>
            <a:ext cx="8573058" cy="590550"/>
          </a:xfrm>
          <a:prstGeom prst="rect">
            <a:avLst/>
          </a:prstGeom>
        </p:spPr>
        <p:txBody>
          <a:bodyPr/>
          <a:lstStyle/>
          <a:p>
            <a:r>
              <a:rPr lang="en-AU" sz="1400" dirty="0"/>
              <a:t>Cohen, Jonathan. </a:t>
            </a:r>
            <a:r>
              <a:rPr lang="en-AU" sz="1400" b="1" dirty="0"/>
              <a:t>"Trusses: Cohesive subgraphs for social network analysis."</a:t>
            </a:r>
            <a:r>
              <a:rPr lang="en-AU" sz="1400" dirty="0"/>
              <a:t> National Security Agency Technical Report16 (2008): 3-1.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E7559-CA90-3844-958A-AE01CA89B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2128308"/>
            <a:ext cx="4218398" cy="26744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67A744D-7BBC-7A4C-AE46-39E70C117FD3}"/>
                  </a:ext>
                </a:extLst>
              </p:cNvPr>
              <p:cNvSpPr/>
              <p:nvPr/>
            </p:nvSpPr>
            <p:spPr>
              <a:xfrm>
                <a:off x="869424" y="2048148"/>
                <a:ext cx="5578576" cy="3693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Each k-truss of G is a subgraph of a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-core of G.</a:t>
                </a:r>
              </a:p>
              <a:p>
                <a:pPr algn="just">
                  <a:spcAft>
                    <a:spcPts val="1200"/>
                  </a:spcAft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Proof scratch:</a:t>
                </a:r>
              </a:p>
              <a:p>
                <a:pPr algn="just">
                  <a:spcAft>
                    <a:spcPts val="1200"/>
                  </a:spcAft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- Each edge is contained in at least k-2 triangle.</a:t>
                </a:r>
              </a:p>
              <a:p>
                <a:pPr algn="just">
                  <a:spcAft>
                    <a:spcPts val="1200"/>
                  </a:spcAft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- To ensure this, each vertex should have at least k-1 neighbors, i.e., for a vertex u, if the edge (u, v) is contained in k-2 triangles, there should be at least k-2 common neighbors of u and v.</a:t>
                </a:r>
              </a:p>
              <a:p>
                <a:pPr algn="just">
                  <a:spcAft>
                    <a:spcPts val="1200"/>
                  </a:spcAft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342900" indent="-342900" algn="just">
                  <a:buFont typeface="Wingdings" pitchFamily="2" charset="2"/>
                  <a:buChar char="§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67A744D-7BBC-7A4C-AE46-39E70C117F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424" y="2048148"/>
                <a:ext cx="5578576" cy="3693319"/>
              </a:xfrm>
              <a:prstGeom prst="rect">
                <a:avLst/>
              </a:prstGeom>
              <a:blipFill>
                <a:blip r:embed="rId4"/>
                <a:stretch>
                  <a:fillRect l="-1202" t="-825" r="-1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384B2AA9-E64C-42C3-A028-AD761DD14848}"/>
              </a:ext>
            </a:extLst>
          </p:cNvPr>
          <p:cNvSpPr txBox="1"/>
          <p:nvPr/>
        </p:nvSpPr>
        <p:spPr>
          <a:xfrm>
            <a:off x="869424" y="1403444"/>
            <a:ext cx="10085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A maximal subgraph where </a:t>
            </a:r>
            <a:r>
              <a:rPr lang="en-US" altLang="en-US" sz="1800" dirty="0"/>
              <a:t>each edge is contained in at least </a:t>
            </a:r>
            <a:r>
              <a:rPr lang="en-US" altLang="en-US" sz="1800" i="1" dirty="0">
                <a:solidFill>
                  <a:srgbClr val="FF0000"/>
                </a:solidFill>
              </a:rPr>
              <a:t>k</a:t>
            </a:r>
            <a:r>
              <a:rPr lang="en-US" altLang="zh-CN" sz="1800" i="1" dirty="0">
                <a:solidFill>
                  <a:srgbClr val="FF0000"/>
                </a:solidFill>
              </a:rPr>
              <a:t>-2</a:t>
            </a:r>
            <a:r>
              <a:rPr lang="en-US" altLang="en-US" sz="1800" dirty="0">
                <a:solidFill>
                  <a:srgbClr val="FF0000"/>
                </a:solidFill>
              </a:rPr>
              <a:t> </a:t>
            </a:r>
            <a:r>
              <a:rPr lang="en-US" altLang="en-US" sz="1800" dirty="0">
                <a:solidFill>
                  <a:srgbClr val="000000"/>
                </a:solidFill>
              </a:rPr>
              <a:t>triangles </a:t>
            </a:r>
            <a:r>
              <a:rPr lang="en-US" altLang="en-US" sz="1800" dirty="0"/>
              <a:t>in the subgraph.</a:t>
            </a:r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1AF65-CDEB-46A6-7F7C-2190992C97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F1A05E-FDED-3458-E4C6-BDDCE6757B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84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978778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927FC-5EA5-A2BA-6C1A-BC6D6AAB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K-Truss Computation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838200" y="1379785"/>
            <a:ext cx="8305800" cy="167584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Compute the (</a:t>
            </a:r>
            <a:r>
              <a:rPr lang="en-US" altLang="zh-CN" sz="2000" i="1" dirty="0"/>
              <a:t>k</a:t>
            </a:r>
            <a:r>
              <a:rPr lang="en-US" altLang="zh-CN" sz="2000" dirty="0"/>
              <a:t>-1)-core.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Compute the support of each edge.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Recursively delete each edge with support of less than </a:t>
            </a:r>
            <a:r>
              <a:rPr lang="en-US" altLang="zh-CN" sz="2000" i="1" dirty="0"/>
              <a:t>k-2.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Delete the isolated vertices.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000" i="1" dirty="0"/>
          </a:p>
          <a:p>
            <a:pPr marL="0" indent="0">
              <a:buNone/>
            </a:pPr>
            <a:endParaRPr lang="en-US" altLang="zh-CN" sz="2000" b="1" dirty="0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5180002" y="3458556"/>
            <a:ext cx="844487" cy="962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6024489" y="5370484"/>
            <a:ext cx="1046311" cy="2738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6024488" y="3458556"/>
            <a:ext cx="1046312" cy="1911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225880" y="4556459"/>
            <a:ext cx="668301" cy="9464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180002" y="4503023"/>
            <a:ext cx="1880691" cy="8674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5959335" y="4127986"/>
            <a:ext cx="1242714" cy="1457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691078" y="3458556"/>
            <a:ext cx="3333410" cy="10444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7989496" y="5038723"/>
            <a:ext cx="614180" cy="8735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7070799" y="4214991"/>
            <a:ext cx="131250" cy="11554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8324596" y="3557194"/>
            <a:ext cx="262014" cy="13795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4117425" y="3187852"/>
            <a:ext cx="159594" cy="11974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 flipV="1">
            <a:off x="2691079" y="4509448"/>
            <a:ext cx="1566348" cy="14534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691078" y="4509449"/>
            <a:ext cx="3184186" cy="11196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2691079" y="4503022"/>
            <a:ext cx="1278317" cy="64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117426" y="4535065"/>
            <a:ext cx="191793" cy="1356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5180001" y="4127984"/>
            <a:ext cx="2022048" cy="293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024489" y="3436282"/>
            <a:ext cx="1177561" cy="6740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4309218" y="5709204"/>
            <a:ext cx="1544434" cy="2536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282556" y="4127986"/>
            <a:ext cx="1218787" cy="9107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4296576" y="4503022"/>
            <a:ext cx="797985" cy="64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4400331" y="4535064"/>
            <a:ext cx="779671" cy="14106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2691079" y="3126614"/>
            <a:ext cx="1566349" cy="13764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 flipV="1">
            <a:off x="4400334" y="3187852"/>
            <a:ext cx="694227" cy="12334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4386700" y="3099593"/>
            <a:ext cx="1637788" cy="358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7282556" y="3557194"/>
            <a:ext cx="1079209" cy="5760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2475054" y="4214990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39" name="椭圆 38"/>
          <p:cNvSpPr/>
          <p:nvPr/>
        </p:nvSpPr>
        <p:spPr>
          <a:xfrm>
            <a:off x="4021186" y="2829088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0" name="椭圆 39"/>
          <p:cNvSpPr/>
          <p:nvPr/>
        </p:nvSpPr>
        <p:spPr>
          <a:xfrm>
            <a:off x="3810635" y="4214990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1" name="椭圆 40"/>
          <p:cNvSpPr/>
          <p:nvPr/>
        </p:nvSpPr>
        <p:spPr>
          <a:xfrm>
            <a:off x="4015439" y="5657720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2" name="椭圆 41"/>
          <p:cNvSpPr/>
          <p:nvPr/>
        </p:nvSpPr>
        <p:spPr>
          <a:xfrm>
            <a:off x="4891969" y="4214990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3" name="椭圆 42"/>
          <p:cNvSpPr/>
          <p:nvPr/>
        </p:nvSpPr>
        <p:spPr>
          <a:xfrm>
            <a:off x="5758837" y="3170523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4" name="椭圆 43"/>
          <p:cNvSpPr/>
          <p:nvPr/>
        </p:nvSpPr>
        <p:spPr>
          <a:xfrm>
            <a:off x="5654332" y="5308925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5" name="椭圆 44"/>
          <p:cNvSpPr/>
          <p:nvPr/>
        </p:nvSpPr>
        <p:spPr>
          <a:xfrm>
            <a:off x="6772660" y="5082451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6" name="椭圆 45"/>
          <p:cNvSpPr/>
          <p:nvPr/>
        </p:nvSpPr>
        <p:spPr>
          <a:xfrm>
            <a:off x="6994523" y="3845224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7" name="椭圆 46"/>
          <p:cNvSpPr/>
          <p:nvPr/>
        </p:nvSpPr>
        <p:spPr>
          <a:xfrm>
            <a:off x="8036563" y="3281142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8" name="椭圆 47"/>
          <p:cNvSpPr/>
          <p:nvPr/>
        </p:nvSpPr>
        <p:spPr>
          <a:xfrm>
            <a:off x="8298578" y="4732861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9" name="椭圆 48"/>
          <p:cNvSpPr/>
          <p:nvPr/>
        </p:nvSpPr>
        <p:spPr>
          <a:xfrm>
            <a:off x="7685357" y="5619058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475054" y="4209653"/>
                <a:ext cx="634956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054" y="4209653"/>
                <a:ext cx="634956" cy="523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4018664" y="2828725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664" y="2828725"/>
                <a:ext cx="643227" cy="523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3808765" y="4222635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765" y="4222635"/>
                <a:ext cx="643227" cy="5232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4001262" y="5650701"/>
                <a:ext cx="627902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262" y="5650701"/>
                <a:ext cx="627902" cy="5232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4891970" y="4197364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970" y="4197364"/>
                <a:ext cx="643227" cy="5232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5758838" y="3153964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838" y="3153964"/>
                <a:ext cx="643227" cy="5232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5633704" y="5308925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704" y="5308925"/>
                <a:ext cx="643227" cy="5232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994524" y="3814818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524" y="3814818"/>
                <a:ext cx="643227" cy="5232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772660" y="5091348"/>
                <a:ext cx="635212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660" y="5091348"/>
                <a:ext cx="635212" cy="5232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7939793" y="3272076"/>
                <a:ext cx="787241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793" y="3272076"/>
                <a:ext cx="787241" cy="5232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201807" y="4713713"/>
                <a:ext cx="787241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807" y="4713713"/>
                <a:ext cx="787241" cy="52320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7592157" y="5613843"/>
                <a:ext cx="787241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157" y="5613843"/>
                <a:ext cx="787241" cy="52320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>
              <a:xfrm>
                <a:off x="2455854" y="3168161"/>
                <a:ext cx="10416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srgbClr val="0070C0"/>
                          </a:solidFill>
                          <a:latin typeface="Cambria Math"/>
                        </a:rPr>
                        <m:t>𝒌</m:t>
                      </m:r>
                      <m:r>
                        <a:rPr lang="en-US" altLang="zh-CN" sz="2400" b="1" i="1">
                          <a:solidFill>
                            <a:srgbClr val="0070C0"/>
                          </a:solidFill>
                          <a:latin typeface="Cambria Math"/>
                        </a:rPr>
                        <m:t>=4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854" y="3168161"/>
                <a:ext cx="1041695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841DFD-742E-CB6D-12B9-F11825D01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6FDCC-D890-CA92-17BF-6F2CD6BB72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85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89586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1700-91C3-58DB-6540-36A937526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K-Truss Computation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838200" y="1389335"/>
            <a:ext cx="8305800" cy="685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000" b="1" dirty="0">
                <a:solidFill>
                  <a:srgbClr val="FF0000"/>
                </a:solidFill>
              </a:rPr>
              <a:t>Compute the (</a:t>
            </a:r>
            <a:r>
              <a:rPr lang="en-US" altLang="zh-CN" sz="2000" b="1" i="1" dirty="0">
                <a:solidFill>
                  <a:srgbClr val="FF0000"/>
                </a:solidFill>
              </a:rPr>
              <a:t>k-</a:t>
            </a:r>
            <a:r>
              <a:rPr lang="en-US" altLang="zh-CN" sz="2000" b="1" dirty="0">
                <a:solidFill>
                  <a:srgbClr val="FF0000"/>
                </a:solidFill>
              </a:rPr>
              <a:t>1)-core.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Compute the support of each edge.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Recursively delete each edge with support of less than </a:t>
            </a:r>
            <a:r>
              <a:rPr lang="en-US" altLang="zh-CN" sz="2000" i="1" dirty="0"/>
              <a:t>k-2.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Delete the isolated vertices.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000" i="1" dirty="0"/>
          </a:p>
          <a:p>
            <a:pPr marL="0" indent="0">
              <a:buNone/>
            </a:pPr>
            <a:endParaRPr lang="en-US" altLang="zh-CN" sz="2000" b="1" dirty="0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5180002" y="3458556"/>
            <a:ext cx="844487" cy="962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6024489" y="5370484"/>
            <a:ext cx="1046311" cy="2738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6024488" y="3458556"/>
            <a:ext cx="1046312" cy="1911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225880" y="4556459"/>
            <a:ext cx="668301" cy="9464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180002" y="4503023"/>
            <a:ext cx="1880691" cy="8674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5959335" y="4127986"/>
            <a:ext cx="1242714" cy="1457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691078" y="3458556"/>
            <a:ext cx="3333410" cy="10444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7989496" y="5038723"/>
            <a:ext cx="614180" cy="87358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7070799" y="4214991"/>
            <a:ext cx="131250" cy="11554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8324596" y="3557194"/>
            <a:ext cx="262014" cy="137955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4117425" y="3187852"/>
            <a:ext cx="159594" cy="11974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 flipV="1">
            <a:off x="2691079" y="4509448"/>
            <a:ext cx="1566348" cy="14534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691078" y="4509449"/>
            <a:ext cx="3184186" cy="11196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2691079" y="4503022"/>
            <a:ext cx="1278317" cy="64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117426" y="4535065"/>
            <a:ext cx="191793" cy="1356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5180001" y="4127984"/>
            <a:ext cx="2022048" cy="293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024489" y="3436282"/>
            <a:ext cx="1177561" cy="6740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4309218" y="5709204"/>
            <a:ext cx="1544434" cy="2536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282556" y="4127986"/>
            <a:ext cx="1218787" cy="9107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4296576" y="4503022"/>
            <a:ext cx="797985" cy="64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4400331" y="4535064"/>
            <a:ext cx="779671" cy="14106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2691079" y="3126614"/>
            <a:ext cx="1566349" cy="13764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 flipV="1">
            <a:off x="4400334" y="3187852"/>
            <a:ext cx="694227" cy="12334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4386700" y="3099593"/>
            <a:ext cx="1637788" cy="358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7282556" y="3557194"/>
            <a:ext cx="1079209" cy="57606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2475054" y="4214990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39" name="椭圆 38"/>
          <p:cNvSpPr/>
          <p:nvPr/>
        </p:nvSpPr>
        <p:spPr>
          <a:xfrm>
            <a:off x="4021186" y="2829088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0" name="椭圆 39"/>
          <p:cNvSpPr/>
          <p:nvPr/>
        </p:nvSpPr>
        <p:spPr>
          <a:xfrm>
            <a:off x="3810635" y="4214990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1" name="椭圆 40"/>
          <p:cNvSpPr/>
          <p:nvPr/>
        </p:nvSpPr>
        <p:spPr>
          <a:xfrm>
            <a:off x="4015439" y="5657720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2" name="椭圆 41"/>
          <p:cNvSpPr/>
          <p:nvPr/>
        </p:nvSpPr>
        <p:spPr>
          <a:xfrm>
            <a:off x="4891969" y="4214990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3" name="椭圆 42"/>
          <p:cNvSpPr/>
          <p:nvPr/>
        </p:nvSpPr>
        <p:spPr>
          <a:xfrm>
            <a:off x="5758837" y="3170523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4" name="椭圆 43"/>
          <p:cNvSpPr/>
          <p:nvPr/>
        </p:nvSpPr>
        <p:spPr>
          <a:xfrm>
            <a:off x="5654332" y="5308925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5" name="椭圆 44"/>
          <p:cNvSpPr/>
          <p:nvPr/>
        </p:nvSpPr>
        <p:spPr>
          <a:xfrm>
            <a:off x="6772660" y="5082451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6" name="椭圆 45"/>
          <p:cNvSpPr/>
          <p:nvPr/>
        </p:nvSpPr>
        <p:spPr>
          <a:xfrm>
            <a:off x="6994523" y="3845224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7" name="椭圆 46"/>
          <p:cNvSpPr/>
          <p:nvPr/>
        </p:nvSpPr>
        <p:spPr>
          <a:xfrm>
            <a:off x="8036563" y="3281142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8" name="椭圆 47"/>
          <p:cNvSpPr/>
          <p:nvPr/>
        </p:nvSpPr>
        <p:spPr>
          <a:xfrm>
            <a:off x="8298578" y="4732861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9" name="椭圆 48"/>
          <p:cNvSpPr/>
          <p:nvPr/>
        </p:nvSpPr>
        <p:spPr>
          <a:xfrm>
            <a:off x="7685357" y="5619058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475054" y="4209653"/>
                <a:ext cx="634956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054" y="4209653"/>
                <a:ext cx="634956" cy="523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4018664" y="2828725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664" y="2828725"/>
                <a:ext cx="643227" cy="523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3808765" y="4222635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765" y="4222635"/>
                <a:ext cx="643227" cy="5232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4001262" y="5650701"/>
                <a:ext cx="627902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262" y="5650701"/>
                <a:ext cx="627902" cy="5232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4891970" y="4197364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970" y="4197364"/>
                <a:ext cx="643227" cy="5232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5758838" y="3153964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838" y="3153964"/>
                <a:ext cx="643227" cy="5232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5633704" y="5308925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704" y="5308925"/>
                <a:ext cx="643227" cy="5232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994524" y="3814818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524" y="3814818"/>
                <a:ext cx="643227" cy="5232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772660" y="5091348"/>
                <a:ext cx="635212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660" y="5091348"/>
                <a:ext cx="635212" cy="5232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7939793" y="3272076"/>
                <a:ext cx="787241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793" y="3272076"/>
                <a:ext cx="787241" cy="5232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201807" y="4713713"/>
                <a:ext cx="787241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807" y="4713713"/>
                <a:ext cx="787241" cy="52320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7592157" y="5613843"/>
                <a:ext cx="787241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157" y="5613843"/>
                <a:ext cx="787241" cy="52320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>
              <a:xfrm>
                <a:off x="2455854" y="3168161"/>
                <a:ext cx="10416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srgbClr val="0070C0"/>
                          </a:solidFill>
                          <a:latin typeface="Cambria Math"/>
                        </a:rPr>
                        <m:t>𝒌</m:t>
                      </m:r>
                      <m:r>
                        <a:rPr lang="en-US" altLang="zh-CN" sz="2400" b="1" i="1">
                          <a:solidFill>
                            <a:srgbClr val="0070C0"/>
                          </a:solidFill>
                          <a:latin typeface="Cambria Math"/>
                        </a:rPr>
                        <m:t>=4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854" y="3168161"/>
                <a:ext cx="1041695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E07233-B263-4CEE-D59B-2534347F7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97FB8-7F5D-8FC3-1E62-EE219DD06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86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273918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5454D-9C49-9A09-3F72-D799724EF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K-Truss Computation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847880" y="1325626"/>
            <a:ext cx="8305800" cy="685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Compute the (</a:t>
            </a:r>
            <a:r>
              <a:rPr lang="en-US" altLang="zh-CN" sz="2000" i="1" dirty="0"/>
              <a:t>k-</a:t>
            </a:r>
            <a:r>
              <a:rPr lang="en-US" altLang="zh-CN" sz="2000" dirty="0"/>
              <a:t>1)-core.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b="1" dirty="0">
                <a:solidFill>
                  <a:srgbClr val="FF0000"/>
                </a:solidFill>
              </a:rPr>
              <a:t>Compute the support of each edge.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Recursively delete each edge with support of less than </a:t>
            </a:r>
            <a:r>
              <a:rPr lang="en-US" altLang="zh-CN" sz="2000" i="1" dirty="0"/>
              <a:t>k-2.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Delete the isolated vertices.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000" i="1" dirty="0"/>
          </a:p>
          <a:p>
            <a:pPr marL="0" indent="0">
              <a:buNone/>
            </a:pPr>
            <a:endParaRPr lang="en-US" altLang="zh-CN" sz="2000" b="1" dirty="0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5180002" y="3458556"/>
            <a:ext cx="844487" cy="962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6024489" y="5370484"/>
            <a:ext cx="1046311" cy="2738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6024488" y="3458556"/>
            <a:ext cx="1046312" cy="1911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225880" y="4556459"/>
            <a:ext cx="668301" cy="9464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180002" y="4503023"/>
            <a:ext cx="1880691" cy="8674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5959335" y="4127986"/>
            <a:ext cx="1242714" cy="1457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691078" y="3458556"/>
            <a:ext cx="3333410" cy="10444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7989496" y="5038723"/>
            <a:ext cx="614180" cy="87358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7070799" y="4214991"/>
            <a:ext cx="131250" cy="11554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8324596" y="3557194"/>
            <a:ext cx="262014" cy="137955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4117425" y="3187852"/>
            <a:ext cx="159594" cy="11974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 flipV="1">
            <a:off x="2691079" y="4509448"/>
            <a:ext cx="1566348" cy="14534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691078" y="4509449"/>
            <a:ext cx="3184186" cy="11196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2691079" y="4503022"/>
            <a:ext cx="1278317" cy="64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117426" y="4535065"/>
            <a:ext cx="191793" cy="1356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5180001" y="4127984"/>
            <a:ext cx="2022048" cy="293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024489" y="3436282"/>
            <a:ext cx="1177561" cy="6740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4309218" y="5709204"/>
            <a:ext cx="1544434" cy="2536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282556" y="4127986"/>
            <a:ext cx="1218787" cy="9107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4296576" y="4503022"/>
            <a:ext cx="797985" cy="64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4400331" y="4535064"/>
            <a:ext cx="779671" cy="14106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2691079" y="3126614"/>
            <a:ext cx="1566349" cy="13764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 flipV="1">
            <a:off x="4400334" y="3187852"/>
            <a:ext cx="694227" cy="12334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4386700" y="3099593"/>
            <a:ext cx="1637788" cy="358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7282556" y="3557194"/>
            <a:ext cx="1079209" cy="57606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2475054" y="4214990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39" name="椭圆 38"/>
          <p:cNvSpPr/>
          <p:nvPr/>
        </p:nvSpPr>
        <p:spPr>
          <a:xfrm>
            <a:off x="4021186" y="2829088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0" name="椭圆 39"/>
          <p:cNvSpPr/>
          <p:nvPr/>
        </p:nvSpPr>
        <p:spPr>
          <a:xfrm>
            <a:off x="3810635" y="4214990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1" name="椭圆 40"/>
          <p:cNvSpPr/>
          <p:nvPr/>
        </p:nvSpPr>
        <p:spPr>
          <a:xfrm>
            <a:off x="4015439" y="5657720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2" name="椭圆 41"/>
          <p:cNvSpPr/>
          <p:nvPr/>
        </p:nvSpPr>
        <p:spPr>
          <a:xfrm>
            <a:off x="4891969" y="4214990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3" name="椭圆 42"/>
          <p:cNvSpPr/>
          <p:nvPr/>
        </p:nvSpPr>
        <p:spPr>
          <a:xfrm>
            <a:off x="5758837" y="3170523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4" name="椭圆 43"/>
          <p:cNvSpPr/>
          <p:nvPr/>
        </p:nvSpPr>
        <p:spPr>
          <a:xfrm>
            <a:off x="5654332" y="5308925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5" name="椭圆 44"/>
          <p:cNvSpPr/>
          <p:nvPr/>
        </p:nvSpPr>
        <p:spPr>
          <a:xfrm>
            <a:off x="6772660" y="5082451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6" name="椭圆 45"/>
          <p:cNvSpPr/>
          <p:nvPr/>
        </p:nvSpPr>
        <p:spPr>
          <a:xfrm>
            <a:off x="6994523" y="3845224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7" name="椭圆 46"/>
          <p:cNvSpPr/>
          <p:nvPr/>
        </p:nvSpPr>
        <p:spPr>
          <a:xfrm>
            <a:off x="8036563" y="3281142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8" name="椭圆 47"/>
          <p:cNvSpPr/>
          <p:nvPr/>
        </p:nvSpPr>
        <p:spPr>
          <a:xfrm>
            <a:off x="8298578" y="4732861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9" name="椭圆 48"/>
          <p:cNvSpPr/>
          <p:nvPr/>
        </p:nvSpPr>
        <p:spPr>
          <a:xfrm>
            <a:off x="7685357" y="5619058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475054" y="4209653"/>
                <a:ext cx="634956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054" y="4209653"/>
                <a:ext cx="634956" cy="523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/>
          <p:cNvSpPr/>
          <p:nvPr/>
        </p:nvSpPr>
        <p:spPr>
          <a:xfrm>
            <a:off x="4117426" y="3579488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4074553" y="3533680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553" y="3533680"/>
                <a:ext cx="32691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 52"/>
          <p:cNvSpPr/>
          <p:nvPr/>
        </p:nvSpPr>
        <p:spPr>
          <a:xfrm>
            <a:off x="4427467" y="3872277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384594" y="3826469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594" y="3826469"/>
                <a:ext cx="32691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/>
          <p:cNvSpPr/>
          <p:nvPr/>
        </p:nvSpPr>
        <p:spPr>
          <a:xfrm>
            <a:off x="4553739" y="3468869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510866" y="3423061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866" y="3423061"/>
                <a:ext cx="32691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 56"/>
          <p:cNvSpPr/>
          <p:nvPr/>
        </p:nvSpPr>
        <p:spPr>
          <a:xfrm>
            <a:off x="3552840" y="3461376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3509967" y="3415568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967" y="3415568"/>
                <a:ext cx="32691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>
          <a:xfrm>
            <a:off x="4984705" y="3117121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4941832" y="3071313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832" y="3071313"/>
                <a:ext cx="32691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矩形 60"/>
          <p:cNvSpPr/>
          <p:nvPr/>
        </p:nvSpPr>
        <p:spPr>
          <a:xfrm>
            <a:off x="4403423" y="4928751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360550" y="4882943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550" y="4882943"/>
                <a:ext cx="32691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矩形 62"/>
          <p:cNvSpPr/>
          <p:nvPr/>
        </p:nvSpPr>
        <p:spPr>
          <a:xfrm>
            <a:off x="4098668" y="5213065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4055795" y="5167257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795" y="5167257"/>
                <a:ext cx="32691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>
            <a:off x="4605435" y="5334991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562562" y="5289183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562" y="5289183"/>
                <a:ext cx="32691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矩形 66"/>
          <p:cNvSpPr/>
          <p:nvPr/>
        </p:nvSpPr>
        <p:spPr>
          <a:xfrm>
            <a:off x="3282970" y="4396206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240097" y="4350398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097" y="4350398"/>
                <a:ext cx="32691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矩形 68"/>
          <p:cNvSpPr/>
          <p:nvPr/>
        </p:nvSpPr>
        <p:spPr>
          <a:xfrm>
            <a:off x="4510866" y="4373979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467993" y="4328171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993" y="4328171"/>
                <a:ext cx="32691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矩形 70"/>
          <p:cNvSpPr/>
          <p:nvPr/>
        </p:nvSpPr>
        <p:spPr>
          <a:xfrm>
            <a:off x="3437466" y="5236175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3394593" y="5190367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593" y="5190367"/>
                <a:ext cx="32691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矩形 72"/>
          <p:cNvSpPr/>
          <p:nvPr/>
        </p:nvSpPr>
        <p:spPr>
          <a:xfrm>
            <a:off x="4984704" y="5774680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4941831" y="5728872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831" y="5728872"/>
                <a:ext cx="32691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4018664" y="2828725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664" y="2828725"/>
                <a:ext cx="643227" cy="52320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3808765" y="4222635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765" y="4222635"/>
                <a:ext cx="643227" cy="52320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4001262" y="5650701"/>
                <a:ext cx="627902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262" y="5650701"/>
                <a:ext cx="627902" cy="52320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4891970" y="4197364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970" y="4197364"/>
                <a:ext cx="643227" cy="5232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5758838" y="3153964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838" y="3153964"/>
                <a:ext cx="643227" cy="52320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5633704" y="5308925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704" y="5308925"/>
                <a:ext cx="643227" cy="52320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994524" y="3814818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524" y="3814818"/>
                <a:ext cx="643227" cy="52320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772660" y="5091348"/>
                <a:ext cx="635212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660" y="5091348"/>
                <a:ext cx="635212" cy="52320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7939793" y="3272076"/>
                <a:ext cx="787241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793" y="3272076"/>
                <a:ext cx="787241" cy="52320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201807" y="4713713"/>
                <a:ext cx="787241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807" y="4713713"/>
                <a:ext cx="787241" cy="52320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7592157" y="5613843"/>
                <a:ext cx="787241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157" y="5613843"/>
                <a:ext cx="787241" cy="52320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>
              <a:xfrm>
                <a:off x="2455854" y="3168161"/>
                <a:ext cx="10416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srgbClr val="0070C0"/>
                          </a:solidFill>
                          <a:latin typeface="Cambria Math"/>
                        </a:rPr>
                        <m:t>𝒌</m:t>
                      </m:r>
                      <m:r>
                        <a:rPr lang="en-US" altLang="zh-CN" sz="2400" b="1" i="1">
                          <a:solidFill>
                            <a:srgbClr val="0070C0"/>
                          </a:solidFill>
                          <a:latin typeface="Cambria Math"/>
                        </a:rPr>
                        <m:t>=4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854" y="3168161"/>
                <a:ext cx="1041695" cy="4616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矩形 91"/>
          <p:cNvSpPr/>
          <p:nvPr/>
        </p:nvSpPr>
        <p:spPr>
          <a:xfrm>
            <a:off x="5439443" y="4910784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396570" y="4864976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570" y="4864976"/>
                <a:ext cx="326919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/>
          <p:cNvSpPr/>
          <p:nvPr/>
        </p:nvSpPr>
        <p:spPr>
          <a:xfrm>
            <a:off x="5464023" y="3806701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421150" y="3760893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150" y="3760893"/>
                <a:ext cx="326919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矩形 96"/>
          <p:cNvSpPr/>
          <p:nvPr/>
        </p:nvSpPr>
        <p:spPr>
          <a:xfrm>
            <a:off x="6580693" y="3643411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6537820" y="3597603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20" y="3597603"/>
                <a:ext cx="326919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矩形 98"/>
          <p:cNvSpPr/>
          <p:nvPr/>
        </p:nvSpPr>
        <p:spPr>
          <a:xfrm>
            <a:off x="6377775" y="5406520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6334902" y="5360712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902" y="5360712"/>
                <a:ext cx="326919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矩形 100"/>
          <p:cNvSpPr/>
          <p:nvPr/>
        </p:nvSpPr>
        <p:spPr>
          <a:xfrm>
            <a:off x="7081463" y="4621275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7038590" y="4575467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590" y="4575467"/>
                <a:ext cx="326919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矩形 102"/>
          <p:cNvSpPr/>
          <p:nvPr/>
        </p:nvSpPr>
        <p:spPr>
          <a:xfrm>
            <a:off x="5989373" y="4162305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5946500" y="4116497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500" y="4116497"/>
                <a:ext cx="326919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矩形 104"/>
          <p:cNvSpPr/>
          <p:nvPr/>
        </p:nvSpPr>
        <p:spPr>
          <a:xfrm>
            <a:off x="5843976" y="4668672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801103" y="4622864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103" y="4622864"/>
                <a:ext cx="326919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矩形 106"/>
          <p:cNvSpPr/>
          <p:nvPr/>
        </p:nvSpPr>
        <p:spPr>
          <a:xfrm>
            <a:off x="6146850" y="5101550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6103977" y="5055742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977" y="5055742"/>
                <a:ext cx="326919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矩形 108"/>
          <p:cNvSpPr/>
          <p:nvPr/>
        </p:nvSpPr>
        <p:spPr>
          <a:xfrm>
            <a:off x="6202473" y="3819133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6159600" y="3773325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600" y="3773325"/>
                <a:ext cx="326919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EF9885-A40F-16EA-EDE3-18F57E3E33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5CE8A-06B9-B477-A6F9-23881FAEF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87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944069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856801" y="1357383"/>
            <a:ext cx="8305800" cy="685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Compute the (</a:t>
            </a:r>
            <a:r>
              <a:rPr lang="en-US" altLang="zh-CN" sz="2000" i="1" dirty="0"/>
              <a:t>k-</a:t>
            </a:r>
            <a:r>
              <a:rPr lang="en-US" altLang="zh-CN" sz="2000" dirty="0"/>
              <a:t>1)-core.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solidFill>
                  <a:srgbClr val="000000"/>
                </a:solidFill>
              </a:rPr>
              <a:t>Compute the support of each edge.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b="1" dirty="0">
                <a:solidFill>
                  <a:srgbClr val="FF0000"/>
                </a:solidFill>
              </a:rPr>
              <a:t>Recursively delete each edge with support of less than </a:t>
            </a:r>
            <a:r>
              <a:rPr lang="en-US" altLang="zh-CN" sz="2000" b="1" i="1" dirty="0">
                <a:solidFill>
                  <a:srgbClr val="FF0000"/>
                </a:solidFill>
              </a:rPr>
              <a:t>k-2.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Delete the isolated vertices.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000" i="1" dirty="0"/>
          </a:p>
          <a:p>
            <a:pPr marL="0" indent="0">
              <a:buNone/>
            </a:pPr>
            <a:endParaRPr lang="en-US" altLang="zh-CN" sz="2000" b="1" dirty="0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5180002" y="3458556"/>
            <a:ext cx="844487" cy="962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6024489" y="5370484"/>
            <a:ext cx="1046311" cy="2738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6024488" y="3458556"/>
            <a:ext cx="1046312" cy="1911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225880" y="4556459"/>
            <a:ext cx="668301" cy="9464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180002" y="4503023"/>
            <a:ext cx="1880691" cy="8674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5959335" y="4127986"/>
            <a:ext cx="1242714" cy="1457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691078" y="3458556"/>
            <a:ext cx="3333410" cy="10444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7989496" y="5038723"/>
            <a:ext cx="614180" cy="87358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7070799" y="4214991"/>
            <a:ext cx="131250" cy="11554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8324596" y="3557194"/>
            <a:ext cx="262014" cy="137955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4117425" y="3187852"/>
            <a:ext cx="159594" cy="11974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 flipV="1">
            <a:off x="2691079" y="4509448"/>
            <a:ext cx="1566348" cy="14534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691078" y="4509449"/>
            <a:ext cx="3184186" cy="11196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2691079" y="4503022"/>
            <a:ext cx="1278317" cy="64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117426" y="4535065"/>
            <a:ext cx="191793" cy="1356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5180001" y="4127984"/>
            <a:ext cx="2022048" cy="293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024489" y="3436282"/>
            <a:ext cx="1177561" cy="6740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4309218" y="5709204"/>
            <a:ext cx="1544434" cy="2536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282556" y="4127986"/>
            <a:ext cx="1218787" cy="9107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4296576" y="4503022"/>
            <a:ext cx="797985" cy="64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4400331" y="4535064"/>
            <a:ext cx="779671" cy="14106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2691079" y="3126614"/>
            <a:ext cx="1566349" cy="13764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 flipV="1">
            <a:off x="4400334" y="3187852"/>
            <a:ext cx="694227" cy="12334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4386700" y="3099593"/>
            <a:ext cx="1637788" cy="358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7282556" y="3557194"/>
            <a:ext cx="1079209" cy="57606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2475054" y="4214990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39" name="椭圆 38"/>
          <p:cNvSpPr/>
          <p:nvPr/>
        </p:nvSpPr>
        <p:spPr>
          <a:xfrm>
            <a:off x="4021186" y="2829088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0" name="椭圆 39"/>
          <p:cNvSpPr/>
          <p:nvPr/>
        </p:nvSpPr>
        <p:spPr>
          <a:xfrm>
            <a:off x="3810635" y="4214990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1" name="椭圆 40"/>
          <p:cNvSpPr/>
          <p:nvPr/>
        </p:nvSpPr>
        <p:spPr>
          <a:xfrm>
            <a:off x="4015439" y="5657720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2" name="椭圆 41"/>
          <p:cNvSpPr/>
          <p:nvPr/>
        </p:nvSpPr>
        <p:spPr>
          <a:xfrm>
            <a:off x="4891969" y="4214990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3" name="椭圆 42"/>
          <p:cNvSpPr/>
          <p:nvPr/>
        </p:nvSpPr>
        <p:spPr>
          <a:xfrm>
            <a:off x="5758837" y="3170523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4" name="椭圆 43"/>
          <p:cNvSpPr/>
          <p:nvPr/>
        </p:nvSpPr>
        <p:spPr>
          <a:xfrm>
            <a:off x="5654332" y="5308925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5" name="椭圆 44"/>
          <p:cNvSpPr/>
          <p:nvPr/>
        </p:nvSpPr>
        <p:spPr>
          <a:xfrm>
            <a:off x="6772660" y="5082451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6" name="椭圆 45"/>
          <p:cNvSpPr/>
          <p:nvPr/>
        </p:nvSpPr>
        <p:spPr>
          <a:xfrm>
            <a:off x="6994523" y="3845224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7" name="椭圆 46"/>
          <p:cNvSpPr/>
          <p:nvPr/>
        </p:nvSpPr>
        <p:spPr>
          <a:xfrm>
            <a:off x="8036563" y="3281142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8" name="椭圆 47"/>
          <p:cNvSpPr/>
          <p:nvPr/>
        </p:nvSpPr>
        <p:spPr>
          <a:xfrm>
            <a:off x="8298578" y="4732861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9" name="椭圆 48"/>
          <p:cNvSpPr/>
          <p:nvPr/>
        </p:nvSpPr>
        <p:spPr>
          <a:xfrm>
            <a:off x="7685357" y="5619058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475054" y="4209653"/>
                <a:ext cx="634956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054" y="4209653"/>
                <a:ext cx="634956" cy="523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/>
          <p:cNvSpPr/>
          <p:nvPr/>
        </p:nvSpPr>
        <p:spPr>
          <a:xfrm>
            <a:off x="4117426" y="3579488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4074553" y="3533680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553" y="3533680"/>
                <a:ext cx="32691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 52"/>
          <p:cNvSpPr/>
          <p:nvPr/>
        </p:nvSpPr>
        <p:spPr>
          <a:xfrm>
            <a:off x="4427467" y="3872277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384594" y="3826469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594" y="3826469"/>
                <a:ext cx="32691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/>
          <p:cNvSpPr/>
          <p:nvPr/>
        </p:nvSpPr>
        <p:spPr>
          <a:xfrm>
            <a:off x="4553739" y="3468869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510866" y="3423061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866" y="3423061"/>
                <a:ext cx="32691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 56"/>
          <p:cNvSpPr/>
          <p:nvPr/>
        </p:nvSpPr>
        <p:spPr>
          <a:xfrm>
            <a:off x="3552840" y="3461376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3509967" y="3415568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967" y="3415568"/>
                <a:ext cx="32691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>
          <a:xfrm>
            <a:off x="4984705" y="3117121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4941832" y="3071313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832" y="3071313"/>
                <a:ext cx="32691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矩形 60"/>
          <p:cNvSpPr/>
          <p:nvPr/>
        </p:nvSpPr>
        <p:spPr>
          <a:xfrm>
            <a:off x="4403423" y="4928751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360550" y="4882943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550" y="4882943"/>
                <a:ext cx="32691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矩形 62"/>
          <p:cNvSpPr/>
          <p:nvPr/>
        </p:nvSpPr>
        <p:spPr>
          <a:xfrm>
            <a:off x="4098668" y="5213065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4055795" y="5167257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795" y="5167257"/>
                <a:ext cx="32691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>
            <a:off x="4605435" y="5334991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562562" y="5289183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562" y="5289183"/>
                <a:ext cx="32691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矩形 66"/>
          <p:cNvSpPr/>
          <p:nvPr/>
        </p:nvSpPr>
        <p:spPr>
          <a:xfrm>
            <a:off x="3282970" y="4396206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240097" y="4350398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097" y="4350398"/>
                <a:ext cx="32691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矩形 68"/>
          <p:cNvSpPr/>
          <p:nvPr/>
        </p:nvSpPr>
        <p:spPr>
          <a:xfrm>
            <a:off x="4510866" y="4373979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467993" y="4328171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993" y="4328171"/>
                <a:ext cx="32691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矩形 70"/>
          <p:cNvSpPr/>
          <p:nvPr/>
        </p:nvSpPr>
        <p:spPr>
          <a:xfrm>
            <a:off x="3437466" y="5236175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3394593" y="5190367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593" y="5190367"/>
                <a:ext cx="32691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矩形 72"/>
          <p:cNvSpPr/>
          <p:nvPr/>
        </p:nvSpPr>
        <p:spPr>
          <a:xfrm>
            <a:off x="4984704" y="5774680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4941831" y="5728872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831" y="5728872"/>
                <a:ext cx="32691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4018664" y="2828725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664" y="2828725"/>
                <a:ext cx="643227" cy="52320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3808765" y="4222635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765" y="4222635"/>
                <a:ext cx="643227" cy="52320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4001262" y="5650701"/>
                <a:ext cx="627902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262" y="5650701"/>
                <a:ext cx="627902" cy="52320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4891970" y="4197364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970" y="4197364"/>
                <a:ext cx="643227" cy="5232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5758838" y="3153964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838" y="3153964"/>
                <a:ext cx="643227" cy="52320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5633704" y="5308925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704" y="5308925"/>
                <a:ext cx="643227" cy="52320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994524" y="3814818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524" y="3814818"/>
                <a:ext cx="643227" cy="52320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772660" y="5091348"/>
                <a:ext cx="635212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660" y="5091348"/>
                <a:ext cx="635212" cy="52320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7939793" y="3272076"/>
                <a:ext cx="787241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793" y="3272076"/>
                <a:ext cx="787241" cy="52320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201807" y="4713713"/>
                <a:ext cx="787241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807" y="4713713"/>
                <a:ext cx="787241" cy="52320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7592157" y="5613843"/>
                <a:ext cx="787241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157" y="5613843"/>
                <a:ext cx="787241" cy="52320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>
              <a:xfrm>
                <a:off x="2455854" y="3168161"/>
                <a:ext cx="10416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srgbClr val="0070C0"/>
                          </a:solidFill>
                          <a:latin typeface="Cambria Math"/>
                        </a:rPr>
                        <m:t>𝒌</m:t>
                      </m:r>
                      <m:r>
                        <a:rPr lang="en-US" altLang="zh-CN" sz="2400" b="1" i="1">
                          <a:solidFill>
                            <a:srgbClr val="0070C0"/>
                          </a:solidFill>
                          <a:latin typeface="Cambria Math"/>
                        </a:rPr>
                        <m:t>=4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854" y="3168161"/>
                <a:ext cx="1041695" cy="4616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矩形 91"/>
          <p:cNvSpPr/>
          <p:nvPr/>
        </p:nvSpPr>
        <p:spPr>
          <a:xfrm>
            <a:off x="5439443" y="4910784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396570" y="4864976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570" y="4864976"/>
                <a:ext cx="326919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/>
          <p:cNvSpPr/>
          <p:nvPr/>
        </p:nvSpPr>
        <p:spPr>
          <a:xfrm>
            <a:off x="5464023" y="3806701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421150" y="3760893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150" y="3760893"/>
                <a:ext cx="326919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矩形 96"/>
          <p:cNvSpPr/>
          <p:nvPr/>
        </p:nvSpPr>
        <p:spPr>
          <a:xfrm>
            <a:off x="6580693" y="3643411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6537820" y="3597603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20" y="3597603"/>
                <a:ext cx="326919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矩形 98"/>
          <p:cNvSpPr/>
          <p:nvPr/>
        </p:nvSpPr>
        <p:spPr>
          <a:xfrm>
            <a:off x="6377775" y="5406520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6334902" y="5360712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902" y="5360712"/>
                <a:ext cx="326919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矩形 100"/>
          <p:cNvSpPr/>
          <p:nvPr/>
        </p:nvSpPr>
        <p:spPr>
          <a:xfrm>
            <a:off x="7081463" y="4621275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7038590" y="4575467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590" y="4575467"/>
                <a:ext cx="326919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矩形 102"/>
          <p:cNvSpPr/>
          <p:nvPr/>
        </p:nvSpPr>
        <p:spPr>
          <a:xfrm>
            <a:off x="5989373" y="4162305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5946500" y="4116497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500" y="4116497"/>
                <a:ext cx="326919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矩形 104"/>
          <p:cNvSpPr/>
          <p:nvPr/>
        </p:nvSpPr>
        <p:spPr>
          <a:xfrm>
            <a:off x="5843976" y="4668672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801103" y="4622864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103" y="4622864"/>
                <a:ext cx="326919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矩形 106"/>
          <p:cNvSpPr/>
          <p:nvPr/>
        </p:nvSpPr>
        <p:spPr>
          <a:xfrm>
            <a:off x="6146850" y="5101550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6103977" y="5055742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977" y="5055742"/>
                <a:ext cx="326919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矩形 108"/>
          <p:cNvSpPr/>
          <p:nvPr/>
        </p:nvSpPr>
        <p:spPr>
          <a:xfrm>
            <a:off x="6202473" y="3819133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6159600" y="3773325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600" y="3773325"/>
                <a:ext cx="326919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83DB5-C4B3-483E-CBA7-6237ED316A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592EA-29D3-1302-55A5-6469F0C03D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88</a:t>
            </a:fld>
            <a:endParaRPr lang="en-AU" dirty="0"/>
          </a:p>
        </p:txBody>
      </p:sp>
      <p:sp>
        <p:nvSpPr>
          <p:cNvPr id="111" name="Title 1">
            <a:extLst>
              <a:ext uri="{FF2B5EF4-FFF2-40B4-BE49-F238E27FC236}">
                <a16:creationId xmlns:a16="http://schemas.microsoft.com/office/drawing/2014/main" id="{CC41675F-F3BD-8EF8-007A-E1F34D179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K-Truss Computation</a:t>
            </a:r>
          </a:p>
        </p:txBody>
      </p:sp>
    </p:spTree>
    <p:extLst>
      <p:ext uri="{BB962C8B-B14F-4D97-AF65-F5344CB8AC3E}">
        <p14:creationId xmlns:p14="http://schemas.microsoft.com/office/powerpoint/2010/main" val="10282233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847880" y="1294603"/>
            <a:ext cx="8305800" cy="685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Compute the (</a:t>
            </a:r>
            <a:r>
              <a:rPr lang="en-US" altLang="zh-CN" sz="2000" i="1" dirty="0"/>
              <a:t>k</a:t>
            </a:r>
            <a:r>
              <a:rPr lang="en-US" altLang="zh-CN" sz="2000" dirty="0"/>
              <a:t>-1)-core.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solidFill>
                  <a:srgbClr val="000000"/>
                </a:solidFill>
              </a:rPr>
              <a:t>Compute the support of each edge.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b="1" dirty="0">
                <a:solidFill>
                  <a:srgbClr val="FF0000"/>
                </a:solidFill>
              </a:rPr>
              <a:t>Recursively delete each edge with support of less than </a:t>
            </a:r>
            <a:r>
              <a:rPr lang="en-US" altLang="zh-CN" sz="2000" b="1" i="1" dirty="0">
                <a:solidFill>
                  <a:srgbClr val="FF0000"/>
                </a:solidFill>
              </a:rPr>
              <a:t>k-2.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Delete the isolated vertices.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000" i="1" dirty="0"/>
          </a:p>
          <a:p>
            <a:pPr marL="0" indent="0">
              <a:buNone/>
            </a:pPr>
            <a:endParaRPr lang="en-US" altLang="zh-CN" sz="2000" b="1" dirty="0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5180002" y="3458556"/>
            <a:ext cx="844487" cy="962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6024489" y="5370484"/>
            <a:ext cx="1046311" cy="2738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6024488" y="3458556"/>
            <a:ext cx="1046312" cy="1911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225880" y="4556459"/>
            <a:ext cx="668301" cy="9464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180002" y="4503023"/>
            <a:ext cx="1880691" cy="8674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5959335" y="4127986"/>
            <a:ext cx="1242714" cy="1457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691078" y="3458556"/>
            <a:ext cx="3333410" cy="104446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7989496" y="5038723"/>
            <a:ext cx="614180" cy="87358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7070799" y="4214991"/>
            <a:ext cx="131250" cy="11554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8324596" y="3557194"/>
            <a:ext cx="262014" cy="137955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4117425" y="3187852"/>
            <a:ext cx="159594" cy="11974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 flipV="1">
            <a:off x="2691079" y="4509448"/>
            <a:ext cx="1566348" cy="14534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691078" y="4509449"/>
            <a:ext cx="3184186" cy="111969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2691079" y="4503022"/>
            <a:ext cx="1278317" cy="64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117426" y="4535065"/>
            <a:ext cx="191793" cy="1356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5180001" y="4127984"/>
            <a:ext cx="2022048" cy="293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024489" y="3436282"/>
            <a:ext cx="1177561" cy="6740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4309218" y="5709204"/>
            <a:ext cx="1544434" cy="2536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282556" y="4127986"/>
            <a:ext cx="1218787" cy="9107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4296576" y="4503022"/>
            <a:ext cx="797985" cy="64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4400331" y="4535064"/>
            <a:ext cx="779671" cy="14106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2691079" y="3126614"/>
            <a:ext cx="1566349" cy="13764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 flipV="1">
            <a:off x="4400334" y="3187852"/>
            <a:ext cx="694227" cy="12334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4386700" y="3099593"/>
            <a:ext cx="1637788" cy="358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7282556" y="3557194"/>
            <a:ext cx="1079209" cy="57606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2475054" y="4214990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39" name="椭圆 38"/>
          <p:cNvSpPr/>
          <p:nvPr/>
        </p:nvSpPr>
        <p:spPr>
          <a:xfrm>
            <a:off x="4021186" y="2829088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0" name="椭圆 39"/>
          <p:cNvSpPr/>
          <p:nvPr/>
        </p:nvSpPr>
        <p:spPr>
          <a:xfrm>
            <a:off x="3810635" y="4214990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1" name="椭圆 40"/>
          <p:cNvSpPr/>
          <p:nvPr/>
        </p:nvSpPr>
        <p:spPr>
          <a:xfrm>
            <a:off x="4015439" y="5657720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2" name="椭圆 41"/>
          <p:cNvSpPr/>
          <p:nvPr/>
        </p:nvSpPr>
        <p:spPr>
          <a:xfrm>
            <a:off x="4891969" y="4214990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3" name="椭圆 42"/>
          <p:cNvSpPr/>
          <p:nvPr/>
        </p:nvSpPr>
        <p:spPr>
          <a:xfrm>
            <a:off x="5758837" y="3170523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4" name="椭圆 43"/>
          <p:cNvSpPr/>
          <p:nvPr/>
        </p:nvSpPr>
        <p:spPr>
          <a:xfrm>
            <a:off x="5654332" y="5308925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5" name="椭圆 44"/>
          <p:cNvSpPr/>
          <p:nvPr/>
        </p:nvSpPr>
        <p:spPr>
          <a:xfrm>
            <a:off x="6772660" y="5082451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6" name="椭圆 45"/>
          <p:cNvSpPr/>
          <p:nvPr/>
        </p:nvSpPr>
        <p:spPr>
          <a:xfrm>
            <a:off x="6994523" y="3845224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7" name="椭圆 46"/>
          <p:cNvSpPr/>
          <p:nvPr/>
        </p:nvSpPr>
        <p:spPr>
          <a:xfrm>
            <a:off x="8036563" y="3281142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8" name="椭圆 47"/>
          <p:cNvSpPr/>
          <p:nvPr/>
        </p:nvSpPr>
        <p:spPr>
          <a:xfrm>
            <a:off x="8298578" y="4732861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9" name="椭圆 48"/>
          <p:cNvSpPr/>
          <p:nvPr/>
        </p:nvSpPr>
        <p:spPr>
          <a:xfrm>
            <a:off x="7685357" y="5619058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475054" y="4209653"/>
                <a:ext cx="634956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054" y="4209653"/>
                <a:ext cx="634956" cy="523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/>
          <p:cNvSpPr/>
          <p:nvPr/>
        </p:nvSpPr>
        <p:spPr>
          <a:xfrm>
            <a:off x="4117426" y="3579488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4074553" y="3533680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553" y="3533680"/>
                <a:ext cx="32691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/>
          <p:cNvSpPr/>
          <p:nvPr/>
        </p:nvSpPr>
        <p:spPr>
          <a:xfrm>
            <a:off x="4553739" y="3468869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510866" y="3423061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866" y="3423061"/>
                <a:ext cx="32691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 56"/>
          <p:cNvSpPr/>
          <p:nvPr/>
        </p:nvSpPr>
        <p:spPr>
          <a:xfrm>
            <a:off x="3552840" y="3461376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3509967" y="3415568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967" y="3415568"/>
                <a:ext cx="32691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>
          <a:xfrm>
            <a:off x="4984705" y="3117121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4941832" y="3071313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832" y="3071313"/>
                <a:ext cx="32691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矩形 62"/>
          <p:cNvSpPr/>
          <p:nvPr/>
        </p:nvSpPr>
        <p:spPr>
          <a:xfrm>
            <a:off x="4098668" y="5213065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4055795" y="5167257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795" y="5167257"/>
                <a:ext cx="32691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>
            <a:off x="4605435" y="5334991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562562" y="5289183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562" y="5289183"/>
                <a:ext cx="32691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矩形 66"/>
          <p:cNvSpPr/>
          <p:nvPr/>
        </p:nvSpPr>
        <p:spPr>
          <a:xfrm>
            <a:off x="3282970" y="4396206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240097" y="4350398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097" y="4350398"/>
                <a:ext cx="32691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矩形 68"/>
          <p:cNvSpPr/>
          <p:nvPr/>
        </p:nvSpPr>
        <p:spPr>
          <a:xfrm>
            <a:off x="4510866" y="4373979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467993" y="4328171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993" y="4328171"/>
                <a:ext cx="32691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矩形 70"/>
          <p:cNvSpPr/>
          <p:nvPr/>
        </p:nvSpPr>
        <p:spPr>
          <a:xfrm>
            <a:off x="3437466" y="5236175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3394593" y="5190367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593" y="5190367"/>
                <a:ext cx="32691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矩形 72"/>
          <p:cNvSpPr/>
          <p:nvPr/>
        </p:nvSpPr>
        <p:spPr>
          <a:xfrm>
            <a:off x="4984704" y="5774680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4941831" y="5728872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831" y="5728872"/>
                <a:ext cx="32691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4018664" y="2828725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664" y="2828725"/>
                <a:ext cx="643227" cy="52320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3808765" y="4222635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765" y="4222635"/>
                <a:ext cx="643227" cy="5232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4001262" y="5650701"/>
                <a:ext cx="627902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262" y="5650701"/>
                <a:ext cx="627902" cy="52320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4891970" y="4197364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970" y="4197364"/>
                <a:ext cx="643227" cy="52320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5758838" y="3153964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838" y="3153964"/>
                <a:ext cx="643227" cy="52320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5633704" y="5308925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704" y="5308925"/>
                <a:ext cx="643227" cy="5232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994524" y="3814818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524" y="3814818"/>
                <a:ext cx="643227" cy="52320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772660" y="5091348"/>
                <a:ext cx="635212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660" y="5091348"/>
                <a:ext cx="635212" cy="52320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7939793" y="3272076"/>
                <a:ext cx="787241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793" y="3272076"/>
                <a:ext cx="787241" cy="52320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201807" y="4713713"/>
                <a:ext cx="787241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807" y="4713713"/>
                <a:ext cx="787241" cy="52320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7592157" y="5613843"/>
                <a:ext cx="787241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157" y="5613843"/>
                <a:ext cx="787241" cy="52320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>
              <a:xfrm>
                <a:off x="2455854" y="3168161"/>
                <a:ext cx="10416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srgbClr val="0070C0"/>
                          </a:solidFill>
                          <a:latin typeface="Cambria Math"/>
                        </a:rPr>
                        <m:t>𝒌</m:t>
                      </m:r>
                      <m:r>
                        <a:rPr lang="en-US" altLang="zh-CN" sz="2400" b="1" i="1">
                          <a:solidFill>
                            <a:srgbClr val="0070C0"/>
                          </a:solidFill>
                          <a:latin typeface="Cambria Math"/>
                        </a:rPr>
                        <m:t>=4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854" y="3168161"/>
                <a:ext cx="1041695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矩形 91"/>
          <p:cNvSpPr/>
          <p:nvPr/>
        </p:nvSpPr>
        <p:spPr>
          <a:xfrm>
            <a:off x="5439443" y="4910784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396570" y="4864976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570" y="4864976"/>
                <a:ext cx="326919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/>
          <p:cNvSpPr/>
          <p:nvPr/>
        </p:nvSpPr>
        <p:spPr>
          <a:xfrm>
            <a:off x="5464023" y="3806701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421150" y="3760893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150" y="3760893"/>
                <a:ext cx="326919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矩形 96"/>
          <p:cNvSpPr/>
          <p:nvPr/>
        </p:nvSpPr>
        <p:spPr>
          <a:xfrm>
            <a:off x="6580693" y="3643411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6537820" y="3597603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20" y="3597603"/>
                <a:ext cx="326919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矩形 98"/>
          <p:cNvSpPr/>
          <p:nvPr/>
        </p:nvSpPr>
        <p:spPr>
          <a:xfrm>
            <a:off x="6377775" y="5406520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6334902" y="5360712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902" y="5360712"/>
                <a:ext cx="326919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矩形 100"/>
          <p:cNvSpPr/>
          <p:nvPr/>
        </p:nvSpPr>
        <p:spPr>
          <a:xfrm>
            <a:off x="7081463" y="4621275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7038590" y="4575467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590" y="4575467"/>
                <a:ext cx="326919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矩形 102"/>
          <p:cNvSpPr/>
          <p:nvPr/>
        </p:nvSpPr>
        <p:spPr>
          <a:xfrm>
            <a:off x="5989373" y="4162305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5946500" y="4116497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500" y="4116497"/>
                <a:ext cx="326919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矩形 104"/>
          <p:cNvSpPr/>
          <p:nvPr/>
        </p:nvSpPr>
        <p:spPr>
          <a:xfrm>
            <a:off x="5843976" y="4668672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801103" y="4622864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103" y="4622864"/>
                <a:ext cx="326919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矩形 106"/>
          <p:cNvSpPr/>
          <p:nvPr/>
        </p:nvSpPr>
        <p:spPr>
          <a:xfrm>
            <a:off x="6146850" y="5101550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6103977" y="5055742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977" y="5055742"/>
                <a:ext cx="326919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矩形 108"/>
          <p:cNvSpPr/>
          <p:nvPr/>
        </p:nvSpPr>
        <p:spPr>
          <a:xfrm>
            <a:off x="6202473" y="3819133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6159600" y="3773325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600" y="3773325"/>
                <a:ext cx="326919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334587-16A1-1C4F-A00E-A3F81B6177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B85C2-2B5E-F66C-5EFE-F70E46D6B9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89</a:t>
            </a:fld>
            <a:endParaRPr lang="en-AU" dirty="0"/>
          </a:p>
        </p:txBody>
      </p:sp>
      <p:sp>
        <p:nvSpPr>
          <p:cNvPr id="111" name="Title 1">
            <a:extLst>
              <a:ext uri="{FF2B5EF4-FFF2-40B4-BE49-F238E27FC236}">
                <a16:creationId xmlns:a16="http://schemas.microsoft.com/office/drawing/2014/main" id="{63C082C5-E828-B390-CCB4-D16E8C501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K-Truss Computation</a:t>
            </a:r>
          </a:p>
        </p:txBody>
      </p:sp>
    </p:spTree>
    <p:extLst>
      <p:ext uri="{BB962C8B-B14F-4D97-AF65-F5344CB8AC3E}">
        <p14:creationId xmlns:p14="http://schemas.microsoft.com/office/powerpoint/2010/main" val="3554965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B4DC-AF9A-EE4F-C9BD-8788A4EB3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Summary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A680B0-AE04-442A-92C7-25AAA7B9C1E2}"/>
              </a:ext>
            </a:extLst>
          </p:cNvPr>
          <p:cNvSpPr/>
          <p:nvPr/>
        </p:nvSpPr>
        <p:spPr>
          <a:xfrm>
            <a:off x="838200" y="1690688"/>
            <a:ext cx="6096000" cy="486287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200" dirty="0"/>
              <a:t>Network Modeling and Analysis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200" dirty="0"/>
              <a:t>Network Visualization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200" dirty="0"/>
              <a:t>Reasoning the Collapse of a Network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200" dirty="0"/>
              <a:t>Discovering Influential Nodes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200" dirty="0"/>
              <a:t>Community Discovery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200" dirty="0"/>
              <a:t>Anomaly Detection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200" dirty="0"/>
              <a:t>Protein Function Prediction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200" dirty="0"/>
              <a:t>……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zh-CN" sz="22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888DD-F9C4-D4F3-FF0B-BCD64AB166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28087-D86E-D2FE-B9F7-8E5048C01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13400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843420" y="1354214"/>
            <a:ext cx="8305800" cy="685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Compute the (</a:t>
            </a:r>
            <a:r>
              <a:rPr lang="en-US" altLang="zh-CN" sz="2000" i="1" dirty="0"/>
              <a:t>k</a:t>
            </a:r>
            <a:r>
              <a:rPr lang="en-US" altLang="zh-CN" sz="2000" dirty="0"/>
              <a:t>-1)-core.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solidFill>
                  <a:srgbClr val="000000"/>
                </a:solidFill>
              </a:rPr>
              <a:t>Compute the support of each edge.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b="1" dirty="0">
                <a:solidFill>
                  <a:srgbClr val="FF0000"/>
                </a:solidFill>
              </a:rPr>
              <a:t>Recursively delete each edge with support of less than </a:t>
            </a:r>
            <a:r>
              <a:rPr lang="en-US" altLang="zh-CN" sz="2000" b="1" i="1" dirty="0">
                <a:solidFill>
                  <a:srgbClr val="FF0000"/>
                </a:solidFill>
              </a:rPr>
              <a:t>k-2.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Delete the isolated vertices.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000" i="1" dirty="0"/>
          </a:p>
          <a:p>
            <a:pPr marL="0" indent="0">
              <a:buNone/>
            </a:pPr>
            <a:endParaRPr lang="en-US" altLang="zh-CN" sz="2000" b="1" dirty="0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5180002" y="3458556"/>
            <a:ext cx="844487" cy="962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6024489" y="5370484"/>
            <a:ext cx="1046311" cy="2738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6024488" y="3458556"/>
            <a:ext cx="1046312" cy="1911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225880" y="4556459"/>
            <a:ext cx="668301" cy="9464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180002" y="4503023"/>
            <a:ext cx="1880691" cy="8674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5959335" y="4127986"/>
            <a:ext cx="1242714" cy="1457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691078" y="3458556"/>
            <a:ext cx="3333410" cy="104446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7989496" y="5038723"/>
            <a:ext cx="614180" cy="87358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7070799" y="4214991"/>
            <a:ext cx="131250" cy="11554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8324596" y="3557194"/>
            <a:ext cx="262014" cy="137955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4117425" y="3187852"/>
            <a:ext cx="159594" cy="11974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 flipV="1">
            <a:off x="2691079" y="4509448"/>
            <a:ext cx="1566348" cy="145345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691078" y="4509449"/>
            <a:ext cx="3184186" cy="111969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2691079" y="4503022"/>
            <a:ext cx="1278317" cy="64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117426" y="4535065"/>
            <a:ext cx="191793" cy="1356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5180001" y="4127984"/>
            <a:ext cx="2022048" cy="293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024489" y="3436282"/>
            <a:ext cx="1177561" cy="6740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4309218" y="5709204"/>
            <a:ext cx="1544434" cy="2536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282556" y="4127986"/>
            <a:ext cx="1218787" cy="9107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4296576" y="4503022"/>
            <a:ext cx="797985" cy="64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4400331" y="4535064"/>
            <a:ext cx="779671" cy="14106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2691079" y="3126614"/>
            <a:ext cx="1566349" cy="137640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 flipV="1">
            <a:off x="4400334" y="3187852"/>
            <a:ext cx="694227" cy="12334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4386700" y="3099593"/>
            <a:ext cx="1637788" cy="35896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7282556" y="3557194"/>
            <a:ext cx="1079209" cy="57606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2475054" y="4214990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39" name="椭圆 38"/>
          <p:cNvSpPr/>
          <p:nvPr/>
        </p:nvSpPr>
        <p:spPr>
          <a:xfrm>
            <a:off x="4021186" y="2829088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0" name="椭圆 39"/>
          <p:cNvSpPr/>
          <p:nvPr/>
        </p:nvSpPr>
        <p:spPr>
          <a:xfrm>
            <a:off x="3810635" y="4214990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1" name="椭圆 40"/>
          <p:cNvSpPr/>
          <p:nvPr/>
        </p:nvSpPr>
        <p:spPr>
          <a:xfrm>
            <a:off x="4015439" y="5657720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2" name="椭圆 41"/>
          <p:cNvSpPr/>
          <p:nvPr/>
        </p:nvSpPr>
        <p:spPr>
          <a:xfrm>
            <a:off x="4891969" y="4214990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3" name="椭圆 42"/>
          <p:cNvSpPr/>
          <p:nvPr/>
        </p:nvSpPr>
        <p:spPr>
          <a:xfrm>
            <a:off x="5758837" y="3170523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4" name="椭圆 43"/>
          <p:cNvSpPr/>
          <p:nvPr/>
        </p:nvSpPr>
        <p:spPr>
          <a:xfrm>
            <a:off x="5654332" y="5308925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5" name="椭圆 44"/>
          <p:cNvSpPr/>
          <p:nvPr/>
        </p:nvSpPr>
        <p:spPr>
          <a:xfrm>
            <a:off x="6772660" y="5082451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6" name="椭圆 45"/>
          <p:cNvSpPr/>
          <p:nvPr/>
        </p:nvSpPr>
        <p:spPr>
          <a:xfrm>
            <a:off x="6994523" y="3845224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7" name="椭圆 46"/>
          <p:cNvSpPr/>
          <p:nvPr/>
        </p:nvSpPr>
        <p:spPr>
          <a:xfrm>
            <a:off x="8036563" y="3281142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8" name="椭圆 47"/>
          <p:cNvSpPr/>
          <p:nvPr/>
        </p:nvSpPr>
        <p:spPr>
          <a:xfrm>
            <a:off x="8298578" y="4732861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9" name="椭圆 48"/>
          <p:cNvSpPr/>
          <p:nvPr/>
        </p:nvSpPr>
        <p:spPr>
          <a:xfrm>
            <a:off x="7685357" y="5619058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475054" y="4209653"/>
                <a:ext cx="634956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054" y="4209653"/>
                <a:ext cx="634956" cy="523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/>
          <p:cNvSpPr/>
          <p:nvPr/>
        </p:nvSpPr>
        <p:spPr>
          <a:xfrm>
            <a:off x="4117426" y="3579488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4074553" y="3533680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553" y="3533680"/>
                <a:ext cx="32691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/>
          <p:cNvSpPr/>
          <p:nvPr/>
        </p:nvSpPr>
        <p:spPr>
          <a:xfrm>
            <a:off x="4553739" y="3468869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510866" y="3423061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866" y="3423061"/>
                <a:ext cx="32691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矩形 62"/>
          <p:cNvSpPr/>
          <p:nvPr/>
        </p:nvSpPr>
        <p:spPr>
          <a:xfrm>
            <a:off x="4098668" y="5213065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4055795" y="5167257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795" y="5167257"/>
                <a:ext cx="32691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>
            <a:off x="4605435" y="5334991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562562" y="5289183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562" y="5289183"/>
                <a:ext cx="32691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矩形 66"/>
          <p:cNvSpPr/>
          <p:nvPr/>
        </p:nvSpPr>
        <p:spPr>
          <a:xfrm>
            <a:off x="3282970" y="4396206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240097" y="4350398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097" y="4350398"/>
                <a:ext cx="32691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矩形 68"/>
          <p:cNvSpPr/>
          <p:nvPr/>
        </p:nvSpPr>
        <p:spPr>
          <a:xfrm>
            <a:off x="4510866" y="4373979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467993" y="4328171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993" y="4328171"/>
                <a:ext cx="32691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4018664" y="2828725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664" y="2828725"/>
                <a:ext cx="643227" cy="5232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3808765" y="4222635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765" y="4222635"/>
                <a:ext cx="643227" cy="5232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4001262" y="5650701"/>
                <a:ext cx="627902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262" y="5650701"/>
                <a:ext cx="627902" cy="5232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4891970" y="4197364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970" y="4197364"/>
                <a:ext cx="643227" cy="52320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5758838" y="3153964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838" y="3153964"/>
                <a:ext cx="643227" cy="52320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5633704" y="5308925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704" y="5308925"/>
                <a:ext cx="643227" cy="5232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994524" y="3814818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524" y="3814818"/>
                <a:ext cx="643227" cy="52320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772660" y="5091348"/>
                <a:ext cx="635212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660" y="5091348"/>
                <a:ext cx="635212" cy="52320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7939793" y="3272076"/>
                <a:ext cx="787241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793" y="3272076"/>
                <a:ext cx="787241" cy="52320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201807" y="4713713"/>
                <a:ext cx="787241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807" y="4713713"/>
                <a:ext cx="787241" cy="5232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7592157" y="5613843"/>
                <a:ext cx="787241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157" y="5613843"/>
                <a:ext cx="787241" cy="52320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>
              <a:xfrm>
                <a:off x="2455854" y="3168161"/>
                <a:ext cx="10416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srgbClr val="0070C0"/>
                          </a:solidFill>
                          <a:latin typeface="Cambria Math"/>
                        </a:rPr>
                        <m:t>𝒌</m:t>
                      </m:r>
                      <m:r>
                        <a:rPr lang="en-US" altLang="zh-CN" sz="2400" b="1" i="1">
                          <a:solidFill>
                            <a:srgbClr val="0070C0"/>
                          </a:solidFill>
                          <a:latin typeface="Cambria Math"/>
                        </a:rPr>
                        <m:t>=4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854" y="3168161"/>
                <a:ext cx="1041695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矩形 91"/>
          <p:cNvSpPr/>
          <p:nvPr/>
        </p:nvSpPr>
        <p:spPr>
          <a:xfrm>
            <a:off x="5439443" y="4910784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396570" y="4864976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570" y="4864976"/>
                <a:ext cx="326919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/>
          <p:cNvSpPr/>
          <p:nvPr/>
        </p:nvSpPr>
        <p:spPr>
          <a:xfrm>
            <a:off x="5464023" y="3806701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421150" y="3760893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150" y="3760893"/>
                <a:ext cx="326919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矩形 96"/>
          <p:cNvSpPr/>
          <p:nvPr/>
        </p:nvSpPr>
        <p:spPr>
          <a:xfrm>
            <a:off x="6580693" y="3643411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6537820" y="3597603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20" y="3597603"/>
                <a:ext cx="32691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矩形 98"/>
          <p:cNvSpPr/>
          <p:nvPr/>
        </p:nvSpPr>
        <p:spPr>
          <a:xfrm>
            <a:off x="6377775" y="5406520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6334902" y="5360712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902" y="5360712"/>
                <a:ext cx="32691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矩形 100"/>
          <p:cNvSpPr/>
          <p:nvPr/>
        </p:nvSpPr>
        <p:spPr>
          <a:xfrm>
            <a:off x="7081463" y="4621275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7038590" y="4575467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590" y="4575467"/>
                <a:ext cx="326919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矩形 102"/>
          <p:cNvSpPr/>
          <p:nvPr/>
        </p:nvSpPr>
        <p:spPr>
          <a:xfrm>
            <a:off x="5989373" y="4162305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5946500" y="4116497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500" y="4116497"/>
                <a:ext cx="326919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矩形 104"/>
          <p:cNvSpPr/>
          <p:nvPr/>
        </p:nvSpPr>
        <p:spPr>
          <a:xfrm>
            <a:off x="5843976" y="4668672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801103" y="4622864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103" y="4622864"/>
                <a:ext cx="326919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矩形 106"/>
          <p:cNvSpPr/>
          <p:nvPr/>
        </p:nvSpPr>
        <p:spPr>
          <a:xfrm>
            <a:off x="6146850" y="5101550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6103977" y="5055742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977" y="5055742"/>
                <a:ext cx="326919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矩形 108"/>
          <p:cNvSpPr/>
          <p:nvPr/>
        </p:nvSpPr>
        <p:spPr>
          <a:xfrm>
            <a:off x="6202473" y="3819133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6159600" y="3773325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600" y="3773325"/>
                <a:ext cx="326919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2A9AC7-201B-47FC-CC2A-3C7EBAD7E1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D3073-8D45-C606-F603-A0AF94D58A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90</a:t>
            </a:fld>
            <a:endParaRPr lang="en-AU" dirty="0"/>
          </a:p>
        </p:txBody>
      </p:sp>
      <p:sp>
        <p:nvSpPr>
          <p:cNvPr id="111" name="Title 1">
            <a:extLst>
              <a:ext uri="{FF2B5EF4-FFF2-40B4-BE49-F238E27FC236}">
                <a16:creationId xmlns:a16="http://schemas.microsoft.com/office/drawing/2014/main" id="{B88C7C7B-408F-8168-BCC3-B030D60B9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K-Truss Computation</a:t>
            </a:r>
          </a:p>
        </p:txBody>
      </p:sp>
    </p:spTree>
    <p:extLst>
      <p:ext uri="{BB962C8B-B14F-4D97-AF65-F5344CB8AC3E}">
        <p14:creationId xmlns:p14="http://schemas.microsoft.com/office/powerpoint/2010/main" val="1437234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838200" y="1336830"/>
            <a:ext cx="8305800" cy="685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Compute the (</a:t>
            </a:r>
            <a:r>
              <a:rPr lang="en-US" altLang="zh-CN" sz="2000" i="1" dirty="0"/>
              <a:t>k</a:t>
            </a:r>
            <a:r>
              <a:rPr lang="en-US" altLang="zh-CN" sz="2000" dirty="0"/>
              <a:t>-1)-core.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solidFill>
                  <a:srgbClr val="000000"/>
                </a:solidFill>
              </a:rPr>
              <a:t>Compute the support of each edge.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b="1" dirty="0">
                <a:solidFill>
                  <a:srgbClr val="FF0000"/>
                </a:solidFill>
              </a:rPr>
              <a:t>Recursively delete each edge with support of less than </a:t>
            </a:r>
            <a:r>
              <a:rPr lang="en-US" altLang="zh-CN" sz="2000" b="1" i="1" dirty="0">
                <a:solidFill>
                  <a:srgbClr val="FF0000"/>
                </a:solidFill>
              </a:rPr>
              <a:t>k-2.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Delete the isolated vertices.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000" i="1" dirty="0"/>
          </a:p>
          <a:p>
            <a:pPr marL="0" indent="0">
              <a:buNone/>
            </a:pPr>
            <a:endParaRPr lang="en-US" altLang="zh-CN" sz="2000" b="1" dirty="0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5180002" y="3458556"/>
            <a:ext cx="844487" cy="962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6024489" y="5370484"/>
            <a:ext cx="1046311" cy="2738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6024488" y="3458556"/>
            <a:ext cx="1046312" cy="1911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225880" y="4556459"/>
            <a:ext cx="668301" cy="9464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180002" y="4503023"/>
            <a:ext cx="1880691" cy="8674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5959335" y="4127986"/>
            <a:ext cx="1242714" cy="1457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691078" y="3458556"/>
            <a:ext cx="3333410" cy="104446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7989496" y="5038723"/>
            <a:ext cx="614180" cy="87358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7070799" y="4214991"/>
            <a:ext cx="131250" cy="11554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8324596" y="3557194"/>
            <a:ext cx="262014" cy="137955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4117425" y="3187852"/>
            <a:ext cx="159594" cy="119746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 flipV="1">
            <a:off x="2691079" y="4509448"/>
            <a:ext cx="1566348" cy="145345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691078" y="4509449"/>
            <a:ext cx="3184186" cy="111969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2691079" y="4503022"/>
            <a:ext cx="1278317" cy="642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117426" y="4535065"/>
            <a:ext cx="191793" cy="135600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5180001" y="4127984"/>
            <a:ext cx="2022048" cy="293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024489" y="3436282"/>
            <a:ext cx="1177561" cy="6740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4309218" y="5709204"/>
            <a:ext cx="1544434" cy="2536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282556" y="4127986"/>
            <a:ext cx="1218787" cy="9107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4296576" y="4503022"/>
            <a:ext cx="797985" cy="64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4400331" y="4535064"/>
            <a:ext cx="779671" cy="14106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2691079" y="3126614"/>
            <a:ext cx="1566349" cy="137640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 flipV="1">
            <a:off x="4400334" y="3187852"/>
            <a:ext cx="694227" cy="123343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4386700" y="3099593"/>
            <a:ext cx="1637788" cy="35896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7282556" y="3557194"/>
            <a:ext cx="1079209" cy="57606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2475054" y="4214990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39" name="椭圆 38"/>
          <p:cNvSpPr/>
          <p:nvPr/>
        </p:nvSpPr>
        <p:spPr>
          <a:xfrm>
            <a:off x="4021186" y="2829088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0" name="椭圆 39"/>
          <p:cNvSpPr/>
          <p:nvPr/>
        </p:nvSpPr>
        <p:spPr>
          <a:xfrm>
            <a:off x="3810635" y="4214990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1" name="椭圆 40"/>
          <p:cNvSpPr/>
          <p:nvPr/>
        </p:nvSpPr>
        <p:spPr>
          <a:xfrm>
            <a:off x="4015439" y="5657720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2" name="椭圆 41"/>
          <p:cNvSpPr/>
          <p:nvPr/>
        </p:nvSpPr>
        <p:spPr>
          <a:xfrm>
            <a:off x="4891969" y="4214990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3" name="椭圆 42"/>
          <p:cNvSpPr/>
          <p:nvPr/>
        </p:nvSpPr>
        <p:spPr>
          <a:xfrm>
            <a:off x="5758837" y="3170523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4" name="椭圆 43"/>
          <p:cNvSpPr/>
          <p:nvPr/>
        </p:nvSpPr>
        <p:spPr>
          <a:xfrm>
            <a:off x="5654332" y="5308925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5" name="椭圆 44"/>
          <p:cNvSpPr/>
          <p:nvPr/>
        </p:nvSpPr>
        <p:spPr>
          <a:xfrm>
            <a:off x="6772660" y="5082451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6" name="椭圆 45"/>
          <p:cNvSpPr/>
          <p:nvPr/>
        </p:nvSpPr>
        <p:spPr>
          <a:xfrm>
            <a:off x="6994523" y="3845224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7" name="椭圆 46"/>
          <p:cNvSpPr/>
          <p:nvPr/>
        </p:nvSpPr>
        <p:spPr>
          <a:xfrm>
            <a:off x="8036563" y="3281142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8" name="椭圆 47"/>
          <p:cNvSpPr/>
          <p:nvPr/>
        </p:nvSpPr>
        <p:spPr>
          <a:xfrm>
            <a:off x="8298578" y="4732861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9" name="椭圆 48"/>
          <p:cNvSpPr/>
          <p:nvPr/>
        </p:nvSpPr>
        <p:spPr>
          <a:xfrm>
            <a:off x="7685357" y="5619058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475054" y="4209653"/>
                <a:ext cx="634956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054" y="4209653"/>
                <a:ext cx="634956" cy="523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矩形 68"/>
          <p:cNvSpPr/>
          <p:nvPr/>
        </p:nvSpPr>
        <p:spPr>
          <a:xfrm>
            <a:off x="4510866" y="4373979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467993" y="4328171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993" y="4328171"/>
                <a:ext cx="32691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4018664" y="2828725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664" y="2828725"/>
                <a:ext cx="643227" cy="5232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3808765" y="4222635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765" y="4222635"/>
                <a:ext cx="643227" cy="5232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4001262" y="5650701"/>
                <a:ext cx="627902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262" y="5650701"/>
                <a:ext cx="627902" cy="5232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4891970" y="4197364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970" y="4197364"/>
                <a:ext cx="643227" cy="5232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5758838" y="3153964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838" y="3153964"/>
                <a:ext cx="643227" cy="5232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5633704" y="5308925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704" y="5308925"/>
                <a:ext cx="643227" cy="5232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994524" y="3814818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524" y="3814818"/>
                <a:ext cx="643227" cy="5232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772660" y="5091348"/>
                <a:ext cx="635212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660" y="5091348"/>
                <a:ext cx="635212" cy="5232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7939793" y="3272076"/>
                <a:ext cx="787241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793" y="3272076"/>
                <a:ext cx="787241" cy="52320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201807" y="4713713"/>
                <a:ext cx="787241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807" y="4713713"/>
                <a:ext cx="787241" cy="52320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7592157" y="5613843"/>
                <a:ext cx="787241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157" y="5613843"/>
                <a:ext cx="787241" cy="5232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>
              <a:xfrm>
                <a:off x="2455854" y="3168161"/>
                <a:ext cx="10416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𝒌</m:t>
                      </m:r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854" y="3168161"/>
                <a:ext cx="104169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矩形 91"/>
          <p:cNvSpPr/>
          <p:nvPr/>
        </p:nvSpPr>
        <p:spPr>
          <a:xfrm>
            <a:off x="5439443" y="4910784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396570" y="4864976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570" y="4864976"/>
                <a:ext cx="326919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/>
          <p:cNvSpPr/>
          <p:nvPr/>
        </p:nvSpPr>
        <p:spPr>
          <a:xfrm>
            <a:off x="5464023" y="3806701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421150" y="3760893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150" y="3760893"/>
                <a:ext cx="326919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矩形 96"/>
          <p:cNvSpPr/>
          <p:nvPr/>
        </p:nvSpPr>
        <p:spPr>
          <a:xfrm>
            <a:off x="6580693" y="3643411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6537820" y="3597603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20" y="3597603"/>
                <a:ext cx="326919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矩形 98"/>
          <p:cNvSpPr/>
          <p:nvPr/>
        </p:nvSpPr>
        <p:spPr>
          <a:xfrm>
            <a:off x="6377775" y="5406520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6334902" y="5360712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902" y="5360712"/>
                <a:ext cx="326919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矩形 100"/>
          <p:cNvSpPr/>
          <p:nvPr/>
        </p:nvSpPr>
        <p:spPr>
          <a:xfrm>
            <a:off x="7081463" y="4621275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7038590" y="4575467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590" y="4575467"/>
                <a:ext cx="32691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矩形 102"/>
          <p:cNvSpPr/>
          <p:nvPr/>
        </p:nvSpPr>
        <p:spPr>
          <a:xfrm>
            <a:off x="5989373" y="4162305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5946500" y="4116497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500" y="4116497"/>
                <a:ext cx="326919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矩形 104"/>
          <p:cNvSpPr/>
          <p:nvPr/>
        </p:nvSpPr>
        <p:spPr>
          <a:xfrm>
            <a:off x="5843976" y="4668672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801103" y="4622864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103" y="4622864"/>
                <a:ext cx="326919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矩形 106"/>
          <p:cNvSpPr/>
          <p:nvPr/>
        </p:nvSpPr>
        <p:spPr>
          <a:xfrm>
            <a:off x="6146850" y="5101550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6103977" y="5055742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977" y="5055742"/>
                <a:ext cx="32691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矩形 108"/>
          <p:cNvSpPr/>
          <p:nvPr/>
        </p:nvSpPr>
        <p:spPr>
          <a:xfrm>
            <a:off x="6202473" y="3819133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6159600" y="3773325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600" y="3773325"/>
                <a:ext cx="32691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61C6B7-321E-0437-FC6B-4D8C500467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375071-5F85-C0F2-30A1-914FA86F98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91</a:t>
            </a:fld>
            <a:endParaRPr lang="en-AU" dirty="0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35A313C6-604B-07E1-3237-C7B6FF8BD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K-Truss Computation</a:t>
            </a:r>
          </a:p>
        </p:txBody>
      </p:sp>
    </p:spTree>
    <p:extLst>
      <p:ext uri="{BB962C8B-B14F-4D97-AF65-F5344CB8AC3E}">
        <p14:creationId xmlns:p14="http://schemas.microsoft.com/office/powerpoint/2010/main" val="39618912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856801" y="1320002"/>
            <a:ext cx="8305800" cy="685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Compute the (</a:t>
            </a:r>
            <a:r>
              <a:rPr lang="en-US" altLang="zh-CN" sz="2000" i="1" dirty="0"/>
              <a:t>k</a:t>
            </a:r>
            <a:r>
              <a:rPr lang="en-US" altLang="zh-CN" sz="2000" dirty="0"/>
              <a:t>-1)-core.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solidFill>
                  <a:srgbClr val="000000"/>
                </a:solidFill>
              </a:rPr>
              <a:t>Compute the support of each edge.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b="1" dirty="0">
                <a:solidFill>
                  <a:srgbClr val="FF0000"/>
                </a:solidFill>
              </a:rPr>
              <a:t>Recursively delete each edge with support of less than </a:t>
            </a:r>
            <a:r>
              <a:rPr lang="en-US" altLang="zh-CN" sz="2000" b="1" i="1" dirty="0">
                <a:solidFill>
                  <a:srgbClr val="FF0000"/>
                </a:solidFill>
              </a:rPr>
              <a:t>k-2.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Delete the isolated vertices.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000" i="1" dirty="0"/>
          </a:p>
          <a:p>
            <a:pPr marL="0" indent="0">
              <a:buNone/>
            </a:pPr>
            <a:endParaRPr lang="en-US" altLang="zh-CN" sz="2000" b="1" dirty="0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5180002" y="3458556"/>
            <a:ext cx="844487" cy="962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6024489" y="5370484"/>
            <a:ext cx="1046311" cy="2738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6024488" y="3458556"/>
            <a:ext cx="1046312" cy="1911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225880" y="4556459"/>
            <a:ext cx="668301" cy="9464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180002" y="4503023"/>
            <a:ext cx="1880691" cy="8674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5959335" y="4127986"/>
            <a:ext cx="1242714" cy="1457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691078" y="3458556"/>
            <a:ext cx="3333410" cy="104446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7989496" y="5038723"/>
            <a:ext cx="614180" cy="87358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7070799" y="4214991"/>
            <a:ext cx="131250" cy="11554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8324596" y="3557194"/>
            <a:ext cx="262014" cy="137955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4117425" y="3187852"/>
            <a:ext cx="159594" cy="119746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 flipV="1">
            <a:off x="2691079" y="4509448"/>
            <a:ext cx="1566348" cy="145345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691078" y="4509449"/>
            <a:ext cx="3184186" cy="111969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2691079" y="4503022"/>
            <a:ext cx="1278317" cy="642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117426" y="4535065"/>
            <a:ext cx="191793" cy="135600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5180001" y="4127984"/>
            <a:ext cx="2022048" cy="293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024489" y="3436282"/>
            <a:ext cx="1177561" cy="6740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4309218" y="5709204"/>
            <a:ext cx="1544434" cy="2536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282556" y="4127986"/>
            <a:ext cx="1218787" cy="9107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4296576" y="4503022"/>
            <a:ext cx="797985" cy="642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4400331" y="4535064"/>
            <a:ext cx="779671" cy="14106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2691079" y="3126614"/>
            <a:ext cx="1566349" cy="137640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 flipV="1">
            <a:off x="4400334" y="3187852"/>
            <a:ext cx="694227" cy="123343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4386700" y="3099593"/>
            <a:ext cx="1637788" cy="35896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7282556" y="3557194"/>
            <a:ext cx="1079209" cy="57606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2475054" y="4214990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39" name="椭圆 38"/>
          <p:cNvSpPr/>
          <p:nvPr/>
        </p:nvSpPr>
        <p:spPr>
          <a:xfrm>
            <a:off x="4021186" y="2829088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0" name="椭圆 39"/>
          <p:cNvSpPr/>
          <p:nvPr/>
        </p:nvSpPr>
        <p:spPr>
          <a:xfrm>
            <a:off x="3810635" y="4214990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1" name="椭圆 40"/>
          <p:cNvSpPr/>
          <p:nvPr/>
        </p:nvSpPr>
        <p:spPr>
          <a:xfrm>
            <a:off x="4015439" y="5657720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2" name="椭圆 41"/>
          <p:cNvSpPr/>
          <p:nvPr/>
        </p:nvSpPr>
        <p:spPr>
          <a:xfrm>
            <a:off x="4891969" y="4214990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3" name="椭圆 42"/>
          <p:cNvSpPr/>
          <p:nvPr/>
        </p:nvSpPr>
        <p:spPr>
          <a:xfrm>
            <a:off x="5758837" y="3170523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4" name="椭圆 43"/>
          <p:cNvSpPr/>
          <p:nvPr/>
        </p:nvSpPr>
        <p:spPr>
          <a:xfrm>
            <a:off x="5654332" y="5308925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5" name="椭圆 44"/>
          <p:cNvSpPr/>
          <p:nvPr/>
        </p:nvSpPr>
        <p:spPr>
          <a:xfrm>
            <a:off x="6772660" y="5082451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6" name="椭圆 45"/>
          <p:cNvSpPr/>
          <p:nvPr/>
        </p:nvSpPr>
        <p:spPr>
          <a:xfrm>
            <a:off x="6994523" y="3845224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7" name="椭圆 46"/>
          <p:cNvSpPr/>
          <p:nvPr/>
        </p:nvSpPr>
        <p:spPr>
          <a:xfrm>
            <a:off x="8036563" y="3281142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8" name="椭圆 47"/>
          <p:cNvSpPr/>
          <p:nvPr/>
        </p:nvSpPr>
        <p:spPr>
          <a:xfrm>
            <a:off x="8298578" y="4732861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9" name="椭圆 48"/>
          <p:cNvSpPr/>
          <p:nvPr/>
        </p:nvSpPr>
        <p:spPr>
          <a:xfrm>
            <a:off x="7685357" y="5619058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475054" y="4209653"/>
                <a:ext cx="634956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054" y="4209653"/>
                <a:ext cx="634956" cy="523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4018664" y="2828725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664" y="2828725"/>
                <a:ext cx="643227" cy="523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3808765" y="4222635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765" y="4222635"/>
                <a:ext cx="643227" cy="5232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4001262" y="5650701"/>
                <a:ext cx="627902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262" y="5650701"/>
                <a:ext cx="627902" cy="5232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4891970" y="4197364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970" y="4197364"/>
                <a:ext cx="643227" cy="5232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5758838" y="3153964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838" y="3153964"/>
                <a:ext cx="643227" cy="5232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5633704" y="5308925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704" y="5308925"/>
                <a:ext cx="643227" cy="5232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994524" y="3814818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524" y="3814818"/>
                <a:ext cx="643227" cy="5232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772660" y="5091348"/>
                <a:ext cx="635212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660" y="5091348"/>
                <a:ext cx="635212" cy="5232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7939793" y="3272076"/>
                <a:ext cx="787241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793" y="3272076"/>
                <a:ext cx="787241" cy="5232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201807" y="4713713"/>
                <a:ext cx="787241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807" y="4713713"/>
                <a:ext cx="787241" cy="52320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7592157" y="5613843"/>
                <a:ext cx="787241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157" y="5613843"/>
                <a:ext cx="787241" cy="52320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>
              <a:xfrm>
                <a:off x="2455854" y="3168161"/>
                <a:ext cx="10416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𝒌</m:t>
                      </m:r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854" y="3168161"/>
                <a:ext cx="1041695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矩形 91"/>
          <p:cNvSpPr/>
          <p:nvPr/>
        </p:nvSpPr>
        <p:spPr>
          <a:xfrm>
            <a:off x="5439443" y="4910784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396570" y="4864976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570" y="4864976"/>
                <a:ext cx="32691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/>
          <p:cNvSpPr/>
          <p:nvPr/>
        </p:nvSpPr>
        <p:spPr>
          <a:xfrm>
            <a:off x="5464023" y="3806701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421150" y="3760893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150" y="3760893"/>
                <a:ext cx="326919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矩形 96"/>
          <p:cNvSpPr/>
          <p:nvPr/>
        </p:nvSpPr>
        <p:spPr>
          <a:xfrm>
            <a:off x="6580693" y="3643411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6537820" y="3597603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20" y="3597603"/>
                <a:ext cx="326919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矩形 98"/>
          <p:cNvSpPr/>
          <p:nvPr/>
        </p:nvSpPr>
        <p:spPr>
          <a:xfrm>
            <a:off x="6377775" y="5406520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6334902" y="5360712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902" y="5360712"/>
                <a:ext cx="326919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矩形 100"/>
          <p:cNvSpPr/>
          <p:nvPr/>
        </p:nvSpPr>
        <p:spPr>
          <a:xfrm>
            <a:off x="7081463" y="4621275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7038590" y="4575467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590" y="4575467"/>
                <a:ext cx="326919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矩形 102"/>
          <p:cNvSpPr/>
          <p:nvPr/>
        </p:nvSpPr>
        <p:spPr>
          <a:xfrm>
            <a:off x="5989373" y="4162305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5946500" y="4116497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500" y="4116497"/>
                <a:ext cx="32691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矩形 104"/>
          <p:cNvSpPr/>
          <p:nvPr/>
        </p:nvSpPr>
        <p:spPr>
          <a:xfrm>
            <a:off x="5843976" y="4668672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801103" y="4622864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103" y="4622864"/>
                <a:ext cx="326919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矩形 106"/>
          <p:cNvSpPr/>
          <p:nvPr/>
        </p:nvSpPr>
        <p:spPr>
          <a:xfrm>
            <a:off x="6146850" y="5101550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6103977" y="5055742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977" y="5055742"/>
                <a:ext cx="326919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矩形 108"/>
          <p:cNvSpPr/>
          <p:nvPr/>
        </p:nvSpPr>
        <p:spPr>
          <a:xfrm>
            <a:off x="6202473" y="3819133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6159600" y="3773325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600" y="3773325"/>
                <a:ext cx="32691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E0A2C-5935-DFA0-8A85-F9081505B6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0839DE-2B1A-4280-0A57-18785B93ED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92</a:t>
            </a:fld>
            <a:endParaRPr lang="en-AU" dirty="0"/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BEB55D32-2E57-E174-29B7-10BB46EB4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K-Truss Computation</a:t>
            </a:r>
          </a:p>
        </p:txBody>
      </p:sp>
    </p:spTree>
    <p:extLst>
      <p:ext uri="{BB962C8B-B14F-4D97-AF65-F5344CB8AC3E}">
        <p14:creationId xmlns:p14="http://schemas.microsoft.com/office/powerpoint/2010/main" val="28046997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847880" y="1357985"/>
            <a:ext cx="8305800" cy="685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Compute the (</a:t>
            </a:r>
            <a:r>
              <a:rPr lang="en-US" altLang="zh-CN" sz="2000" i="1" dirty="0"/>
              <a:t>k</a:t>
            </a:r>
            <a:r>
              <a:rPr lang="en-US" altLang="zh-CN" sz="2000" dirty="0"/>
              <a:t>+1)-core.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solidFill>
                  <a:srgbClr val="000000"/>
                </a:solidFill>
              </a:rPr>
              <a:t>Compute the support of each edge.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solidFill>
                  <a:srgbClr val="000000"/>
                </a:solidFill>
              </a:rPr>
              <a:t>Recursively delete each edge with support of less than </a:t>
            </a:r>
            <a:r>
              <a:rPr lang="en-US" altLang="zh-CN" sz="2000" i="1" dirty="0">
                <a:solidFill>
                  <a:srgbClr val="000000"/>
                </a:solidFill>
              </a:rPr>
              <a:t>k-2.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b="1" dirty="0">
                <a:solidFill>
                  <a:srgbClr val="FF0000"/>
                </a:solidFill>
              </a:rPr>
              <a:t>Delete the isolated vertices.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000" i="1" dirty="0"/>
          </a:p>
          <a:p>
            <a:pPr marL="0" indent="0">
              <a:buNone/>
            </a:pPr>
            <a:endParaRPr lang="en-US" altLang="zh-CN" sz="2000" b="1" dirty="0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5180002" y="3458556"/>
            <a:ext cx="844487" cy="962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6024489" y="5370484"/>
            <a:ext cx="1046311" cy="2738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6024488" y="3458556"/>
            <a:ext cx="1046312" cy="1911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225880" y="4556459"/>
            <a:ext cx="668301" cy="9464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180002" y="4503023"/>
            <a:ext cx="1880691" cy="8674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5959335" y="4127986"/>
            <a:ext cx="1242714" cy="1457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691078" y="3458556"/>
            <a:ext cx="3333410" cy="104446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7989496" y="5038723"/>
            <a:ext cx="614180" cy="87358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7070799" y="4214991"/>
            <a:ext cx="131250" cy="11554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8324596" y="3557194"/>
            <a:ext cx="262014" cy="137955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4117425" y="3187852"/>
            <a:ext cx="159594" cy="119746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 flipV="1">
            <a:off x="2691079" y="4509448"/>
            <a:ext cx="1566348" cy="145345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691078" y="4509449"/>
            <a:ext cx="3184186" cy="111969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2691079" y="4503022"/>
            <a:ext cx="1278317" cy="642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117426" y="4535065"/>
            <a:ext cx="191793" cy="135600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5180001" y="4127984"/>
            <a:ext cx="2022048" cy="293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024489" y="3436282"/>
            <a:ext cx="1177561" cy="6740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4309218" y="5709204"/>
            <a:ext cx="1544434" cy="2536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282556" y="4127986"/>
            <a:ext cx="1218787" cy="9107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4296576" y="4503022"/>
            <a:ext cx="797985" cy="642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4400331" y="4535064"/>
            <a:ext cx="779671" cy="14106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2691079" y="3126614"/>
            <a:ext cx="1566349" cy="137640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 flipV="1">
            <a:off x="4400334" y="3187852"/>
            <a:ext cx="694227" cy="123343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4386700" y="3099593"/>
            <a:ext cx="1637788" cy="35896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7282556" y="3557194"/>
            <a:ext cx="1079209" cy="57606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2475054" y="4214990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39" name="椭圆 38"/>
          <p:cNvSpPr/>
          <p:nvPr/>
        </p:nvSpPr>
        <p:spPr>
          <a:xfrm>
            <a:off x="4021186" y="2829088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0" name="椭圆 39"/>
          <p:cNvSpPr/>
          <p:nvPr/>
        </p:nvSpPr>
        <p:spPr>
          <a:xfrm>
            <a:off x="3810635" y="4214990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1" name="椭圆 40"/>
          <p:cNvSpPr/>
          <p:nvPr/>
        </p:nvSpPr>
        <p:spPr>
          <a:xfrm>
            <a:off x="4015439" y="5657720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2" name="椭圆 41"/>
          <p:cNvSpPr/>
          <p:nvPr/>
        </p:nvSpPr>
        <p:spPr>
          <a:xfrm>
            <a:off x="4891969" y="4214990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3" name="椭圆 42"/>
          <p:cNvSpPr/>
          <p:nvPr/>
        </p:nvSpPr>
        <p:spPr>
          <a:xfrm>
            <a:off x="5758837" y="3170523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4" name="椭圆 43"/>
          <p:cNvSpPr/>
          <p:nvPr/>
        </p:nvSpPr>
        <p:spPr>
          <a:xfrm>
            <a:off x="5654332" y="5308925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5" name="椭圆 44"/>
          <p:cNvSpPr/>
          <p:nvPr/>
        </p:nvSpPr>
        <p:spPr>
          <a:xfrm>
            <a:off x="6772660" y="5082451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6" name="椭圆 45"/>
          <p:cNvSpPr/>
          <p:nvPr/>
        </p:nvSpPr>
        <p:spPr>
          <a:xfrm>
            <a:off x="6994523" y="3845224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7" name="椭圆 46"/>
          <p:cNvSpPr/>
          <p:nvPr/>
        </p:nvSpPr>
        <p:spPr>
          <a:xfrm>
            <a:off x="8036563" y="3281142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8" name="椭圆 47"/>
          <p:cNvSpPr/>
          <p:nvPr/>
        </p:nvSpPr>
        <p:spPr>
          <a:xfrm>
            <a:off x="8298578" y="4732861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49" name="椭圆 48"/>
          <p:cNvSpPr/>
          <p:nvPr/>
        </p:nvSpPr>
        <p:spPr>
          <a:xfrm>
            <a:off x="7685357" y="5619058"/>
            <a:ext cx="576064" cy="57606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475054" y="4209653"/>
                <a:ext cx="634956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054" y="4209653"/>
                <a:ext cx="634956" cy="523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4018664" y="2828725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664" y="2828725"/>
                <a:ext cx="643227" cy="523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3808765" y="4222635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765" y="4222635"/>
                <a:ext cx="643227" cy="5232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4001262" y="5650701"/>
                <a:ext cx="627902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262" y="5650701"/>
                <a:ext cx="627902" cy="5232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4891970" y="4197364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970" y="4197364"/>
                <a:ext cx="643227" cy="5232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5758838" y="3153964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838" y="3153964"/>
                <a:ext cx="643227" cy="5232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5633704" y="5308925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704" y="5308925"/>
                <a:ext cx="643227" cy="5232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994524" y="3814818"/>
                <a:ext cx="643227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524" y="3814818"/>
                <a:ext cx="643227" cy="5232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772660" y="5091348"/>
                <a:ext cx="635212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660" y="5091348"/>
                <a:ext cx="635212" cy="5232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7939793" y="3272076"/>
                <a:ext cx="787241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793" y="3272076"/>
                <a:ext cx="787241" cy="5232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201807" y="4713713"/>
                <a:ext cx="787241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807" y="4713713"/>
                <a:ext cx="787241" cy="52320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7592157" y="5613843"/>
                <a:ext cx="787241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157" y="5613843"/>
                <a:ext cx="787241" cy="52320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>
              <a:xfrm>
                <a:off x="2455854" y="3168161"/>
                <a:ext cx="10416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𝒌</m:t>
                      </m:r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854" y="3168161"/>
                <a:ext cx="1041695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矩形 91"/>
          <p:cNvSpPr/>
          <p:nvPr/>
        </p:nvSpPr>
        <p:spPr>
          <a:xfrm>
            <a:off x="5439443" y="4910784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396570" y="4864976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570" y="4864976"/>
                <a:ext cx="32691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/>
          <p:cNvSpPr/>
          <p:nvPr/>
        </p:nvSpPr>
        <p:spPr>
          <a:xfrm>
            <a:off x="5464023" y="3806701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421150" y="3760893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150" y="3760893"/>
                <a:ext cx="326919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矩形 96"/>
          <p:cNvSpPr/>
          <p:nvPr/>
        </p:nvSpPr>
        <p:spPr>
          <a:xfrm>
            <a:off x="6580693" y="3643411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6537820" y="3597603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20" y="3597603"/>
                <a:ext cx="326919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矩形 98"/>
          <p:cNvSpPr/>
          <p:nvPr/>
        </p:nvSpPr>
        <p:spPr>
          <a:xfrm>
            <a:off x="6377775" y="5406520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6334902" y="5360712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902" y="5360712"/>
                <a:ext cx="326919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矩形 100"/>
          <p:cNvSpPr/>
          <p:nvPr/>
        </p:nvSpPr>
        <p:spPr>
          <a:xfrm>
            <a:off x="7081463" y="4621275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7038590" y="4575467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590" y="4575467"/>
                <a:ext cx="326919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矩形 102"/>
          <p:cNvSpPr/>
          <p:nvPr/>
        </p:nvSpPr>
        <p:spPr>
          <a:xfrm>
            <a:off x="5989373" y="4162305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5946500" y="4116497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500" y="4116497"/>
                <a:ext cx="32691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矩形 104"/>
          <p:cNvSpPr/>
          <p:nvPr/>
        </p:nvSpPr>
        <p:spPr>
          <a:xfrm>
            <a:off x="5843976" y="4668672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801103" y="4622864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103" y="4622864"/>
                <a:ext cx="326919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矩形 106"/>
          <p:cNvSpPr/>
          <p:nvPr/>
        </p:nvSpPr>
        <p:spPr>
          <a:xfrm>
            <a:off x="6146850" y="5101550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6103977" y="5055742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977" y="5055742"/>
                <a:ext cx="326919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矩形 108"/>
          <p:cNvSpPr/>
          <p:nvPr/>
        </p:nvSpPr>
        <p:spPr>
          <a:xfrm>
            <a:off x="6202473" y="3819133"/>
            <a:ext cx="241175" cy="277719"/>
          </a:xfrm>
          <a:prstGeom prst="rect">
            <a:avLst/>
          </a:prstGeom>
          <a:solidFill>
            <a:schemeClr val="bg1"/>
          </a:solidFill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6159600" y="3773325"/>
                <a:ext cx="326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600" y="3773325"/>
                <a:ext cx="32691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462737" y="2655468"/>
                <a:ext cx="1277888" cy="461653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</a:rPr>
                      <m:t>4</m:t>
                    </m:r>
                  </m:oMath>
                </a14:m>
                <a:r>
                  <a:rPr lang="en-US" altLang="zh-CN" sz="2400" dirty="0">
                    <a:solidFill>
                      <a:srgbClr val="0070C0"/>
                    </a:solidFill>
                    <a:latin typeface="+mn-ea"/>
                  </a:rPr>
                  <a:t>-truss</a:t>
                </a:r>
                <a:endParaRPr lang="zh-CN" altLang="en-US" sz="2400" dirty="0">
                  <a:solidFill>
                    <a:srgbClr val="0070C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737" y="2655468"/>
                <a:ext cx="1277888" cy="461653"/>
              </a:xfrm>
              <a:prstGeom prst="rect">
                <a:avLst/>
              </a:prstGeom>
              <a:blipFill>
                <a:blip r:embed="rId25"/>
                <a:stretch>
                  <a:fillRect l="-952" t="-14667" r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椭圆 72"/>
          <p:cNvSpPr/>
          <p:nvPr/>
        </p:nvSpPr>
        <p:spPr>
          <a:xfrm>
            <a:off x="4761774" y="3120166"/>
            <a:ext cx="2923583" cy="2917672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连接符 73"/>
          <p:cNvCxnSpPr/>
          <p:nvPr/>
        </p:nvCxnSpPr>
        <p:spPr>
          <a:xfrm flipH="1">
            <a:off x="6908598" y="2984798"/>
            <a:ext cx="888286" cy="584376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96370-469E-D7EE-8FDF-F0063D22DA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2C3CA-A024-7711-2F78-55927DA35C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93</a:t>
            </a:fld>
            <a:endParaRPr lang="en-AU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AC7D5125-2FA3-C7C5-A3FC-2BC630B4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K-Truss Computation</a:t>
            </a:r>
          </a:p>
        </p:txBody>
      </p:sp>
    </p:spTree>
    <p:extLst>
      <p:ext uri="{BB962C8B-B14F-4D97-AF65-F5344CB8AC3E}">
        <p14:creationId xmlns:p14="http://schemas.microsoft.com/office/powerpoint/2010/main" val="15825477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C508A1-E08F-44D9-8C73-6EA4A8133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Compute the support of each edge - </a:t>
            </a:r>
            <a:r>
              <a:rPr lang="en-US" sz="2800" dirty="0">
                <a:solidFill>
                  <a:schemeClr val="accent2"/>
                </a:solidFill>
              </a:rPr>
              <a:t>Triangle Counting</a:t>
            </a:r>
          </a:p>
        </p:txBody>
      </p:sp>
      <p:sp>
        <p:nvSpPr>
          <p:cNvPr id="74" name="Text Placeholder 6">
            <a:extLst>
              <a:ext uri="{FF2B5EF4-FFF2-40B4-BE49-F238E27FC236}">
                <a16:creationId xmlns:a16="http://schemas.microsoft.com/office/drawing/2014/main" id="{681CC135-22DF-49DD-8BE4-36BB9C005BD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7687" y="5559752"/>
            <a:ext cx="9144000" cy="534988"/>
          </a:xfrm>
          <a:prstGeom prst="rect">
            <a:avLst/>
          </a:prstGeom>
        </p:spPr>
        <p:txBody>
          <a:bodyPr/>
          <a:lstStyle/>
          <a:p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Latapy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(2008). Main-memory triangle computations for very large (sparse (power-law)) graphs.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Theoretical computer science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407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(1-3), 458-473.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719CA-9593-4C7A-9CAC-99F13E22D8E8}"/>
              </a:ext>
            </a:extLst>
          </p:cNvPr>
          <p:cNvSpPr txBox="1"/>
          <p:nvPr/>
        </p:nvSpPr>
        <p:spPr>
          <a:xfrm>
            <a:off x="860379" y="1526397"/>
            <a:ext cx="60940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</a:rPr>
              <a:t>Edge-iterator: </a:t>
            </a:r>
            <a:r>
              <a:rPr lang="en-US" altLang="zh-CN" sz="1800" dirty="0"/>
              <a:t>Given an edge (u, v), any triangle that includes the edge must contain a third vertex w that has connections to both of u and v. Thus, we can obtain any triangles containing edge (u, v) based on the intersection of N(u) and N(v). For each edge, the edge-iterator returns the set of triangles associated with that edge, and when repeated on all edges, the set of all triangle solutions is made available.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10A8C4-3B72-4F16-A2BB-612043739416}"/>
              </a:ext>
            </a:extLst>
          </p:cNvPr>
          <p:cNvSpPr txBox="1"/>
          <p:nvPr/>
        </p:nvSpPr>
        <p:spPr>
          <a:xfrm>
            <a:off x="860379" y="4005791"/>
            <a:ext cx="60940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</a:rPr>
              <a:t>Duplication: </a:t>
            </a:r>
            <a:r>
              <a:rPr lang="en-US" altLang="zh-CN" sz="1800" dirty="0"/>
              <a:t>If we use the above method to calculate the triangles, then we will count a triangle repeatedly.</a:t>
            </a:r>
          </a:p>
          <a:p>
            <a:endParaRPr lang="en-US" altLang="zh-CN" dirty="0"/>
          </a:p>
          <a:p>
            <a:r>
              <a:rPr lang="en-US" altLang="zh-CN" sz="1800" b="1" dirty="0">
                <a:solidFill>
                  <a:schemeClr val="accent3"/>
                </a:solidFill>
              </a:rPr>
              <a:t>Coding practice~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3A2B78-8D69-D353-E13B-E71C587854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9994C-C182-C48B-2D4D-9237D9C289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94</a:t>
            </a:fld>
            <a:endParaRPr lang="en-AU" dirty="0"/>
          </a:p>
        </p:txBody>
      </p:sp>
      <p:cxnSp>
        <p:nvCxnSpPr>
          <p:cNvPr id="24" name="直接连接符 7">
            <a:extLst>
              <a:ext uri="{FF2B5EF4-FFF2-40B4-BE49-F238E27FC236}">
                <a16:creationId xmlns:a16="http://schemas.microsoft.com/office/drawing/2014/main" id="{29C86683-4838-4B75-B2AF-5F5FC1223DE0}"/>
              </a:ext>
            </a:extLst>
          </p:cNvPr>
          <p:cNvCxnSpPr/>
          <p:nvPr/>
        </p:nvCxnSpPr>
        <p:spPr>
          <a:xfrm flipV="1">
            <a:off x="8588420" y="2641486"/>
            <a:ext cx="844487" cy="962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E70333D-3AF5-B8BA-A873-3EDCFF0EFEA5}"/>
              </a:ext>
            </a:extLst>
          </p:cNvPr>
          <p:cNvCxnSpPr/>
          <p:nvPr/>
        </p:nvCxnSpPr>
        <p:spPr>
          <a:xfrm flipV="1">
            <a:off x="8588419" y="3310914"/>
            <a:ext cx="2022048" cy="293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5">
            <a:extLst>
              <a:ext uri="{FF2B5EF4-FFF2-40B4-BE49-F238E27FC236}">
                <a16:creationId xmlns:a16="http://schemas.microsoft.com/office/drawing/2014/main" id="{CD503FC3-DE6E-0063-E65A-B81EDA3A7192}"/>
              </a:ext>
            </a:extLst>
          </p:cNvPr>
          <p:cNvCxnSpPr/>
          <p:nvPr/>
        </p:nvCxnSpPr>
        <p:spPr>
          <a:xfrm>
            <a:off x="9432907" y="2619212"/>
            <a:ext cx="1177561" cy="6740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41">
            <a:extLst>
              <a:ext uri="{FF2B5EF4-FFF2-40B4-BE49-F238E27FC236}">
                <a16:creationId xmlns:a16="http://schemas.microsoft.com/office/drawing/2014/main" id="{977F861A-5098-57F2-63E8-76F512BE524B}"/>
              </a:ext>
            </a:extLst>
          </p:cNvPr>
          <p:cNvSpPr/>
          <p:nvPr/>
        </p:nvSpPr>
        <p:spPr>
          <a:xfrm>
            <a:off x="8300387" y="3397920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31" name="椭圆 42">
            <a:extLst>
              <a:ext uri="{FF2B5EF4-FFF2-40B4-BE49-F238E27FC236}">
                <a16:creationId xmlns:a16="http://schemas.microsoft.com/office/drawing/2014/main" id="{12CF7C8A-7A50-1FE7-6441-6C856F96AD36}"/>
              </a:ext>
            </a:extLst>
          </p:cNvPr>
          <p:cNvSpPr/>
          <p:nvPr/>
        </p:nvSpPr>
        <p:spPr>
          <a:xfrm>
            <a:off x="9167255" y="2353453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32" name="椭圆 45">
            <a:extLst>
              <a:ext uri="{FF2B5EF4-FFF2-40B4-BE49-F238E27FC236}">
                <a16:creationId xmlns:a16="http://schemas.microsoft.com/office/drawing/2014/main" id="{D915A043-DF17-1E3D-95CA-FFB1AEB98DCB}"/>
              </a:ext>
            </a:extLst>
          </p:cNvPr>
          <p:cNvSpPr/>
          <p:nvPr/>
        </p:nvSpPr>
        <p:spPr>
          <a:xfrm>
            <a:off x="10402941" y="3028154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F93BBD-1E17-7C82-E0A4-365AB36E0AD8}"/>
                  </a:ext>
                </a:extLst>
              </p:cNvPr>
              <p:cNvSpPr txBox="1"/>
              <p:nvPr/>
            </p:nvSpPr>
            <p:spPr>
              <a:xfrm>
                <a:off x="8356754" y="3428579"/>
                <a:ext cx="490108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zh-CN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F93BBD-1E17-7C82-E0A4-365AB36E0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754" y="3428579"/>
                <a:ext cx="490108" cy="523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07A8EA9-C974-F4D7-A8BB-8E57E25B0FF2}"/>
                  </a:ext>
                </a:extLst>
              </p:cNvPr>
              <p:cNvSpPr txBox="1"/>
              <p:nvPr/>
            </p:nvSpPr>
            <p:spPr>
              <a:xfrm>
                <a:off x="9198641" y="2373073"/>
                <a:ext cx="499918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zh-CN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07A8EA9-C974-F4D7-A8BB-8E57E25B0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641" y="2373073"/>
                <a:ext cx="499918" cy="523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2603130-F89E-4358-CC31-3A45658080DD}"/>
                  </a:ext>
                </a:extLst>
              </p:cNvPr>
              <p:cNvSpPr txBox="1"/>
              <p:nvPr/>
            </p:nvSpPr>
            <p:spPr>
              <a:xfrm>
                <a:off x="10289160" y="3031691"/>
                <a:ext cx="8036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zh-CN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CN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2603130-F89E-4358-CC31-3A4565808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9160" y="3031691"/>
                <a:ext cx="80362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1329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6">
            <a:extLst>
              <a:ext uri="{FF2B5EF4-FFF2-40B4-BE49-F238E27FC236}">
                <a16:creationId xmlns:a16="http://schemas.microsoft.com/office/drawing/2014/main" id="{681CC135-22DF-49DD-8BE4-36BB9C005BD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8200" y="5807374"/>
            <a:ext cx="9144000" cy="534988"/>
          </a:xfrm>
          <a:prstGeom prst="rect">
            <a:avLst/>
          </a:prstGeom>
        </p:spPr>
        <p:txBody>
          <a:bodyPr/>
          <a:lstStyle/>
          <a:p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Latapy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(2008). Main-memory triangle computations for very large (sparse (power-law)) graphs.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Theoretical computer science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407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(1-3), 458-473.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719CA-9593-4C7A-9CAC-99F13E22D8E8}"/>
              </a:ext>
            </a:extLst>
          </p:cNvPr>
          <p:cNvSpPr txBox="1"/>
          <p:nvPr/>
        </p:nvSpPr>
        <p:spPr>
          <a:xfrm>
            <a:off x="838200" y="2807958"/>
            <a:ext cx="60940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</a:rPr>
              <a:t>Orientation technique (without duplication): </a:t>
            </a:r>
            <a:r>
              <a:rPr lang="en-US" altLang="zh-CN" sz="1800" dirty="0"/>
              <a:t>Each undirected edge is mapped to a directed edge where the direction (i.e., orientation) is decided by the priority of its endpoints in the vertex-ordering (i.e.,</a:t>
            </a:r>
            <a:r>
              <a:rPr lang="en-US" altLang="zh-CN" sz="1800" dirty="0">
                <a:solidFill>
                  <a:schemeClr val="accent2"/>
                </a:solidFill>
              </a:rPr>
              <a:t> </a:t>
            </a:r>
            <a:r>
              <a:rPr lang="en-US" altLang="zh-CN" sz="1800" b="1" dirty="0">
                <a:solidFill>
                  <a:schemeClr val="accent2"/>
                </a:solidFill>
              </a:rPr>
              <a:t>u-&gt;v if u has a smaller priority than v</a:t>
            </a:r>
            <a:r>
              <a:rPr lang="en-US" altLang="zh-CN" sz="1800" dirty="0">
                <a:solidFill>
                  <a:schemeClr val="accent2"/>
                </a:solidFill>
              </a:rPr>
              <a:t>). </a:t>
            </a:r>
            <a:r>
              <a:rPr lang="en-US" altLang="zh-CN" sz="1800" b="1" dirty="0">
                <a:solidFill>
                  <a:schemeClr val="accent2"/>
                </a:solidFill>
              </a:rPr>
              <a:t>We refer to vertex u as a pivot vertex if u has two out-going edges. </a:t>
            </a:r>
            <a:r>
              <a:rPr lang="en-US" altLang="zh-CN" sz="1800" dirty="0"/>
              <a:t>We can association a triangle in the undirected graph with only one pivot vertex to ensure one and only one instance of this triangle in the output, which significantly improves the performance.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52D79-E010-138C-DCD3-A8615ECC0F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F5499-8C03-64E5-60DB-EE32B21B6D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95</a:t>
            </a:fld>
            <a:endParaRPr lang="en-AU" dirty="0"/>
          </a:p>
        </p:txBody>
      </p:sp>
      <p:cxnSp>
        <p:nvCxnSpPr>
          <p:cNvPr id="34" name="直接连接符 7">
            <a:extLst>
              <a:ext uri="{FF2B5EF4-FFF2-40B4-BE49-F238E27FC236}">
                <a16:creationId xmlns:a16="http://schemas.microsoft.com/office/drawing/2014/main" id="{D86459AC-2324-E058-B2BF-0B1C35B3C905}"/>
              </a:ext>
            </a:extLst>
          </p:cNvPr>
          <p:cNvCxnSpPr/>
          <p:nvPr/>
        </p:nvCxnSpPr>
        <p:spPr>
          <a:xfrm flipV="1">
            <a:off x="8588420" y="2641486"/>
            <a:ext cx="844487" cy="962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24">
            <a:extLst>
              <a:ext uri="{FF2B5EF4-FFF2-40B4-BE49-F238E27FC236}">
                <a16:creationId xmlns:a16="http://schemas.microsoft.com/office/drawing/2014/main" id="{0ED5D9EE-72AE-47EA-A73A-650DC28CCC24}"/>
              </a:ext>
            </a:extLst>
          </p:cNvPr>
          <p:cNvCxnSpPr/>
          <p:nvPr/>
        </p:nvCxnSpPr>
        <p:spPr>
          <a:xfrm flipV="1">
            <a:off x="8588419" y="3310914"/>
            <a:ext cx="2022048" cy="293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25">
            <a:extLst>
              <a:ext uri="{FF2B5EF4-FFF2-40B4-BE49-F238E27FC236}">
                <a16:creationId xmlns:a16="http://schemas.microsoft.com/office/drawing/2014/main" id="{8024C993-FCAC-5800-1653-589601ED47F9}"/>
              </a:ext>
            </a:extLst>
          </p:cNvPr>
          <p:cNvCxnSpPr/>
          <p:nvPr/>
        </p:nvCxnSpPr>
        <p:spPr>
          <a:xfrm>
            <a:off x="9432907" y="2619212"/>
            <a:ext cx="1177561" cy="6740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41">
            <a:extLst>
              <a:ext uri="{FF2B5EF4-FFF2-40B4-BE49-F238E27FC236}">
                <a16:creationId xmlns:a16="http://schemas.microsoft.com/office/drawing/2014/main" id="{836DF3D8-054C-116C-28FA-339BA4C3F1A8}"/>
              </a:ext>
            </a:extLst>
          </p:cNvPr>
          <p:cNvSpPr/>
          <p:nvPr/>
        </p:nvSpPr>
        <p:spPr>
          <a:xfrm>
            <a:off x="8300387" y="3397920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38" name="椭圆 42">
            <a:extLst>
              <a:ext uri="{FF2B5EF4-FFF2-40B4-BE49-F238E27FC236}">
                <a16:creationId xmlns:a16="http://schemas.microsoft.com/office/drawing/2014/main" id="{2B73AD9B-9A2B-7395-0D81-20A63A7FB93A}"/>
              </a:ext>
            </a:extLst>
          </p:cNvPr>
          <p:cNvSpPr/>
          <p:nvPr/>
        </p:nvSpPr>
        <p:spPr>
          <a:xfrm>
            <a:off x="9167255" y="2353453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39" name="椭圆 45">
            <a:extLst>
              <a:ext uri="{FF2B5EF4-FFF2-40B4-BE49-F238E27FC236}">
                <a16:creationId xmlns:a16="http://schemas.microsoft.com/office/drawing/2014/main" id="{85934E5B-754D-E229-DA50-FF543784FAF2}"/>
              </a:ext>
            </a:extLst>
          </p:cNvPr>
          <p:cNvSpPr/>
          <p:nvPr/>
        </p:nvSpPr>
        <p:spPr>
          <a:xfrm>
            <a:off x="10402941" y="3028154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837D05-AE96-0DFE-7936-C865136CB04A}"/>
                  </a:ext>
                </a:extLst>
              </p:cNvPr>
              <p:cNvSpPr txBox="1"/>
              <p:nvPr/>
            </p:nvSpPr>
            <p:spPr>
              <a:xfrm>
                <a:off x="8356754" y="3428579"/>
                <a:ext cx="490108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zh-CN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837D05-AE96-0DFE-7936-C865136CB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754" y="3428579"/>
                <a:ext cx="490108" cy="523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69D9AFB-BDE6-D142-6B52-CBB0B809D8D6}"/>
                  </a:ext>
                </a:extLst>
              </p:cNvPr>
              <p:cNvSpPr txBox="1"/>
              <p:nvPr/>
            </p:nvSpPr>
            <p:spPr>
              <a:xfrm>
                <a:off x="9198641" y="2373073"/>
                <a:ext cx="499918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zh-CN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69D9AFB-BDE6-D142-6B52-CBB0B809D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641" y="2373073"/>
                <a:ext cx="499918" cy="523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C4B16FC-8637-3DE2-A833-609705B76FE1}"/>
                  </a:ext>
                </a:extLst>
              </p:cNvPr>
              <p:cNvSpPr txBox="1"/>
              <p:nvPr/>
            </p:nvSpPr>
            <p:spPr>
              <a:xfrm>
                <a:off x="10289160" y="3031691"/>
                <a:ext cx="8036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zh-CN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CN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C4B16FC-8637-3DE2-A833-609705B76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9160" y="3031691"/>
                <a:ext cx="80362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itle 2">
            <a:extLst>
              <a:ext uri="{FF2B5EF4-FFF2-40B4-BE49-F238E27FC236}">
                <a16:creationId xmlns:a16="http://schemas.microsoft.com/office/drawing/2014/main" id="{3F0ACE96-088F-7112-6583-C65BEA43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Compute the support of each edge - </a:t>
            </a:r>
            <a:r>
              <a:rPr lang="en-US" sz="2800" dirty="0">
                <a:solidFill>
                  <a:schemeClr val="accent2"/>
                </a:solidFill>
              </a:rPr>
              <a:t>Triangle Counting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10A8C4-3B72-4F16-A2BB-612043739416}"/>
              </a:ext>
            </a:extLst>
          </p:cNvPr>
          <p:cNvSpPr txBox="1"/>
          <p:nvPr/>
        </p:nvSpPr>
        <p:spPr>
          <a:xfrm>
            <a:off x="838200" y="1288924"/>
            <a:ext cx="60940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</a:rPr>
              <a:t>Priority: </a:t>
            </a:r>
            <a:r>
              <a:rPr lang="en-US" altLang="zh-CN" sz="1800" dirty="0"/>
              <a:t>The priority of vertices can be determined by the degree of each vertex. The smaller the degree; the smaller the priority. If the degrees of two vertices are the same, it can be determined by the alphabetical order or numerical order of the vertices.</a:t>
            </a:r>
          </a:p>
          <a:p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6835385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10A8C4-3B72-4F16-A2BB-612043739416}"/>
                  </a:ext>
                </a:extLst>
              </p:cNvPr>
              <p:cNvSpPr txBox="1"/>
              <p:nvPr/>
            </p:nvSpPr>
            <p:spPr>
              <a:xfrm>
                <a:off x="838200" y="1454260"/>
                <a:ext cx="7663467" cy="2618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Compact Forward (CF) Algorithm: </a:t>
                </a:r>
                <a:r>
                  <a:rPr lang="en-US" altLang="zh-CN" sz="1800" dirty="0"/>
                  <a:t>We denote the set of outgoing-neighbors of vertex u in G as</a:t>
                </a:r>
                <a14:m>
                  <m:oMath xmlns:m="http://schemas.openxmlformats.org/officeDocument/2006/math">
                    <m:r>
                      <a:rPr lang="en-AU" altLang="zh-CN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AU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AU" altLang="zh-CN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AU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altLang="zh-CN" sz="1800" dirty="0"/>
                  <a:t>, and the out-degree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altLang="zh-CN" i="1">
                            <a:latin typeface="Cambria Math" panose="02040503050406030204" pitchFamily="18" charset="0"/>
                          </a:rPr>
                          <m:t>𝑑𝑒𝑔</m:t>
                        </m:r>
                      </m:e>
                      <m:sup>
                        <m:r>
                          <a:rPr lang="en-AU" altLang="zh-CN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AU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altLang="zh-CN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AU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AU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AU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AU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d>
                          <m:dPr>
                            <m:ctrlPr>
                              <a:rPr lang="en-AU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  <m:r>
                      <a:rPr lang="en-AU" altLang="zh-CN" sz="18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altLang="zh-CN" sz="1800" dirty="0"/>
                  <a:t>In line 1, undirected graph G is transformed into a directed graph G via the orientation technique. (Line 2 onward follows the edge-iterator framework.) In Line 3, triangles are enumerated by iterating through the outgoing neighborhoods rather than the full neighborhood. In Line 4, a merge-based intersection identifies the common out-going neighbors of u and v, denoted by T. A set of triangles (u, v, w) is then output for every vertex w ∈ T.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10A8C4-3B72-4F16-A2BB-612043739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54260"/>
                <a:ext cx="7663467" cy="2618794"/>
              </a:xfrm>
              <a:prstGeom prst="rect">
                <a:avLst/>
              </a:prstGeom>
              <a:blipFill>
                <a:blip r:embed="rId3"/>
                <a:stretch>
                  <a:fillRect l="-716" t="-1166" r="-1114" b="-1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9CB7D1A-E20F-43F6-87A6-FE1747A08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47" y="4032838"/>
            <a:ext cx="7134225" cy="24384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8BAF38-C9A4-6CD4-1637-C4B3CB9F74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A29E6-341A-61C2-6A6A-3A6E169A63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96</a:t>
            </a:fld>
            <a:endParaRPr lang="en-AU" dirty="0"/>
          </a:p>
        </p:txBody>
      </p:sp>
      <p:cxnSp>
        <p:nvCxnSpPr>
          <p:cNvPr id="17" name="直接连接符 7">
            <a:extLst>
              <a:ext uri="{FF2B5EF4-FFF2-40B4-BE49-F238E27FC236}">
                <a16:creationId xmlns:a16="http://schemas.microsoft.com/office/drawing/2014/main" id="{1E8215EE-8324-E4D8-56F1-6D7D66313930}"/>
              </a:ext>
            </a:extLst>
          </p:cNvPr>
          <p:cNvCxnSpPr/>
          <p:nvPr/>
        </p:nvCxnSpPr>
        <p:spPr>
          <a:xfrm flipV="1">
            <a:off x="8588420" y="2641486"/>
            <a:ext cx="844487" cy="9627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24">
            <a:extLst>
              <a:ext uri="{FF2B5EF4-FFF2-40B4-BE49-F238E27FC236}">
                <a16:creationId xmlns:a16="http://schemas.microsoft.com/office/drawing/2014/main" id="{0A75ED48-A5B6-55EF-E5F7-F95EC5D7DB48}"/>
              </a:ext>
            </a:extLst>
          </p:cNvPr>
          <p:cNvCxnSpPr/>
          <p:nvPr/>
        </p:nvCxnSpPr>
        <p:spPr>
          <a:xfrm flipV="1">
            <a:off x="8588419" y="3310914"/>
            <a:ext cx="2022048" cy="2933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25">
            <a:extLst>
              <a:ext uri="{FF2B5EF4-FFF2-40B4-BE49-F238E27FC236}">
                <a16:creationId xmlns:a16="http://schemas.microsoft.com/office/drawing/2014/main" id="{086004CD-FFE2-17B4-B53A-61D9D8514B2C}"/>
              </a:ext>
            </a:extLst>
          </p:cNvPr>
          <p:cNvCxnSpPr/>
          <p:nvPr/>
        </p:nvCxnSpPr>
        <p:spPr>
          <a:xfrm>
            <a:off x="9432907" y="2619212"/>
            <a:ext cx="1177561" cy="6740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41">
            <a:extLst>
              <a:ext uri="{FF2B5EF4-FFF2-40B4-BE49-F238E27FC236}">
                <a16:creationId xmlns:a16="http://schemas.microsoft.com/office/drawing/2014/main" id="{D7856E6D-9EC4-2151-8D21-BC456124055E}"/>
              </a:ext>
            </a:extLst>
          </p:cNvPr>
          <p:cNvSpPr/>
          <p:nvPr/>
        </p:nvSpPr>
        <p:spPr>
          <a:xfrm>
            <a:off x="8300387" y="3397920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21" name="椭圆 42">
            <a:extLst>
              <a:ext uri="{FF2B5EF4-FFF2-40B4-BE49-F238E27FC236}">
                <a16:creationId xmlns:a16="http://schemas.microsoft.com/office/drawing/2014/main" id="{4F46FF82-57B9-E304-6FEB-BB99C87365B3}"/>
              </a:ext>
            </a:extLst>
          </p:cNvPr>
          <p:cNvSpPr/>
          <p:nvPr/>
        </p:nvSpPr>
        <p:spPr>
          <a:xfrm>
            <a:off x="9167255" y="2353453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p:sp>
        <p:nvSpPr>
          <p:cNvPr id="29" name="椭圆 45">
            <a:extLst>
              <a:ext uri="{FF2B5EF4-FFF2-40B4-BE49-F238E27FC236}">
                <a16:creationId xmlns:a16="http://schemas.microsoft.com/office/drawing/2014/main" id="{4987A3EA-6B13-069E-C463-39F6D67FB5D4}"/>
              </a:ext>
            </a:extLst>
          </p:cNvPr>
          <p:cNvSpPr/>
          <p:nvPr/>
        </p:nvSpPr>
        <p:spPr>
          <a:xfrm>
            <a:off x="10402941" y="3028154"/>
            <a:ext cx="576064" cy="5760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9534F3-FA4B-B2ED-AA04-54B564C07024}"/>
                  </a:ext>
                </a:extLst>
              </p:cNvPr>
              <p:cNvSpPr txBox="1"/>
              <p:nvPr/>
            </p:nvSpPr>
            <p:spPr>
              <a:xfrm>
                <a:off x="8356754" y="3428579"/>
                <a:ext cx="490108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zh-CN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9534F3-FA4B-B2ED-AA04-54B564C07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754" y="3428579"/>
                <a:ext cx="490108" cy="5232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F02E17A-EAF0-5183-282F-04CA9BB5CF30}"/>
                  </a:ext>
                </a:extLst>
              </p:cNvPr>
              <p:cNvSpPr txBox="1"/>
              <p:nvPr/>
            </p:nvSpPr>
            <p:spPr>
              <a:xfrm>
                <a:off x="9198641" y="2373073"/>
                <a:ext cx="499918" cy="523208"/>
              </a:xfrm>
              <a:prstGeom prst="rect">
                <a:avLst/>
              </a:prstGeom>
              <a:noFill/>
            </p:spPr>
            <p:txBody>
              <a:bodyPr wrap="none" lIns="91427" tIns="45714" rIns="91427" bIns="45714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zh-CN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F02E17A-EAF0-5183-282F-04CA9BB5C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641" y="2373073"/>
                <a:ext cx="499918" cy="5232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240731-1990-835C-BE31-B2C67D3E0AF2}"/>
                  </a:ext>
                </a:extLst>
              </p:cNvPr>
              <p:cNvSpPr txBox="1"/>
              <p:nvPr/>
            </p:nvSpPr>
            <p:spPr>
              <a:xfrm>
                <a:off x="10289160" y="3031691"/>
                <a:ext cx="8036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zh-CN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CN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240731-1990-835C-BE31-B2C67D3E0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9160" y="3031691"/>
                <a:ext cx="80362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itle 2">
            <a:extLst>
              <a:ext uri="{FF2B5EF4-FFF2-40B4-BE49-F238E27FC236}">
                <a16:creationId xmlns:a16="http://schemas.microsoft.com/office/drawing/2014/main" id="{01ED31BE-38C8-70B7-C753-A7DF12C4E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Compute the support of each edge - </a:t>
            </a:r>
            <a:r>
              <a:rPr lang="en-US" sz="2800" dirty="0">
                <a:solidFill>
                  <a:schemeClr val="accent2"/>
                </a:solidFill>
              </a:rPr>
              <a:t>Triangle Counting</a:t>
            </a:r>
          </a:p>
        </p:txBody>
      </p:sp>
    </p:spTree>
    <p:extLst>
      <p:ext uri="{BB962C8B-B14F-4D97-AF65-F5344CB8AC3E}">
        <p14:creationId xmlns:p14="http://schemas.microsoft.com/office/powerpoint/2010/main" val="35452632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086B61C-5612-4DC6-9CE9-3C18C9312DDB}"/>
                  </a:ext>
                </a:extLst>
              </p:cNvPr>
              <p:cNvSpPr txBox="1"/>
              <p:nvPr/>
            </p:nvSpPr>
            <p:spPr>
              <a:xfrm>
                <a:off x="808309" y="1485247"/>
                <a:ext cx="7330081" cy="25438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3"/>
                    </a:solidFill>
                  </a:rPr>
                  <a:t>The adjacency list of each vertex is unsorted: </a:t>
                </a:r>
                <a:r>
                  <a:rPr lang="en-US" altLang="zh-CN" sz="1800" dirty="0"/>
                  <a:t>The time complexity of CF algorithm is: </a:t>
                </a:r>
                <a14:m>
                  <m:oMath xmlns:m="http://schemas.openxmlformats.org/officeDocument/2006/math">
                    <m:r>
                      <a:rPr lang="en-AU" altLang="zh-CN" sz="1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AU" altLang="zh-CN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AU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altLang="zh-CN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AU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altLang="zh-CN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AU" altLang="zh-CN" sz="1800" b="0" i="1" smtClean="0">
                            <a:latin typeface="Cambria Math" panose="02040503050406030204" pitchFamily="18" charset="0"/>
                          </a:rPr>
                          <m:t>)∈</m:t>
                        </m:r>
                        <m:r>
                          <a:rPr lang="en-AU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AU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altLang="zh-CN" i="1">
                                <a:latin typeface="Cambria Math" panose="02040503050406030204" pitchFamily="18" charset="0"/>
                              </a:rPr>
                              <m:t>𝑑𝑒𝑔</m:t>
                            </m:r>
                          </m:e>
                          <m:sup>
                            <m:r>
                              <a:rPr lang="en-AU" altLang="zh-CN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d>
                          <m:dPr>
                            <m:ctrlPr>
                              <a:rPr lang="en-AU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altLang="zh-CN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AU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altLang="zh-CN" i="1">
                                <a:latin typeface="Cambria Math" panose="02040503050406030204" pitchFamily="18" charset="0"/>
                              </a:rPr>
                              <m:t>𝑑𝑒𝑔</m:t>
                            </m:r>
                          </m:e>
                          <m:sup>
                            <m:r>
                              <a:rPr lang="en-AU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d>
                          <m:dPr>
                            <m:ctrlPr>
                              <a:rPr lang="en-AU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nary>
                    <m:r>
                      <a:rPr lang="en-AU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/>
                  <a:t>.</a:t>
                </a:r>
              </a:p>
              <a:p>
                <a:endParaRPr lang="en-US" altLang="zh-CN" dirty="0"/>
              </a:p>
              <a:p>
                <a:r>
                  <a:rPr lang="en-US" altLang="zh-CN" sz="1600" b="1" dirty="0">
                    <a:solidFill>
                      <a:schemeClr val="accent2"/>
                    </a:solidFill>
                  </a:rPr>
                  <a:t>Proof</a:t>
                </a:r>
                <a:r>
                  <a:rPr lang="en-US" altLang="zh-CN" sz="1600" dirty="0">
                    <a:solidFill>
                      <a:schemeClr val="accent2"/>
                    </a:solidFill>
                  </a:rPr>
                  <a:t>: </a:t>
                </a:r>
                <a:r>
                  <a:rPr lang="en-US" altLang="zh-CN" sz="1600" dirty="0"/>
                  <a:t>We need to check whether there are common neighbors in the adjacency list of u and v. For each neighbor of u, we need to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altLang="zh-CN" sz="1600" i="1">
                            <a:latin typeface="Cambria Math" panose="02040503050406030204" pitchFamily="18" charset="0"/>
                          </a:rPr>
                          <m:t>𝑑𝑒𝑔</m:t>
                        </m:r>
                      </m:e>
                      <m:sup>
                        <m:r>
                          <a:rPr lang="en-AU" altLang="zh-CN" sz="16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AU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altLang="zh-CN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AU" altLang="zh-CN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/>
                  <a:t>times in the adjacency list of v, u 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altLang="zh-CN" sz="1600" i="1">
                            <a:latin typeface="Cambria Math" panose="02040503050406030204" pitchFamily="18" charset="0"/>
                          </a:rPr>
                          <m:t>𝑑𝑒𝑔</m:t>
                        </m:r>
                      </m:e>
                      <m:sup>
                        <m:r>
                          <a:rPr lang="en-AU" altLang="zh-CN" sz="16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AU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altLang="zh-CN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altLang="zh-CN" sz="1600" dirty="0"/>
                  <a:t> neighbors, so the time complexity of finding common neighbor of two vertices (line 4 in the pseudo code) is </a:t>
                </a:r>
                <a14:m>
                  <m:oMath xmlns:m="http://schemas.openxmlformats.org/officeDocument/2006/math">
                    <m:r>
                      <a:rPr lang="en-AU" altLang="zh-CN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AU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altLang="zh-CN" sz="1600" i="1">
                            <a:latin typeface="Cambria Math" panose="02040503050406030204" pitchFamily="18" charset="0"/>
                          </a:rPr>
                          <m:t>𝑑𝑒𝑔</m:t>
                        </m:r>
                      </m:e>
                      <m:sup>
                        <m:r>
                          <a:rPr lang="en-AU" altLang="zh-CN" sz="16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AU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altLang="zh-CN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zh-CN" altLang="en-US" sz="1600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AU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altLang="zh-CN" sz="1600" i="1">
                            <a:latin typeface="Cambria Math" panose="02040503050406030204" pitchFamily="18" charset="0"/>
                          </a:rPr>
                          <m:t>𝑑𝑒𝑔</m:t>
                        </m:r>
                      </m:e>
                      <m:sup>
                        <m:r>
                          <a:rPr lang="en-AU" altLang="zh-CN" sz="16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AU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altLang="zh-CN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AU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/>
                  <a:t>. Thus, the total time complexity of CF algorithm is: </a:t>
                </a:r>
                <a14:m>
                  <m:oMath xmlns:m="http://schemas.openxmlformats.org/officeDocument/2006/math">
                    <m:r>
                      <a:rPr lang="en-AU" altLang="zh-CN" sz="16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altLang="zh-CN" sz="1600" i="1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AU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AU" altLang="zh-CN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altLang="zh-CN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AU" altLang="zh-CN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altLang="zh-CN" sz="16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AU" altLang="zh-CN" sz="1600" i="1">
                            <a:latin typeface="Cambria Math" panose="02040503050406030204" pitchFamily="18" charset="0"/>
                          </a:rPr>
                          <m:t>)∈</m:t>
                        </m:r>
                        <m:r>
                          <a:rPr lang="en-AU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AU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altLang="zh-CN" sz="1600" i="1">
                                <a:latin typeface="Cambria Math" panose="02040503050406030204" pitchFamily="18" charset="0"/>
                              </a:rPr>
                              <m:t>𝑑𝑒𝑔</m:t>
                            </m:r>
                          </m:e>
                          <m:sup>
                            <m:r>
                              <a:rPr lang="en-AU" altLang="zh-CN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d>
                          <m:dPr>
                            <m:ctrlPr>
                              <a:rPr lang="en-AU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altLang="zh-CN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AU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altLang="zh-CN" sz="1600" i="1">
                                <a:latin typeface="Cambria Math" panose="02040503050406030204" pitchFamily="18" charset="0"/>
                              </a:rPr>
                              <m:t>𝑑𝑒𝑔</m:t>
                            </m:r>
                          </m:e>
                          <m:sup>
                            <m:r>
                              <a:rPr lang="en-AU" altLang="zh-CN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d>
                          <m:dPr>
                            <m:ctrlPr>
                              <a:rPr lang="en-AU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altLang="zh-CN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nary>
                    <m:r>
                      <a:rPr lang="en-AU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/>
                  <a:t>.</a:t>
                </a: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086B61C-5612-4DC6-9CE9-3C18C9312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09" y="1485247"/>
                <a:ext cx="7330081" cy="2543838"/>
              </a:xfrm>
              <a:prstGeom prst="rect">
                <a:avLst/>
              </a:prstGeom>
              <a:blipFill>
                <a:blip r:embed="rId3"/>
                <a:stretch>
                  <a:fillRect l="-692" t="-5970" r="-519" b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7BD1C27E-4275-4BB2-A958-12C410DCAEE1}"/>
              </a:ext>
            </a:extLst>
          </p:cNvPr>
          <p:cNvSpPr txBox="1"/>
          <p:nvPr/>
        </p:nvSpPr>
        <p:spPr>
          <a:xfrm>
            <a:off x="827811" y="4278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Adjacency list of u:</a:t>
            </a:r>
            <a:endParaRPr lang="en-AU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A88A91D-BB15-4667-BA92-2469C2A63864}"/>
              </a:ext>
            </a:extLst>
          </p:cNvPr>
          <p:cNvSpPr txBox="1"/>
          <p:nvPr/>
        </p:nvSpPr>
        <p:spPr>
          <a:xfrm>
            <a:off x="824205" y="51119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Adjacency list of v:</a:t>
            </a:r>
            <a:endParaRPr lang="en-AU" dirty="0"/>
          </a:p>
        </p:txBody>
      </p:sp>
      <p:graphicFrame>
        <p:nvGraphicFramePr>
          <p:cNvPr id="79" name="Table 9">
            <a:extLst>
              <a:ext uri="{FF2B5EF4-FFF2-40B4-BE49-F238E27FC236}">
                <a16:creationId xmlns:a16="http://schemas.microsoft.com/office/drawing/2014/main" id="{3407166C-EB8F-4ACA-8C2A-252DE2393B59}"/>
              </a:ext>
            </a:extLst>
          </p:cNvPr>
          <p:cNvGraphicFramePr>
            <a:graphicFrameLocks noGrp="1"/>
          </p:cNvGraphicFramePr>
          <p:nvPr/>
        </p:nvGraphicFramePr>
        <p:xfrm>
          <a:off x="1783496" y="4720626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009973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384555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4090026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6490379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1140898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34687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449275"/>
                  </a:ext>
                </a:extLst>
              </a:tr>
            </a:tbl>
          </a:graphicData>
        </a:graphic>
      </p:graphicFrame>
      <p:graphicFrame>
        <p:nvGraphicFramePr>
          <p:cNvPr id="80" name="Table 9">
            <a:extLst>
              <a:ext uri="{FF2B5EF4-FFF2-40B4-BE49-F238E27FC236}">
                <a16:creationId xmlns:a16="http://schemas.microsoft.com/office/drawing/2014/main" id="{20EC0378-7534-416B-92BD-BFED3D02B521}"/>
              </a:ext>
            </a:extLst>
          </p:cNvPr>
          <p:cNvGraphicFramePr>
            <a:graphicFrameLocks noGrp="1"/>
          </p:cNvGraphicFramePr>
          <p:nvPr/>
        </p:nvGraphicFramePr>
        <p:xfrm>
          <a:off x="1772582" y="5481239"/>
          <a:ext cx="304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009973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384555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833064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449275"/>
                  </a:ext>
                </a:extLst>
              </a:tr>
            </a:tbl>
          </a:graphicData>
        </a:graphic>
      </p:graphicFrame>
      <p:sp>
        <p:nvSpPr>
          <p:cNvPr id="82" name="TextBox 81">
            <a:extLst>
              <a:ext uri="{FF2B5EF4-FFF2-40B4-BE49-F238E27FC236}">
                <a16:creationId xmlns:a16="http://schemas.microsoft.com/office/drawing/2014/main" id="{25844DB3-D10C-41B8-8EE0-993FE0BBCEB4}"/>
              </a:ext>
            </a:extLst>
          </p:cNvPr>
          <p:cNvSpPr txBox="1"/>
          <p:nvPr/>
        </p:nvSpPr>
        <p:spPr>
          <a:xfrm>
            <a:off x="8095676" y="1743919"/>
            <a:ext cx="36687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For the sake of brevity, here we only give the out-neighbors of u and v and the degree of vertices other than u, v is higher than the degree of u, v.</a:t>
            </a:r>
            <a:endParaRPr lang="en-AU" dirty="0"/>
          </a:p>
        </p:txBody>
      </p:sp>
      <p:sp>
        <p:nvSpPr>
          <p:cNvPr id="89" name="椭圆 20">
            <a:extLst>
              <a:ext uri="{FF2B5EF4-FFF2-40B4-BE49-F238E27FC236}">
                <a16:creationId xmlns:a16="http://schemas.microsoft.com/office/drawing/2014/main" id="{ED48CC48-996B-4C30-B126-629A45B48E37}"/>
              </a:ext>
            </a:extLst>
          </p:cNvPr>
          <p:cNvSpPr/>
          <p:nvPr/>
        </p:nvSpPr>
        <p:spPr>
          <a:xfrm>
            <a:off x="9535118" y="3415189"/>
            <a:ext cx="384000" cy="384000"/>
          </a:xfrm>
          <a:prstGeom prst="ellipse">
            <a:avLst/>
          </a:prstGeom>
          <a:solidFill>
            <a:schemeClr val="bg1"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椭圆 20">
            <a:extLst>
              <a:ext uri="{FF2B5EF4-FFF2-40B4-BE49-F238E27FC236}">
                <a16:creationId xmlns:a16="http://schemas.microsoft.com/office/drawing/2014/main" id="{653F871C-A0D5-4D25-8440-618EE7A54DCB}"/>
              </a:ext>
            </a:extLst>
          </p:cNvPr>
          <p:cNvSpPr/>
          <p:nvPr/>
        </p:nvSpPr>
        <p:spPr>
          <a:xfrm>
            <a:off x="10869408" y="3410906"/>
            <a:ext cx="384000" cy="384000"/>
          </a:xfrm>
          <a:prstGeom prst="ellipse">
            <a:avLst/>
          </a:prstGeom>
          <a:solidFill>
            <a:schemeClr val="bg1"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椭圆 20">
            <a:extLst>
              <a:ext uri="{FF2B5EF4-FFF2-40B4-BE49-F238E27FC236}">
                <a16:creationId xmlns:a16="http://schemas.microsoft.com/office/drawing/2014/main" id="{0C4E7F42-2D91-489E-B00D-3163229D783A}"/>
              </a:ext>
            </a:extLst>
          </p:cNvPr>
          <p:cNvSpPr/>
          <p:nvPr/>
        </p:nvSpPr>
        <p:spPr>
          <a:xfrm>
            <a:off x="11543086" y="3425780"/>
            <a:ext cx="384000" cy="384000"/>
          </a:xfrm>
          <a:prstGeom prst="ellipse">
            <a:avLst/>
          </a:prstGeom>
          <a:solidFill>
            <a:schemeClr val="bg1"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椭圆 20">
            <a:extLst>
              <a:ext uri="{FF2B5EF4-FFF2-40B4-BE49-F238E27FC236}">
                <a16:creationId xmlns:a16="http://schemas.microsoft.com/office/drawing/2014/main" id="{3A2E3AA5-771F-454F-8E50-45BD4D93A9F2}"/>
              </a:ext>
            </a:extLst>
          </p:cNvPr>
          <p:cNvSpPr/>
          <p:nvPr/>
        </p:nvSpPr>
        <p:spPr>
          <a:xfrm>
            <a:off x="10143868" y="3412832"/>
            <a:ext cx="384000" cy="384000"/>
          </a:xfrm>
          <a:prstGeom prst="ellipse">
            <a:avLst/>
          </a:prstGeom>
          <a:solidFill>
            <a:schemeClr val="bg1"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椭圆 20">
            <a:extLst>
              <a:ext uri="{FF2B5EF4-FFF2-40B4-BE49-F238E27FC236}">
                <a16:creationId xmlns:a16="http://schemas.microsoft.com/office/drawing/2014/main" id="{B5B74208-65AB-4C82-B26F-0F6B3BC483D3}"/>
              </a:ext>
            </a:extLst>
          </p:cNvPr>
          <p:cNvSpPr/>
          <p:nvPr/>
        </p:nvSpPr>
        <p:spPr>
          <a:xfrm>
            <a:off x="10024504" y="5504159"/>
            <a:ext cx="384000" cy="384000"/>
          </a:xfrm>
          <a:prstGeom prst="ellipse">
            <a:avLst/>
          </a:prstGeom>
          <a:solidFill>
            <a:schemeClr val="bg1"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椭圆 20">
            <a:extLst>
              <a:ext uri="{FF2B5EF4-FFF2-40B4-BE49-F238E27FC236}">
                <a16:creationId xmlns:a16="http://schemas.microsoft.com/office/drawing/2014/main" id="{8E48E306-4B82-4E1B-88AD-316B8AFD76E8}"/>
              </a:ext>
            </a:extLst>
          </p:cNvPr>
          <p:cNvSpPr/>
          <p:nvPr/>
        </p:nvSpPr>
        <p:spPr>
          <a:xfrm>
            <a:off x="9218136" y="5511653"/>
            <a:ext cx="384000" cy="384000"/>
          </a:xfrm>
          <a:prstGeom prst="ellipse">
            <a:avLst/>
          </a:prstGeom>
          <a:solidFill>
            <a:schemeClr val="bg1"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矩形 43">
            <a:extLst>
              <a:ext uri="{FF2B5EF4-FFF2-40B4-BE49-F238E27FC236}">
                <a16:creationId xmlns:a16="http://schemas.microsoft.com/office/drawing/2014/main" id="{7114C7D6-7CD7-4F32-BB55-039B473A412F}"/>
              </a:ext>
            </a:extLst>
          </p:cNvPr>
          <p:cNvSpPr/>
          <p:nvPr/>
        </p:nvSpPr>
        <p:spPr>
          <a:xfrm>
            <a:off x="9238219" y="5402321"/>
            <a:ext cx="489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ECB5CDE-9ABD-4DB3-9B4C-49880C373927}"/>
              </a:ext>
            </a:extLst>
          </p:cNvPr>
          <p:cNvCxnSpPr>
            <a:cxnSpLocks/>
            <a:stCxn id="102" idx="0"/>
            <a:endCxn id="108" idx="5"/>
          </p:cNvCxnSpPr>
          <p:nvPr/>
        </p:nvCxnSpPr>
        <p:spPr>
          <a:xfrm flipH="1" flipV="1">
            <a:off x="9202872" y="3753545"/>
            <a:ext cx="207264" cy="1758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椭圆 20">
            <a:extLst>
              <a:ext uri="{FF2B5EF4-FFF2-40B4-BE49-F238E27FC236}">
                <a16:creationId xmlns:a16="http://schemas.microsoft.com/office/drawing/2014/main" id="{88D684A4-0F00-4852-B221-E68EC4BC7861}"/>
              </a:ext>
            </a:extLst>
          </p:cNvPr>
          <p:cNvSpPr/>
          <p:nvPr/>
        </p:nvSpPr>
        <p:spPr>
          <a:xfrm>
            <a:off x="8875107" y="3425780"/>
            <a:ext cx="384000" cy="384000"/>
          </a:xfrm>
          <a:prstGeom prst="ellipse">
            <a:avLst/>
          </a:prstGeom>
          <a:solidFill>
            <a:schemeClr val="bg1"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椭圆 20">
            <a:extLst>
              <a:ext uri="{FF2B5EF4-FFF2-40B4-BE49-F238E27FC236}">
                <a16:creationId xmlns:a16="http://schemas.microsoft.com/office/drawing/2014/main" id="{322D40FC-AF3E-432D-8F98-A8F8FEFE0106}"/>
              </a:ext>
            </a:extLst>
          </p:cNvPr>
          <p:cNvSpPr/>
          <p:nvPr/>
        </p:nvSpPr>
        <p:spPr>
          <a:xfrm>
            <a:off x="8266357" y="3415189"/>
            <a:ext cx="384000" cy="384000"/>
          </a:xfrm>
          <a:prstGeom prst="ellipse">
            <a:avLst/>
          </a:prstGeom>
          <a:solidFill>
            <a:schemeClr val="bg1"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55968B9-47FA-446B-9806-CA3406DDC620}"/>
              </a:ext>
            </a:extLst>
          </p:cNvPr>
          <p:cNvCxnSpPr>
            <a:cxnSpLocks/>
            <a:stCxn id="102" idx="0"/>
            <a:endCxn id="109" idx="5"/>
          </p:cNvCxnSpPr>
          <p:nvPr/>
        </p:nvCxnSpPr>
        <p:spPr>
          <a:xfrm flipH="1" flipV="1">
            <a:off x="8594122" y="3742954"/>
            <a:ext cx="816014" cy="1768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F0940EC-0537-414C-9310-EEAA1318ADE4}"/>
              </a:ext>
            </a:extLst>
          </p:cNvPr>
          <p:cNvCxnSpPr>
            <a:cxnSpLocks/>
            <a:stCxn id="102" idx="0"/>
            <a:endCxn id="89" idx="4"/>
          </p:cNvCxnSpPr>
          <p:nvPr/>
        </p:nvCxnSpPr>
        <p:spPr>
          <a:xfrm flipV="1">
            <a:off x="9410136" y="3799189"/>
            <a:ext cx="316982" cy="1712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0ECBDDC-F3C3-4472-957F-59A1F9A1224A}"/>
              </a:ext>
            </a:extLst>
          </p:cNvPr>
          <p:cNvCxnSpPr>
            <a:cxnSpLocks/>
            <a:stCxn id="102" idx="0"/>
            <a:endCxn id="91" idx="4"/>
          </p:cNvCxnSpPr>
          <p:nvPr/>
        </p:nvCxnSpPr>
        <p:spPr>
          <a:xfrm flipV="1">
            <a:off x="9410136" y="3809780"/>
            <a:ext cx="2324950" cy="170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1FDD3AFD-C552-40BF-86CB-0AFD9670B5DF}"/>
              </a:ext>
            </a:extLst>
          </p:cNvPr>
          <p:cNvCxnSpPr>
            <a:cxnSpLocks/>
            <a:stCxn id="101" idx="0"/>
            <a:endCxn id="108" idx="5"/>
          </p:cNvCxnSpPr>
          <p:nvPr/>
        </p:nvCxnSpPr>
        <p:spPr>
          <a:xfrm flipH="1" flipV="1">
            <a:off x="9202872" y="3753545"/>
            <a:ext cx="1013632" cy="1750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9702681F-CAD1-4710-845D-3603DE5C1503}"/>
              </a:ext>
            </a:extLst>
          </p:cNvPr>
          <p:cNvCxnSpPr>
            <a:cxnSpLocks/>
            <a:stCxn id="101" idx="0"/>
            <a:endCxn id="90" idx="4"/>
          </p:cNvCxnSpPr>
          <p:nvPr/>
        </p:nvCxnSpPr>
        <p:spPr>
          <a:xfrm flipV="1">
            <a:off x="10216504" y="3794906"/>
            <a:ext cx="844904" cy="1709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1B63F75-8FC9-454B-9815-D74D3AB1FFB6}"/>
              </a:ext>
            </a:extLst>
          </p:cNvPr>
          <p:cNvCxnSpPr>
            <a:cxnSpLocks/>
            <a:stCxn id="101" idx="0"/>
            <a:endCxn id="91" idx="4"/>
          </p:cNvCxnSpPr>
          <p:nvPr/>
        </p:nvCxnSpPr>
        <p:spPr>
          <a:xfrm flipV="1">
            <a:off x="10216504" y="3809780"/>
            <a:ext cx="1518582" cy="1694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矩形 43">
            <a:extLst>
              <a:ext uri="{FF2B5EF4-FFF2-40B4-BE49-F238E27FC236}">
                <a16:creationId xmlns:a16="http://schemas.microsoft.com/office/drawing/2014/main" id="{72452617-94B5-4A94-8122-15DFE7C599F4}"/>
              </a:ext>
            </a:extLst>
          </p:cNvPr>
          <p:cNvSpPr/>
          <p:nvPr/>
        </p:nvSpPr>
        <p:spPr>
          <a:xfrm>
            <a:off x="10050375" y="5402321"/>
            <a:ext cx="489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矩形 43">
            <a:extLst>
              <a:ext uri="{FF2B5EF4-FFF2-40B4-BE49-F238E27FC236}">
                <a16:creationId xmlns:a16="http://schemas.microsoft.com/office/drawing/2014/main" id="{CEAD52FB-4EF3-49B8-A7C5-1C88B667C0B1}"/>
              </a:ext>
            </a:extLst>
          </p:cNvPr>
          <p:cNvSpPr/>
          <p:nvPr/>
        </p:nvSpPr>
        <p:spPr>
          <a:xfrm>
            <a:off x="8261973" y="3317462"/>
            <a:ext cx="489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矩形 43">
            <a:extLst>
              <a:ext uri="{FF2B5EF4-FFF2-40B4-BE49-F238E27FC236}">
                <a16:creationId xmlns:a16="http://schemas.microsoft.com/office/drawing/2014/main" id="{FA3C327B-8D4B-43FD-8DF2-291EE029762D}"/>
              </a:ext>
            </a:extLst>
          </p:cNvPr>
          <p:cNvSpPr/>
          <p:nvPr/>
        </p:nvSpPr>
        <p:spPr>
          <a:xfrm>
            <a:off x="8861208" y="3328053"/>
            <a:ext cx="489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矩形 43">
            <a:extLst>
              <a:ext uri="{FF2B5EF4-FFF2-40B4-BE49-F238E27FC236}">
                <a16:creationId xmlns:a16="http://schemas.microsoft.com/office/drawing/2014/main" id="{24787B55-2B56-453B-84BA-7F420CA06A47}"/>
              </a:ext>
            </a:extLst>
          </p:cNvPr>
          <p:cNvSpPr/>
          <p:nvPr/>
        </p:nvSpPr>
        <p:spPr>
          <a:xfrm>
            <a:off x="9520265" y="3341296"/>
            <a:ext cx="489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矩形 43">
            <a:extLst>
              <a:ext uri="{FF2B5EF4-FFF2-40B4-BE49-F238E27FC236}">
                <a16:creationId xmlns:a16="http://schemas.microsoft.com/office/drawing/2014/main" id="{2FB005A3-1CBB-408F-B5A9-EDF80F777650}"/>
              </a:ext>
            </a:extLst>
          </p:cNvPr>
          <p:cNvSpPr/>
          <p:nvPr/>
        </p:nvSpPr>
        <p:spPr>
          <a:xfrm>
            <a:off x="10163951" y="3321579"/>
            <a:ext cx="489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矩形 43">
            <a:extLst>
              <a:ext uri="{FF2B5EF4-FFF2-40B4-BE49-F238E27FC236}">
                <a16:creationId xmlns:a16="http://schemas.microsoft.com/office/drawing/2014/main" id="{45B21B1C-FB75-4CC0-BF47-C8468C6EDDC4}"/>
              </a:ext>
            </a:extLst>
          </p:cNvPr>
          <p:cNvSpPr/>
          <p:nvPr/>
        </p:nvSpPr>
        <p:spPr>
          <a:xfrm>
            <a:off x="10828574" y="3341296"/>
            <a:ext cx="489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矩形 43">
            <a:extLst>
              <a:ext uri="{FF2B5EF4-FFF2-40B4-BE49-F238E27FC236}">
                <a16:creationId xmlns:a16="http://schemas.microsoft.com/office/drawing/2014/main" id="{48FB84B9-7F1B-4B41-AA3A-199ADDF2FE82}"/>
              </a:ext>
            </a:extLst>
          </p:cNvPr>
          <p:cNvSpPr/>
          <p:nvPr/>
        </p:nvSpPr>
        <p:spPr>
          <a:xfrm>
            <a:off x="11533749" y="3341296"/>
            <a:ext cx="489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53D55E00-0BB5-4AE3-A13A-6627B2BEB51B}"/>
              </a:ext>
            </a:extLst>
          </p:cNvPr>
          <p:cNvCxnSpPr>
            <a:cxnSpLocks/>
          </p:cNvCxnSpPr>
          <p:nvPr/>
        </p:nvCxnSpPr>
        <p:spPr>
          <a:xfrm flipH="1">
            <a:off x="9602136" y="5696159"/>
            <a:ext cx="422368" cy="7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D76BB5CD-346B-4289-98DF-88C10285710B}"/>
              </a:ext>
            </a:extLst>
          </p:cNvPr>
          <p:cNvCxnSpPr>
            <a:cxnSpLocks/>
            <a:endCxn id="100" idx="4"/>
          </p:cNvCxnSpPr>
          <p:nvPr/>
        </p:nvCxnSpPr>
        <p:spPr>
          <a:xfrm flipV="1">
            <a:off x="9409809" y="3796832"/>
            <a:ext cx="926059" cy="168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613D5259-D67D-4CDA-A241-EB286A1DF754}"/>
              </a:ext>
            </a:extLst>
          </p:cNvPr>
          <p:cNvSpPr txBox="1"/>
          <p:nvPr/>
        </p:nvSpPr>
        <p:spPr>
          <a:xfrm>
            <a:off x="1055688" y="4722628"/>
            <a:ext cx="72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CN" dirty="0"/>
              <a:t>N</a:t>
            </a:r>
            <a:r>
              <a:rPr lang="en-AU" altLang="zh-CN" baseline="30000" dirty="0"/>
              <a:t>+ </a:t>
            </a:r>
            <a:r>
              <a:rPr lang="en-AU" altLang="zh-CN" dirty="0"/>
              <a:t>(u)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3EE441C-92B3-47B6-89B5-936A69F602D3}"/>
              </a:ext>
            </a:extLst>
          </p:cNvPr>
          <p:cNvSpPr txBox="1"/>
          <p:nvPr/>
        </p:nvSpPr>
        <p:spPr>
          <a:xfrm>
            <a:off x="1055688" y="5481993"/>
            <a:ext cx="71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CN" dirty="0"/>
              <a:t>N</a:t>
            </a:r>
            <a:r>
              <a:rPr lang="en-AU" altLang="zh-CN" baseline="30000" dirty="0"/>
              <a:t>+ </a:t>
            </a:r>
            <a:r>
              <a:rPr lang="en-AU" altLang="zh-CN" dirty="0"/>
              <a:t>(v)</a:t>
            </a:r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C611D942-5BEA-32A2-A67B-822B5E0AA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Compute the support of each edge - </a:t>
            </a:r>
            <a:r>
              <a:rPr lang="en-US" sz="2800" dirty="0">
                <a:solidFill>
                  <a:schemeClr val="accent2"/>
                </a:solidFill>
              </a:rPr>
              <a:t>Triangle Counting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E1DA4-6F36-3B71-A948-00BF0DA9B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C26D60-3D53-17F6-2C0A-D268020F0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97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86549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2C21C-48BC-EA1B-B6F3-928AEA3EA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84610-F1DE-6F0F-6321-5814A4B17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98</a:t>
            </a:fld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086B61C-5612-4DC6-9CE9-3C18C9312DDB}"/>
                  </a:ext>
                </a:extLst>
              </p:cNvPr>
              <p:cNvSpPr txBox="1"/>
              <p:nvPr/>
            </p:nvSpPr>
            <p:spPr>
              <a:xfrm>
                <a:off x="838200" y="1534275"/>
                <a:ext cx="8036529" cy="10569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accent3"/>
                    </a:solidFill>
                  </a:rPr>
                  <a:t>If the adjacency list of each vertex is sorted</a:t>
                </a:r>
                <a:r>
                  <a:rPr lang="en-US" altLang="zh-CN" sz="2000" dirty="0"/>
                  <a:t>, the merge-based intersection operation at Line 4 takes </a:t>
                </a:r>
                <a14:m>
                  <m:oMath xmlns:m="http://schemas.openxmlformats.org/officeDocument/2006/math">
                    <m:r>
                      <a:rPr lang="en-AU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AU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altLang="zh-CN" sz="2000" i="1">
                            <a:latin typeface="Cambria Math" panose="02040503050406030204" pitchFamily="18" charset="0"/>
                          </a:rPr>
                          <m:t>𝑑𝑒𝑔</m:t>
                        </m:r>
                      </m:e>
                      <m:sup>
                        <m:r>
                          <a:rPr lang="en-AU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AU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altLang="zh-CN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AU" altLang="zh-CN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U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altLang="zh-CN" sz="2000" i="1">
                            <a:latin typeface="Cambria Math" panose="02040503050406030204" pitchFamily="18" charset="0"/>
                          </a:rPr>
                          <m:t>𝑑𝑒𝑔</m:t>
                        </m:r>
                      </m:e>
                      <m:sup>
                        <m:r>
                          <a:rPr lang="en-AU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AU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altLang="zh-CN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AU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.</a:t>
                </a:r>
                <a:r>
                  <a:rPr lang="en-US" altLang="zh-CN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/>
                  <a:t>The time complexity of CF algorithm is: </a:t>
                </a:r>
                <a14:m>
                  <m:oMath xmlns:m="http://schemas.openxmlformats.org/officeDocument/2006/math">
                    <m:r>
                      <a:rPr lang="en-AU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AU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AU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altLang="zh-CN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AU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AU" altLang="zh-CN" sz="2000" b="0" i="1" smtClean="0">
                            <a:latin typeface="Cambria Math" panose="02040503050406030204" pitchFamily="18" charset="0"/>
                          </a:rPr>
                          <m:t>)∈</m:t>
                        </m:r>
                        <m:r>
                          <a:rPr lang="en-AU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AU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altLang="zh-CN" sz="2000" i="1">
                                <a:latin typeface="Cambria Math" panose="02040503050406030204" pitchFamily="18" charset="0"/>
                              </a:rPr>
                              <m:t>𝑑𝑒𝑔</m:t>
                            </m:r>
                          </m:e>
                          <m:sup>
                            <m:r>
                              <a:rPr lang="en-AU" altLang="zh-CN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d>
                          <m:dPr>
                            <m:ctrlPr>
                              <a:rPr lang="en-AU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altLang="zh-CN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AU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AU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altLang="zh-CN" sz="2000" i="1">
                                <a:latin typeface="Cambria Math" panose="02040503050406030204" pitchFamily="18" charset="0"/>
                              </a:rPr>
                              <m:t>𝑑𝑒𝑔</m:t>
                            </m:r>
                          </m:e>
                          <m:sup>
                            <m:r>
                              <a:rPr lang="en-AU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d>
                          <m:dPr>
                            <m:ctrlPr>
                              <a:rPr lang="en-AU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altLang="zh-CN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nary>
                    <m:r>
                      <a:rPr lang="en-AU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.</a:t>
                </a: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086B61C-5612-4DC6-9CE9-3C18C9312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34275"/>
                <a:ext cx="8036529" cy="1056956"/>
              </a:xfrm>
              <a:prstGeom prst="rect">
                <a:avLst/>
              </a:prstGeom>
              <a:blipFill>
                <a:blip r:embed="rId3"/>
                <a:stretch>
                  <a:fillRect l="-948" t="-2353" b="-6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1F4C7B4D-38AC-4C76-8A2C-8EB54378BF23}"/>
              </a:ext>
            </a:extLst>
          </p:cNvPr>
          <p:cNvSpPr txBox="1"/>
          <p:nvPr/>
        </p:nvSpPr>
        <p:spPr>
          <a:xfrm>
            <a:off x="399651" y="39260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Ordered adjacency list of u: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DFB6DB-5CCF-41A7-B86F-B0C28E67522D}"/>
              </a:ext>
            </a:extLst>
          </p:cNvPr>
          <p:cNvSpPr txBox="1"/>
          <p:nvPr/>
        </p:nvSpPr>
        <p:spPr>
          <a:xfrm>
            <a:off x="441537" y="47598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Ordered adjacency list (with order) of v:</a:t>
            </a:r>
            <a:endParaRPr lang="en-AU" dirty="0"/>
          </a:p>
        </p:txBody>
      </p:sp>
      <p:graphicFrame>
        <p:nvGraphicFramePr>
          <p:cNvPr id="46" name="Table 9">
            <a:extLst>
              <a:ext uri="{FF2B5EF4-FFF2-40B4-BE49-F238E27FC236}">
                <a16:creationId xmlns:a16="http://schemas.microsoft.com/office/drawing/2014/main" id="{9457B23F-9B44-4395-BC7D-2C8C08AAF7A3}"/>
              </a:ext>
            </a:extLst>
          </p:cNvPr>
          <p:cNvGraphicFramePr>
            <a:graphicFrameLocks noGrp="1"/>
          </p:cNvGraphicFramePr>
          <p:nvPr/>
        </p:nvGraphicFramePr>
        <p:xfrm>
          <a:off x="1418692" y="4360405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009973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384555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83306487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4090026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6490379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114089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449275"/>
                  </a:ext>
                </a:extLst>
              </a:tr>
            </a:tbl>
          </a:graphicData>
        </a:graphic>
      </p:graphicFrame>
      <p:graphicFrame>
        <p:nvGraphicFramePr>
          <p:cNvPr id="47" name="Table 9">
            <a:extLst>
              <a:ext uri="{FF2B5EF4-FFF2-40B4-BE49-F238E27FC236}">
                <a16:creationId xmlns:a16="http://schemas.microsoft.com/office/drawing/2014/main" id="{7D5F128A-2852-437B-B5A4-5EC0D85081F3}"/>
              </a:ext>
            </a:extLst>
          </p:cNvPr>
          <p:cNvGraphicFramePr>
            <a:graphicFrameLocks noGrp="1"/>
          </p:cNvGraphicFramePr>
          <p:nvPr/>
        </p:nvGraphicFramePr>
        <p:xfrm>
          <a:off x="1418692" y="5183439"/>
          <a:ext cx="304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009973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384555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833064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449275"/>
                  </a:ext>
                </a:extLst>
              </a:tr>
            </a:tbl>
          </a:graphicData>
        </a:graphic>
      </p:graphicFrame>
      <p:sp>
        <p:nvSpPr>
          <p:cNvPr id="76" name="椭圆 20">
            <a:extLst>
              <a:ext uri="{FF2B5EF4-FFF2-40B4-BE49-F238E27FC236}">
                <a16:creationId xmlns:a16="http://schemas.microsoft.com/office/drawing/2014/main" id="{0381A6DD-64C9-4F02-8E29-E4811D2F7ABE}"/>
              </a:ext>
            </a:extLst>
          </p:cNvPr>
          <p:cNvSpPr/>
          <p:nvPr/>
        </p:nvSpPr>
        <p:spPr>
          <a:xfrm>
            <a:off x="9525949" y="3395963"/>
            <a:ext cx="384000" cy="384000"/>
          </a:xfrm>
          <a:prstGeom prst="ellipse">
            <a:avLst/>
          </a:prstGeom>
          <a:solidFill>
            <a:schemeClr val="bg1"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椭圆 20">
            <a:extLst>
              <a:ext uri="{FF2B5EF4-FFF2-40B4-BE49-F238E27FC236}">
                <a16:creationId xmlns:a16="http://schemas.microsoft.com/office/drawing/2014/main" id="{58C37B95-6A52-4542-AFD1-100CC0D9FDB2}"/>
              </a:ext>
            </a:extLst>
          </p:cNvPr>
          <p:cNvSpPr/>
          <p:nvPr/>
        </p:nvSpPr>
        <p:spPr>
          <a:xfrm>
            <a:off x="10860239" y="3391680"/>
            <a:ext cx="384000" cy="384000"/>
          </a:xfrm>
          <a:prstGeom prst="ellipse">
            <a:avLst/>
          </a:prstGeom>
          <a:solidFill>
            <a:schemeClr val="bg1"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椭圆 20">
            <a:extLst>
              <a:ext uri="{FF2B5EF4-FFF2-40B4-BE49-F238E27FC236}">
                <a16:creationId xmlns:a16="http://schemas.microsoft.com/office/drawing/2014/main" id="{3134870F-D691-4082-87E6-DE4FDB867189}"/>
              </a:ext>
            </a:extLst>
          </p:cNvPr>
          <p:cNvSpPr/>
          <p:nvPr/>
        </p:nvSpPr>
        <p:spPr>
          <a:xfrm>
            <a:off x="11533917" y="3406554"/>
            <a:ext cx="384000" cy="384000"/>
          </a:xfrm>
          <a:prstGeom prst="ellipse">
            <a:avLst/>
          </a:prstGeom>
          <a:solidFill>
            <a:schemeClr val="bg1"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椭圆 20">
            <a:extLst>
              <a:ext uri="{FF2B5EF4-FFF2-40B4-BE49-F238E27FC236}">
                <a16:creationId xmlns:a16="http://schemas.microsoft.com/office/drawing/2014/main" id="{47682988-C515-427F-97A1-E1A5C3CA7B3D}"/>
              </a:ext>
            </a:extLst>
          </p:cNvPr>
          <p:cNvSpPr/>
          <p:nvPr/>
        </p:nvSpPr>
        <p:spPr>
          <a:xfrm>
            <a:off x="10134699" y="3393606"/>
            <a:ext cx="384000" cy="384000"/>
          </a:xfrm>
          <a:prstGeom prst="ellipse">
            <a:avLst/>
          </a:prstGeom>
          <a:solidFill>
            <a:schemeClr val="bg1"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椭圆 20">
            <a:extLst>
              <a:ext uri="{FF2B5EF4-FFF2-40B4-BE49-F238E27FC236}">
                <a16:creationId xmlns:a16="http://schemas.microsoft.com/office/drawing/2014/main" id="{6925FA9A-AC94-4AE0-B8C0-02F13E05F14F}"/>
              </a:ext>
            </a:extLst>
          </p:cNvPr>
          <p:cNvSpPr/>
          <p:nvPr/>
        </p:nvSpPr>
        <p:spPr>
          <a:xfrm>
            <a:off x="10015335" y="5484933"/>
            <a:ext cx="384000" cy="384000"/>
          </a:xfrm>
          <a:prstGeom prst="ellipse">
            <a:avLst/>
          </a:prstGeom>
          <a:solidFill>
            <a:schemeClr val="bg1"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椭圆 20">
            <a:extLst>
              <a:ext uri="{FF2B5EF4-FFF2-40B4-BE49-F238E27FC236}">
                <a16:creationId xmlns:a16="http://schemas.microsoft.com/office/drawing/2014/main" id="{CDBCD7F3-3659-4001-9D72-52539051A2B7}"/>
              </a:ext>
            </a:extLst>
          </p:cNvPr>
          <p:cNvSpPr/>
          <p:nvPr/>
        </p:nvSpPr>
        <p:spPr>
          <a:xfrm>
            <a:off x="9208967" y="5492427"/>
            <a:ext cx="384000" cy="384000"/>
          </a:xfrm>
          <a:prstGeom prst="ellipse">
            <a:avLst/>
          </a:prstGeom>
          <a:solidFill>
            <a:schemeClr val="bg1"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矩形 43">
            <a:extLst>
              <a:ext uri="{FF2B5EF4-FFF2-40B4-BE49-F238E27FC236}">
                <a16:creationId xmlns:a16="http://schemas.microsoft.com/office/drawing/2014/main" id="{E75CACCB-741D-443D-B776-2696F1904728}"/>
              </a:ext>
            </a:extLst>
          </p:cNvPr>
          <p:cNvSpPr/>
          <p:nvPr/>
        </p:nvSpPr>
        <p:spPr>
          <a:xfrm>
            <a:off x="9229050" y="5383095"/>
            <a:ext cx="489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36ABAF0-4DFC-47AD-834B-60646CE0AD47}"/>
              </a:ext>
            </a:extLst>
          </p:cNvPr>
          <p:cNvCxnSpPr>
            <a:cxnSpLocks/>
            <a:stCxn id="81" idx="0"/>
            <a:endCxn id="84" idx="5"/>
          </p:cNvCxnSpPr>
          <p:nvPr/>
        </p:nvCxnSpPr>
        <p:spPr>
          <a:xfrm flipH="1" flipV="1">
            <a:off x="9193703" y="3734319"/>
            <a:ext cx="207264" cy="1758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椭圆 20">
            <a:extLst>
              <a:ext uri="{FF2B5EF4-FFF2-40B4-BE49-F238E27FC236}">
                <a16:creationId xmlns:a16="http://schemas.microsoft.com/office/drawing/2014/main" id="{717C0790-0C41-498C-A689-196A64E5F93B}"/>
              </a:ext>
            </a:extLst>
          </p:cNvPr>
          <p:cNvSpPr/>
          <p:nvPr/>
        </p:nvSpPr>
        <p:spPr>
          <a:xfrm>
            <a:off x="8865938" y="3406554"/>
            <a:ext cx="384000" cy="384000"/>
          </a:xfrm>
          <a:prstGeom prst="ellipse">
            <a:avLst/>
          </a:prstGeom>
          <a:solidFill>
            <a:schemeClr val="bg1"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椭圆 20">
            <a:extLst>
              <a:ext uri="{FF2B5EF4-FFF2-40B4-BE49-F238E27FC236}">
                <a16:creationId xmlns:a16="http://schemas.microsoft.com/office/drawing/2014/main" id="{E957C434-D10D-416D-885F-92E402D087B1}"/>
              </a:ext>
            </a:extLst>
          </p:cNvPr>
          <p:cNvSpPr/>
          <p:nvPr/>
        </p:nvSpPr>
        <p:spPr>
          <a:xfrm>
            <a:off x="8257188" y="3395963"/>
            <a:ext cx="384000" cy="384000"/>
          </a:xfrm>
          <a:prstGeom prst="ellipse">
            <a:avLst/>
          </a:prstGeom>
          <a:solidFill>
            <a:schemeClr val="bg1"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C14CBCE-0BA6-4578-A64C-AC012810F8DC}"/>
              </a:ext>
            </a:extLst>
          </p:cNvPr>
          <p:cNvCxnSpPr>
            <a:cxnSpLocks/>
            <a:stCxn id="81" idx="0"/>
            <a:endCxn id="85" idx="5"/>
          </p:cNvCxnSpPr>
          <p:nvPr/>
        </p:nvCxnSpPr>
        <p:spPr>
          <a:xfrm flipH="1" flipV="1">
            <a:off x="8584953" y="3723728"/>
            <a:ext cx="816014" cy="1768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DD3C994-34EC-416F-8530-83360E2948B8}"/>
              </a:ext>
            </a:extLst>
          </p:cNvPr>
          <p:cNvCxnSpPr>
            <a:cxnSpLocks/>
            <a:stCxn id="81" idx="0"/>
            <a:endCxn id="76" idx="4"/>
          </p:cNvCxnSpPr>
          <p:nvPr/>
        </p:nvCxnSpPr>
        <p:spPr>
          <a:xfrm flipV="1">
            <a:off x="9400967" y="3779963"/>
            <a:ext cx="316982" cy="1712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2FC1F1C-CA93-4CF8-9ED0-9B4C25EFDF41}"/>
              </a:ext>
            </a:extLst>
          </p:cNvPr>
          <p:cNvCxnSpPr>
            <a:cxnSpLocks/>
            <a:stCxn id="81" idx="0"/>
            <a:endCxn id="78" idx="4"/>
          </p:cNvCxnSpPr>
          <p:nvPr/>
        </p:nvCxnSpPr>
        <p:spPr>
          <a:xfrm flipV="1">
            <a:off x="9400967" y="3790554"/>
            <a:ext cx="2324950" cy="170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B3BE7F0-4C9C-4A7E-B846-C4B2202FC500}"/>
              </a:ext>
            </a:extLst>
          </p:cNvPr>
          <p:cNvCxnSpPr>
            <a:cxnSpLocks/>
            <a:stCxn id="80" idx="0"/>
            <a:endCxn id="84" idx="5"/>
          </p:cNvCxnSpPr>
          <p:nvPr/>
        </p:nvCxnSpPr>
        <p:spPr>
          <a:xfrm flipH="1" flipV="1">
            <a:off x="9193703" y="3734319"/>
            <a:ext cx="1013632" cy="1750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7A8FD79-C90B-4878-8E79-9B20145A6D03}"/>
              </a:ext>
            </a:extLst>
          </p:cNvPr>
          <p:cNvCxnSpPr>
            <a:cxnSpLocks/>
            <a:stCxn id="80" idx="0"/>
            <a:endCxn id="77" idx="4"/>
          </p:cNvCxnSpPr>
          <p:nvPr/>
        </p:nvCxnSpPr>
        <p:spPr>
          <a:xfrm flipV="1">
            <a:off x="10207335" y="3775680"/>
            <a:ext cx="844904" cy="1709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EA46695-E9F7-4749-8E18-2D5C2ECF6024}"/>
              </a:ext>
            </a:extLst>
          </p:cNvPr>
          <p:cNvCxnSpPr>
            <a:cxnSpLocks/>
            <a:stCxn id="80" idx="0"/>
            <a:endCxn id="78" idx="4"/>
          </p:cNvCxnSpPr>
          <p:nvPr/>
        </p:nvCxnSpPr>
        <p:spPr>
          <a:xfrm flipV="1">
            <a:off x="10207335" y="3790554"/>
            <a:ext cx="1518582" cy="1694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矩形 43">
            <a:extLst>
              <a:ext uri="{FF2B5EF4-FFF2-40B4-BE49-F238E27FC236}">
                <a16:creationId xmlns:a16="http://schemas.microsoft.com/office/drawing/2014/main" id="{929D3690-DDB8-4E29-8768-EA6428BC043C}"/>
              </a:ext>
            </a:extLst>
          </p:cNvPr>
          <p:cNvSpPr/>
          <p:nvPr/>
        </p:nvSpPr>
        <p:spPr>
          <a:xfrm>
            <a:off x="10041206" y="5383095"/>
            <a:ext cx="489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矩形 43">
            <a:extLst>
              <a:ext uri="{FF2B5EF4-FFF2-40B4-BE49-F238E27FC236}">
                <a16:creationId xmlns:a16="http://schemas.microsoft.com/office/drawing/2014/main" id="{C221F6BD-C2D5-4E5C-978D-1EE4092C59C2}"/>
              </a:ext>
            </a:extLst>
          </p:cNvPr>
          <p:cNvSpPr/>
          <p:nvPr/>
        </p:nvSpPr>
        <p:spPr>
          <a:xfrm>
            <a:off x="8252804" y="3298236"/>
            <a:ext cx="489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矩形 43">
            <a:extLst>
              <a:ext uri="{FF2B5EF4-FFF2-40B4-BE49-F238E27FC236}">
                <a16:creationId xmlns:a16="http://schemas.microsoft.com/office/drawing/2014/main" id="{0FBCD9DC-4192-4A28-909B-31F1866B726E}"/>
              </a:ext>
            </a:extLst>
          </p:cNvPr>
          <p:cNvSpPr/>
          <p:nvPr/>
        </p:nvSpPr>
        <p:spPr>
          <a:xfrm>
            <a:off x="8852039" y="3308827"/>
            <a:ext cx="489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矩形 43">
            <a:extLst>
              <a:ext uri="{FF2B5EF4-FFF2-40B4-BE49-F238E27FC236}">
                <a16:creationId xmlns:a16="http://schemas.microsoft.com/office/drawing/2014/main" id="{27B17BB6-325A-4977-8AA2-0ADC28D69832}"/>
              </a:ext>
            </a:extLst>
          </p:cNvPr>
          <p:cNvSpPr/>
          <p:nvPr/>
        </p:nvSpPr>
        <p:spPr>
          <a:xfrm>
            <a:off x="9525949" y="3322070"/>
            <a:ext cx="489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矩形 43">
            <a:extLst>
              <a:ext uri="{FF2B5EF4-FFF2-40B4-BE49-F238E27FC236}">
                <a16:creationId xmlns:a16="http://schemas.microsoft.com/office/drawing/2014/main" id="{F7AFCB10-34E4-4711-A110-7B62787A5996}"/>
              </a:ext>
            </a:extLst>
          </p:cNvPr>
          <p:cNvSpPr/>
          <p:nvPr/>
        </p:nvSpPr>
        <p:spPr>
          <a:xfrm>
            <a:off x="10154782" y="3302353"/>
            <a:ext cx="489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矩形 43">
            <a:extLst>
              <a:ext uri="{FF2B5EF4-FFF2-40B4-BE49-F238E27FC236}">
                <a16:creationId xmlns:a16="http://schemas.microsoft.com/office/drawing/2014/main" id="{5350C61E-12F1-453D-84A1-CC07FBE4808C}"/>
              </a:ext>
            </a:extLst>
          </p:cNvPr>
          <p:cNvSpPr/>
          <p:nvPr/>
        </p:nvSpPr>
        <p:spPr>
          <a:xfrm>
            <a:off x="10819405" y="3322070"/>
            <a:ext cx="489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矩形 43">
            <a:extLst>
              <a:ext uri="{FF2B5EF4-FFF2-40B4-BE49-F238E27FC236}">
                <a16:creationId xmlns:a16="http://schemas.microsoft.com/office/drawing/2014/main" id="{32E0E4EE-CFF2-4ECE-B02E-F02E752B71EA}"/>
              </a:ext>
            </a:extLst>
          </p:cNvPr>
          <p:cNvSpPr/>
          <p:nvPr/>
        </p:nvSpPr>
        <p:spPr>
          <a:xfrm>
            <a:off x="11524580" y="3322070"/>
            <a:ext cx="489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6FC1845-C012-479A-A76C-E4B0D2C55BB7}"/>
              </a:ext>
            </a:extLst>
          </p:cNvPr>
          <p:cNvCxnSpPr>
            <a:cxnSpLocks/>
          </p:cNvCxnSpPr>
          <p:nvPr/>
        </p:nvCxnSpPr>
        <p:spPr>
          <a:xfrm flipH="1">
            <a:off x="9592967" y="5676933"/>
            <a:ext cx="422368" cy="7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DD5D933-1FAF-4902-8A65-9E8C7AED7877}"/>
              </a:ext>
            </a:extLst>
          </p:cNvPr>
          <p:cNvCxnSpPr>
            <a:cxnSpLocks/>
            <a:endCxn id="79" idx="4"/>
          </p:cNvCxnSpPr>
          <p:nvPr/>
        </p:nvCxnSpPr>
        <p:spPr>
          <a:xfrm flipV="1">
            <a:off x="9400640" y="3777606"/>
            <a:ext cx="926059" cy="168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E383D804-1E21-4DC9-BFB3-DADA60EAADFE}"/>
              </a:ext>
            </a:extLst>
          </p:cNvPr>
          <p:cNvSpPr txBox="1"/>
          <p:nvPr/>
        </p:nvSpPr>
        <p:spPr>
          <a:xfrm>
            <a:off x="665550" y="4370779"/>
            <a:ext cx="81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CN" dirty="0"/>
              <a:t>N</a:t>
            </a:r>
            <a:r>
              <a:rPr lang="en-AU" altLang="zh-CN" baseline="30000" dirty="0"/>
              <a:t>+ </a:t>
            </a:r>
            <a:r>
              <a:rPr lang="en-AU" altLang="zh-CN" dirty="0"/>
              <a:t>(u)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63DBFF9-4C90-4B2F-BFE2-173F8CFFF225}"/>
              </a:ext>
            </a:extLst>
          </p:cNvPr>
          <p:cNvSpPr txBox="1"/>
          <p:nvPr/>
        </p:nvSpPr>
        <p:spPr>
          <a:xfrm>
            <a:off x="665550" y="5130144"/>
            <a:ext cx="71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CN" dirty="0"/>
              <a:t>N</a:t>
            </a:r>
            <a:r>
              <a:rPr lang="en-AU" altLang="zh-CN" baseline="30000" dirty="0"/>
              <a:t>+ </a:t>
            </a:r>
            <a:r>
              <a:rPr lang="en-AU" altLang="zh-CN" dirty="0"/>
              <a:t>(v)</a:t>
            </a:r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0E384945-2CB1-9455-6EED-B13A4ADB5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Compute the support of each edge - </a:t>
            </a:r>
            <a:r>
              <a:rPr lang="en-US" sz="2800" dirty="0">
                <a:solidFill>
                  <a:schemeClr val="accent2"/>
                </a:solidFill>
              </a:rPr>
              <a:t>Triangle Counting</a:t>
            </a:r>
          </a:p>
        </p:txBody>
      </p:sp>
    </p:spTree>
    <p:extLst>
      <p:ext uri="{BB962C8B-B14F-4D97-AF65-F5344CB8AC3E}">
        <p14:creationId xmlns:p14="http://schemas.microsoft.com/office/powerpoint/2010/main" val="41798641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086B61C-5612-4DC6-9CE9-3C18C9312DDB}"/>
                  </a:ext>
                </a:extLst>
              </p:cNvPr>
              <p:cNvSpPr txBox="1"/>
              <p:nvPr/>
            </p:nvSpPr>
            <p:spPr>
              <a:xfrm>
                <a:off x="838200" y="3696493"/>
                <a:ext cx="10026227" cy="1787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3"/>
                    </a:solidFill>
                  </a:rPr>
                  <a:t>A hash table has been built for each vertex: </a:t>
                </a:r>
                <a:r>
                  <a:rPr lang="en-US" altLang="zh-CN" sz="1800" dirty="0"/>
                  <a:t>The time complexity of CF algorithm is: </a:t>
                </a:r>
                <a14:m>
                  <m:oMath xmlns:m="http://schemas.openxmlformats.org/officeDocument/2006/math">
                    <m:r>
                      <a:rPr lang="en-AU" altLang="zh-CN" sz="1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AU" altLang="zh-CN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AU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altLang="zh-CN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AU" altLang="zh-CN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AU" altLang="zh-CN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AU" altLang="zh-CN" sz="1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AU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AU" altLang="zh-CN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  <m:r>
                          <a:rPr lang="en-AU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sSup>
                          <m:sSupPr>
                            <m:ctrlPr>
                              <a:rPr lang="en-AU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altLang="zh-CN" i="1">
                                <a:latin typeface="Cambria Math" panose="02040503050406030204" pitchFamily="18" charset="0"/>
                              </a:rPr>
                              <m:t>𝑑𝑒𝑔</m:t>
                            </m:r>
                          </m:e>
                          <m:sup>
                            <m:r>
                              <a:rPr lang="en-AU" altLang="zh-CN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d>
                          <m:dPr>
                            <m:ctrlPr>
                              <a:rPr lang="en-AU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altLang="zh-CN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，</m:t>
                        </m:r>
                        <m:sSup>
                          <m:sSupPr>
                            <m:ctrlPr>
                              <a:rPr lang="en-AU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altLang="zh-CN" i="1">
                                <a:latin typeface="Cambria Math" panose="02040503050406030204" pitchFamily="18" charset="0"/>
                              </a:rPr>
                              <m:t>𝑑𝑒𝑔</m:t>
                            </m:r>
                          </m:e>
                          <m:sup>
                            <m:r>
                              <a:rPr lang="en-AU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d>
                          <m:dPr>
                            <m:ctrlPr>
                              <a:rPr lang="en-AU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nary>
                    <m:r>
                      <a:rPr lang="en-AU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AU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AU" altLang="zh-CN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altLang="zh-CN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altLang="zh-CN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⋅</m:t>
                    </m:r>
                    <m:r>
                      <a:rPr lang="en-US" altLang="zh-CN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AU" altLang="zh-CN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accent2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AU" altLang="zh-CN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altLang="zh-CN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en-AU" altLang="zh-CN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086B61C-5612-4DC6-9CE9-3C18C9312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96493"/>
                <a:ext cx="10026227" cy="1787990"/>
              </a:xfrm>
              <a:prstGeom prst="rect">
                <a:avLst/>
              </a:prstGeom>
              <a:blipFill>
                <a:blip r:embed="rId3"/>
                <a:stretch>
                  <a:fillRect l="-759"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668BB83-B56E-4474-9466-ECE8ABE3B256}"/>
                  </a:ext>
                </a:extLst>
              </p:cNvPr>
              <p:cNvSpPr txBox="1"/>
              <p:nvPr/>
            </p:nvSpPr>
            <p:spPr>
              <a:xfrm>
                <a:off x="838200" y="1838069"/>
                <a:ext cx="9534144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/>
                  <a:t>Suppose a hash table has been built for each vertex based on the out-going neighbors in the oriented graph. At Line 4 of Algorithm CF, we may choose the vertex with larger number of neighbors as the hash table for intersection operation with </a:t>
                </a:r>
                <a14:m>
                  <m:oMath xmlns:m="http://schemas.openxmlformats.org/officeDocument/2006/math">
                    <m:r>
                      <a:rPr lang="en-AU" altLang="zh-CN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AU" altLang="zh-CN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r>
                      <a:rPr lang="en-AU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AU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altLang="zh-CN" sz="2000" i="1">
                            <a:latin typeface="Cambria Math" panose="02040503050406030204" pitchFamily="18" charset="0"/>
                          </a:rPr>
                          <m:t>𝑑𝑒𝑔</m:t>
                        </m:r>
                      </m:e>
                      <m:sup>
                        <m:r>
                          <a:rPr lang="en-AU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AU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altLang="zh-CN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，</m:t>
                    </m:r>
                    <m:sSup>
                      <m:sSupPr>
                        <m:ctrlPr>
                          <a:rPr lang="en-AU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altLang="zh-CN" sz="2000" i="1">
                            <a:latin typeface="Cambria Math" panose="02040503050406030204" pitchFamily="18" charset="0"/>
                          </a:rPr>
                          <m:t>𝑑𝑒𝑔</m:t>
                        </m:r>
                      </m:e>
                      <m:sup>
                        <m:r>
                          <a:rPr lang="en-AU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AU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altLang="zh-CN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AU" altLang="zh-CN" sz="20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CN" sz="2000" dirty="0"/>
                  <a:t> look-up cost.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668BB83-B56E-4474-9466-ECE8ABE3B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8069"/>
                <a:ext cx="9534144" cy="1323439"/>
              </a:xfrm>
              <a:prstGeom prst="rect">
                <a:avLst/>
              </a:prstGeom>
              <a:blipFill>
                <a:blip r:embed="rId4"/>
                <a:stretch>
                  <a:fillRect l="-703" t="-2304" r="-320" b="-7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E20B2-2003-FD9B-1BCA-CE85CA76BF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3571-C481-59E8-AD6D-DE2F9F2D94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99</a:t>
            </a:fld>
            <a:endParaRPr lang="en-AU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2781ED7-C4FA-932C-09C1-5648F39A4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Compute the support of each edge - </a:t>
            </a:r>
            <a:r>
              <a:rPr lang="en-US" sz="2800" dirty="0">
                <a:solidFill>
                  <a:schemeClr val="accent2"/>
                </a:solidFill>
              </a:rPr>
              <a:t>Triangle Counting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E3953-2151-B407-4F9A-5A8D56415371}"/>
              </a:ext>
            </a:extLst>
          </p:cNvPr>
          <p:cNvSpPr txBox="1"/>
          <p:nvPr/>
        </p:nvSpPr>
        <p:spPr>
          <a:xfrm>
            <a:off x="5134187" y="4636541"/>
            <a:ext cx="1923626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3"/>
                </a:solidFill>
              </a:rPr>
              <a:t>Graph arboricity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24C8F6-761B-FCF0-A3D5-B124E43E69F4}"/>
              </a:ext>
            </a:extLst>
          </p:cNvPr>
          <p:cNvCxnSpPr>
            <a:cxnSpLocks/>
          </p:cNvCxnSpPr>
          <p:nvPr/>
        </p:nvCxnSpPr>
        <p:spPr>
          <a:xfrm flipH="1" flipV="1">
            <a:off x="5195147" y="4285624"/>
            <a:ext cx="257386" cy="41317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006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SW_2020">
      <a:dk1>
        <a:srgbClr val="000000"/>
      </a:dk1>
      <a:lt1>
        <a:sysClr val="window" lastClr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UNSW Clancy">
      <a:majorFont>
        <a:latin typeface="Clanc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AF6346C-F122-D342-8893-E640F6F9BAE5}" vid="{BC75AE98-37FA-A545-9B0D-9FAFF0DFFF4F}"/>
    </a:ext>
  </a:extLst>
</a:theme>
</file>

<file path=ppt/theme/theme2.xml><?xml version="1.0" encoding="utf-8"?>
<a:theme xmlns:a="http://schemas.openxmlformats.org/drawingml/2006/main" name="1_Custom Design">
  <a:themeElements>
    <a:clrScheme name="UNSW_2020">
      <a:dk1>
        <a:srgbClr val="000000"/>
      </a:dk1>
      <a:lt1>
        <a:sysClr val="window" lastClr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UNSW Clancy">
      <a:majorFont>
        <a:latin typeface="Clanc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AF6346C-F122-D342-8893-E640F6F9BAE5}" vid="{F1609FBF-3F0B-1F43-B464-26C0EBD994F8}"/>
    </a:ext>
  </a:extLst>
</a:theme>
</file>

<file path=ppt/theme/theme3.xml><?xml version="1.0" encoding="utf-8"?>
<a:theme xmlns:a="http://schemas.openxmlformats.org/drawingml/2006/main" name="2_Custom Design">
  <a:themeElements>
    <a:clrScheme name="UNSW_2020">
      <a:dk1>
        <a:srgbClr val="000000"/>
      </a:dk1>
      <a:lt1>
        <a:sysClr val="window" lastClr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UNSW Clancy">
      <a:majorFont>
        <a:latin typeface="Clanc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AF6346C-F122-D342-8893-E640F6F9BAE5}" vid="{835946F9-D9FF-5940-85E6-708DEF3592A6}"/>
    </a:ext>
  </a:extLst>
</a:theme>
</file>

<file path=ppt/theme/theme4.xml><?xml version="1.0" encoding="utf-8"?>
<a:theme xmlns:a="http://schemas.openxmlformats.org/drawingml/2006/main" name="3_Custom Design">
  <a:themeElements>
    <a:clrScheme name="UNSW_2020">
      <a:dk1>
        <a:srgbClr val="000000"/>
      </a:dk1>
      <a:lt1>
        <a:sysClr val="window" lastClr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UNSW Clancy">
      <a:majorFont>
        <a:latin typeface="Clanc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AF6346C-F122-D342-8893-E640F6F9BAE5}" vid="{835946F9-D9FF-5940-85E6-708DEF3592A6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1934</TotalTime>
  <Words>10226</Words>
  <Application>Microsoft Macintosh PowerPoint</Application>
  <PresentationFormat>Widescreen</PresentationFormat>
  <Paragraphs>3133</Paragraphs>
  <Slides>123</Slides>
  <Notes>100</Notes>
  <HiddenSlides>15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123</vt:i4>
      </vt:variant>
    </vt:vector>
  </HeadingPairs>
  <TitlesOfParts>
    <vt:vector size="144" baseType="lpstr">
      <vt:lpstr>Arial Unicode MS</vt:lpstr>
      <vt:lpstr>ArialMT</vt:lpstr>
      <vt:lpstr>Inconsolatazi4-Regular</vt:lpstr>
      <vt:lpstr>LinLibertineI</vt:lpstr>
      <vt:lpstr>LinLibertineT</vt:lpstr>
      <vt:lpstr>LinLibertineTB</vt:lpstr>
      <vt:lpstr>LinLibertineTZ</vt:lpstr>
      <vt:lpstr>rtxmi</vt:lpstr>
      <vt:lpstr>Arial</vt:lpstr>
      <vt:lpstr>Calibri</vt:lpstr>
      <vt:lpstr>Cambria Math</vt:lpstr>
      <vt:lpstr>Clancy</vt:lpstr>
      <vt:lpstr>Optima</vt:lpstr>
      <vt:lpstr>Roboto</vt:lpstr>
      <vt:lpstr>Rubik</vt:lpstr>
      <vt:lpstr>Times New Roman</vt:lpstr>
      <vt:lpstr>Wingdings</vt:lpstr>
      <vt:lpstr>Office Theme</vt:lpstr>
      <vt:lpstr>1_Custom Design</vt:lpstr>
      <vt:lpstr>2_Custom Design</vt:lpstr>
      <vt:lpstr>3_Custom Design</vt:lpstr>
      <vt:lpstr>PowerPoint Presentation</vt:lpstr>
      <vt:lpstr>Notice</vt:lpstr>
      <vt:lpstr>Outline</vt:lpstr>
      <vt:lpstr>Community structure in graphs</vt:lpstr>
      <vt:lpstr>Finding Communities</vt:lpstr>
      <vt:lpstr>Finding Communities (Facebook or Twitter) </vt:lpstr>
      <vt:lpstr>How to measure group cohesion?</vt:lpstr>
      <vt:lpstr>Cohesive Subgraphs</vt:lpstr>
      <vt:lpstr>Application Summary</vt:lpstr>
      <vt:lpstr>Application – Community Discovery</vt:lpstr>
      <vt:lpstr>Application – Network Modeling and Analysis</vt:lpstr>
      <vt:lpstr>Application – Network Modeling and Analysis</vt:lpstr>
      <vt:lpstr>Application – Discovering Influential Nodes</vt:lpstr>
      <vt:lpstr>Application – Reasoning the Evolvement of a Social Network</vt:lpstr>
      <vt:lpstr>Application – Fraud Detection</vt:lpstr>
      <vt:lpstr>Application –Group Recommendation</vt:lpstr>
      <vt:lpstr>Application – Team Formation</vt:lpstr>
      <vt:lpstr>More Applications </vt:lpstr>
      <vt:lpstr>Degree-based Models: K-Core and its Variants</vt:lpstr>
      <vt:lpstr>K-Core</vt:lpstr>
      <vt:lpstr>Graph Degeneracy (k_max)</vt:lpstr>
      <vt:lpstr>Computing k-Core</vt:lpstr>
      <vt:lpstr>Computing k-Core</vt:lpstr>
      <vt:lpstr>Computing k-Core</vt:lpstr>
      <vt:lpstr>Computing k-Core</vt:lpstr>
      <vt:lpstr>Example: Online k-core computation</vt:lpstr>
      <vt:lpstr>Example: Online k-core computation</vt:lpstr>
      <vt:lpstr>Example: Online k-core computation</vt:lpstr>
      <vt:lpstr>Example: Online k-core computation</vt:lpstr>
      <vt:lpstr>Example: Online k-core computation</vt:lpstr>
      <vt:lpstr>Core Number</vt:lpstr>
      <vt:lpstr>Core Decomposition</vt:lpstr>
      <vt:lpstr>Core Decomposition (Cont.)</vt:lpstr>
      <vt:lpstr>Core Decomposition: Methods</vt:lpstr>
      <vt:lpstr>Core Decomposition: Global-view (Peeling)</vt:lpstr>
      <vt:lpstr>Core Decomposition: Global-view (Peeling)</vt:lpstr>
      <vt:lpstr>Core Decomposition: Global-view (Peeling)</vt:lpstr>
      <vt:lpstr>Core Decomposition: Global-view (Peeling)</vt:lpstr>
      <vt:lpstr>Core Decomposition: Global-view (Peeling)</vt:lpstr>
      <vt:lpstr>Core Decomposition: Global-view (Peeling)</vt:lpstr>
      <vt:lpstr>Core Decomposition: Global-view (Peeling)</vt:lpstr>
      <vt:lpstr>Core Decomposition: Global-view (Peeling)</vt:lpstr>
      <vt:lpstr>Example: O(n^2) Algorithm for Core Decomposition</vt:lpstr>
      <vt:lpstr>Example: O(n^2) Algorithm for Core Decomposition</vt:lpstr>
      <vt:lpstr>Example: O(n^2) Algorithm for Core Decomposition</vt:lpstr>
      <vt:lpstr>Example: O(n^2) Algorithm for Core Decomposition</vt:lpstr>
      <vt:lpstr>Example: O(n^2) Algorithm for Core Decomposition</vt:lpstr>
      <vt:lpstr>Example: O(n^2) Algorithm for Core Decomposition</vt:lpstr>
      <vt:lpstr>Example: O(n^2) Algorithm for Core Decomposition</vt:lpstr>
      <vt:lpstr>Example: O(n^2) Algorithm for Core Decomposition</vt:lpstr>
      <vt:lpstr>Example: O(n^2) Algorithm for Core Decomposition</vt:lpstr>
      <vt:lpstr>Example: O(n^2) Algorithm for Core Decomposition</vt:lpstr>
      <vt:lpstr>Quick exercise</vt:lpstr>
      <vt:lpstr>Example: O(n^2) Algorithm for Core Decomposition</vt:lpstr>
      <vt:lpstr>Core Decomposition using Doubly Linked List</vt:lpstr>
      <vt:lpstr>Core Decomposition using Flat Array</vt:lpstr>
      <vt:lpstr>Core Decomposition using Flat Array</vt:lpstr>
      <vt:lpstr>Core Decomposition using Flat Array</vt:lpstr>
      <vt:lpstr>Core Decomposition using Flat Array</vt:lpstr>
      <vt:lpstr>Core Decomposition using Flat Array</vt:lpstr>
      <vt:lpstr>Core Decomposition using Flat Array</vt:lpstr>
      <vt:lpstr>Core Decomposition using Flat Array</vt:lpstr>
      <vt:lpstr>Core Decomposition using Flat Array</vt:lpstr>
      <vt:lpstr>Core Decomposition using Flat Array</vt:lpstr>
      <vt:lpstr>Core Decomposition using Flat Array</vt:lpstr>
      <vt:lpstr>Core Decomposition using Flat Array</vt:lpstr>
      <vt:lpstr>Core Decomposition using Flat Array</vt:lpstr>
      <vt:lpstr>Core Decomposition using Flat Array</vt:lpstr>
      <vt:lpstr>Core Decomposition using Flat Array</vt:lpstr>
      <vt:lpstr>An example</vt:lpstr>
      <vt:lpstr>Variants of K-Core （optional）</vt:lpstr>
      <vt:lpstr>k-Core on Directed Graphs </vt:lpstr>
      <vt:lpstr>K-Core on Weighted Graphs</vt:lpstr>
      <vt:lpstr>K-Core on Bipartite Graphs</vt:lpstr>
      <vt:lpstr>Online computation of (α, β)-core </vt:lpstr>
      <vt:lpstr>Online computation of (α, β)-core </vt:lpstr>
      <vt:lpstr>Online computation of (α, β)-core </vt:lpstr>
      <vt:lpstr>Online computation of (α, β)-core </vt:lpstr>
      <vt:lpstr>Online computation of (α, β)-core </vt:lpstr>
      <vt:lpstr>Online computation of (α, β)-core </vt:lpstr>
      <vt:lpstr>Other Models</vt:lpstr>
      <vt:lpstr>Why not k-core?</vt:lpstr>
      <vt:lpstr>K-Truss</vt:lpstr>
      <vt:lpstr>Properties of k-Truss</vt:lpstr>
      <vt:lpstr>K-Truss Computation</vt:lpstr>
      <vt:lpstr>K-Truss Computation</vt:lpstr>
      <vt:lpstr>K-Truss Computation</vt:lpstr>
      <vt:lpstr>K-Truss Computation</vt:lpstr>
      <vt:lpstr>K-Truss Computation</vt:lpstr>
      <vt:lpstr>K-Truss Computation</vt:lpstr>
      <vt:lpstr>K-Truss Computation</vt:lpstr>
      <vt:lpstr>K-Truss Computation</vt:lpstr>
      <vt:lpstr>K-Truss Computation</vt:lpstr>
      <vt:lpstr>Compute the support of each edge - Triangle Counting</vt:lpstr>
      <vt:lpstr>Compute the support of each edge - Triangle Counting</vt:lpstr>
      <vt:lpstr>Compute the support of each edge - Triangle Counting</vt:lpstr>
      <vt:lpstr>Compute the support of each edge - Triangle Counting</vt:lpstr>
      <vt:lpstr>Compute the support of each edge - Triangle Counting</vt:lpstr>
      <vt:lpstr>Compute the support of each edge - Triangle Counting</vt:lpstr>
      <vt:lpstr>Compute the support of each edge - Triangle Counting</vt:lpstr>
      <vt:lpstr>Compute the support of each edge - Triangle Counting</vt:lpstr>
      <vt:lpstr>K-Edge Connected Component</vt:lpstr>
      <vt:lpstr>K-Vertex Connected Component</vt:lpstr>
      <vt:lpstr>Cliques</vt:lpstr>
      <vt:lpstr>Variations of cliques: quasi-clique </vt:lpstr>
      <vt:lpstr>Cohesive Subgraph Models</vt:lpstr>
      <vt:lpstr>Comparison of models</vt:lpstr>
      <vt:lpstr>Learning Outcome</vt:lpstr>
      <vt:lpstr>Core Decomposition: Local-view (Converging)</vt:lpstr>
      <vt:lpstr>Core Decomposition: Local-view (Converging)</vt:lpstr>
      <vt:lpstr>Core Decomposition: Local-view (Converging)</vt:lpstr>
      <vt:lpstr>Core Decomposition: Local-view (Converging)</vt:lpstr>
      <vt:lpstr>Core Decomposition: Local-view (Converging)</vt:lpstr>
      <vt:lpstr>Core Decomposition: Local-view (Converging)</vt:lpstr>
      <vt:lpstr>Core Decomposition: Local-view (Converging)</vt:lpstr>
      <vt:lpstr>Core Decomposition: Local-view (Converging)</vt:lpstr>
      <vt:lpstr>Core Decomposition: Local-view (Converging)</vt:lpstr>
      <vt:lpstr>Core Decomposition: Local-view (Converging)</vt:lpstr>
      <vt:lpstr>Core Decomposition: Local-view (Converging)</vt:lpstr>
      <vt:lpstr>Core Decomposition: Local-view (Converging)</vt:lpstr>
      <vt:lpstr>Core Decomposition: Local-view (Converging)</vt:lpstr>
      <vt:lpstr>Core Decomposition: Local-view (Converging)</vt:lpstr>
      <vt:lpstr>Core Decomposition: Local-view (Converging)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Dong Wen</dc:creator>
  <cp:lastModifiedBy>Dong Wen</cp:lastModifiedBy>
  <cp:revision>734</cp:revision>
  <dcterms:created xsi:type="dcterms:W3CDTF">2022-05-23T06:15:00Z</dcterms:created>
  <dcterms:modified xsi:type="dcterms:W3CDTF">2022-06-21T05:37:55Z</dcterms:modified>
</cp:coreProperties>
</file>